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1.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06" r:id="rId5"/>
    <p:sldMasterId id="2147483714" r:id="rId6"/>
    <p:sldMasterId id="2147483722" r:id="rId7"/>
    <p:sldMasterId id="2147483731" r:id="rId8"/>
    <p:sldMasterId id="2147483861" r:id="rId9"/>
    <p:sldMasterId id="2147484028" r:id="rId10"/>
    <p:sldMasterId id="2147484060" r:id="rId11"/>
    <p:sldMasterId id="2147484051" r:id="rId12"/>
    <p:sldMasterId id="2147483948" r:id="rId13"/>
    <p:sldMasterId id="2147484037" r:id="rId14"/>
    <p:sldMasterId id="2147484044" r:id="rId15"/>
  </p:sldMasterIdLst>
  <p:notesMasterIdLst>
    <p:notesMasterId r:id="rId52"/>
  </p:notesMasterIdLst>
  <p:sldIdLst>
    <p:sldId id="298" r:id="rId16"/>
    <p:sldId id="462" r:id="rId17"/>
    <p:sldId id="463" r:id="rId18"/>
    <p:sldId id="453" r:id="rId19"/>
    <p:sldId id="355" r:id="rId20"/>
    <p:sldId id="450" r:id="rId21"/>
    <p:sldId id="356" r:id="rId22"/>
    <p:sldId id="456" r:id="rId23"/>
    <p:sldId id="457" r:id="rId24"/>
    <p:sldId id="455" r:id="rId25"/>
    <p:sldId id="394" r:id="rId26"/>
    <p:sldId id="370" r:id="rId27"/>
    <p:sldId id="371" r:id="rId28"/>
    <p:sldId id="443" r:id="rId29"/>
    <p:sldId id="422" r:id="rId30"/>
    <p:sldId id="372" r:id="rId31"/>
    <p:sldId id="436" r:id="rId32"/>
    <p:sldId id="448" r:id="rId33"/>
    <p:sldId id="460" r:id="rId34"/>
    <p:sldId id="398" r:id="rId35"/>
    <p:sldId id="410" r:id="rId36"/>
    <p:sldId id="461" r:id="rId37"/>
    <p:sldId id="458" r:id="rId38"/>
    <p:sldId id="459" r:id="rId39"/>
    <p:sldId id="427" r:id="rId40"/>
    <p:sldId id="429" r:id="rId41"/>
    <p:sldId id="430" r:id="rId42"/>
    <p:sldId id="431" r:id="rId43"/>
    <p:sldId id="435" r:id="rId44"/>
    <p:sldId id="451" r:id="rId45"/>
    <p:sldId id="452" r:id="rId46"/>
    <p:sldId id="433" r:id="rId47"/>
    <p:sldId id="449" r:id="rId48"/>
    <p:sldId id="385" r:id="rId49"/>
    <p:sldId id="378" r:id="rId50"/>
    <p:sldId id="379" r:id="rId5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85E6CA-5E93-4B32-9345-605DD7B9C257}">
          <p14:sldIdLst>
            <p14:sldId id="298"/>
            <p14:sldId id="462"/>
            <p14:sldId id="463"/>
            <p14:sldId id="453"/>
            <p14:sldId id="355"/>
            <p14:sldId id="450"/>
            <p14:sldId id="356"/>
          </p14:sldIdLst>
        </p14:section>
        <p14:section name="Untitled Section" id="{91301219-C17E-4549-B392-F502B499D435}">
          <p14:sldIdLst>
            <p14:sldId id="456"/>
            <p14:sldId id="457"/>
            <p14:sldId id="455"/>
            <p14:sldId id="394"/>
            <p14:sldId id="370"/>
            <p14:sldId id="371"/>
            <p14:sldId id="443"/>
            <p14:sldId id="422"/>
          </p14:sldIdLst>
        </p14:section>
        <p14:section name="Resource Position" id="{BBF3E522-9336-4298-98E8-FEE6A4B1CEDC}">
          <p14:sldIdLst>
            <p14:sldId id="372"/>
            <p14:sldId id="436"/>
            <p14:sldId id="448"/>
          </p14:sldIdLst>
        </p14:section>
        <p14:section name="Resource Options" id="{F8ABDDD2-931D-459B-B288-53C2B2C8F170}">
          <p14:sldIdLst>
            <p14:sldId id="460"/>
            <p14:sldId id="398"/>
            <p14:sldId id="410"/>
            <p14:sldId id="461"/>
            <p14:sldId id="458"/>
            <p14:sldId id="459"/>
            <p14:sldId id="427"/>
            <p14:sldId id="429"/>
            <p14:sldId id="430"/>
            <p14:sldId id="431"/>
            <p14:sldId id="435"/>
            <p14:sldId id="451"/>
            <p14:sldId id="452"/>
            <p14:sldId id="433"/>
            <p14:sldId id="449"/>
            <p14:sldId id="385"/>
          </p14:sldIdLst>
        </p14:section>
        <p14:section name="Concluding Slides" id="{2F91D250-51E4-44FB-AC25-AF9E556EECFF}">
          <p14:sldIdLst>
            <p14:sldId id="378"/>
            <p14:sldId id="379"/>
          </p14:sldIdLst>
        </p14:section>
        <p14:section name="Appendix" id="{6D9DB4B6-F385-40F0-9B43-33E37FC186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83C"/>
    <a:srgbClr val="EA3C3F"/>
    <a:srgbClr val="37BDAD"/>
    <a:srgbClr val="5B93D1"/>
    <a:srgbClr val="FF9946"/>
    <a:srgbClr val="669999"/>
    <a:srgbClr val="5889C3"/>
    <a:srgbClr val="164F6C"/>
    <a:srgbClr val="979797"/>
    <a:srgbClr val="233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251A50-44F3-4B81-A3CF-F49EBC0D7C68}" v="1908" dt="2024-05-08T19:59:03.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162" autoAdjust="0"/>
  </p:normalViewPr>
  <p:slideViewPr>
    <p:cSldViewPr snapToGrid="0">
      <p:cViewPr varScale="1">
        <p:scale>
          <a:sx n="59" d="100"/>
          <a:sy n="59" d="100"/>
        </p:scale>
        <p:origin x="2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microsoft.com/office/2015/10/relationships/revisionInfo" Target="revisionInfo.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fs109\public\rclark\IRP\StakeholderMeetings\Community%20Input\2024\DR&amp;EEexamplesforslide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fs109\public\rclark\IRP\StakeholderMeetings\Community%20Input\2024\DR&amp;EEexamplesforslid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No energy efficiency</c:v>
          </c:tx>
          <c:spPr>
            <a:ln w="28575" cap="rnd">
              <a:solidFill>
                <a:schemeClr val="accent2"/>
              </a:solidFill>
              <a:round/>
            </a:ln>
            <a:effectLst/>
          </c:spPr>
          <c:marker>
            <c:symbol val="none"/>
          </c:marker>
          <c:val>
            <c:numRef>
              <c:f>Sheet1!$G$605629:$G$605652</c:f>
              <c:numCache>
                <c:formatCode>General</c:formatCode>
                <c:ptCount val="24"/>
                <c:pt idx="0">
                  <c:v>668</c:v>
                </c:pt>
                <c:pt idx="1">
                  <c:v>683</c:v>
                </c:pt>
                <c:pt idx="2">
                  <c:v>678</c:v>
                </c:pt>
                <c:pt idx="3">
                  <c:v>688</c:v>
                </c:pt>
                <c:pt idx="4">
                  <c:v>713</c:v>
                </c:pt>
                <c:pt idx="5">
                  <c:v>767</c:v>
                </c:pt>
                <c:pt idx="6">
                  <c:v>828</c:v>
                </c:pt>
                <c:pt idx="7">
                  <c:v>874</c:v>
                </c:pt>
                <c:pt idx="8">
                  <c:v>899</c:v>
                </c:pt>
                <c:pt idx="9">
                  <c:v>886</c:v>
                </c:pt>
                <c:pt idx="10">
                  <c:v>851</c:v>
                </c:pt>
                <c:pt idx="11">
                  <c:v>824</c:v>
                </c:pt>
                <c:pt idx="12">
                  <c:v>801</c:v>
                </c:pt>
                <c:pt idx="13">
                  <c:v>783</c:v>
                </c:pt>
                <c:pt idx="14">
                  <c:v>786</c:v>
                </c:pt>
                <c:pt idx="15">
                  <c:v>792</c:v>
                </c:pt>
                <c:pt idx="16">
                  <c:v>811</c:v>
                </c:pt>
                <c:pt idx="17">
                  <c:v>843</c:v>
                </c:pt>
                <c:pt idx="18">
                  <c:v>849</c:v>
                </c:pt>
                <c:pt idx="19">
                  <c:v>835</c:v>
                </c:pt>
                <c:pt idx="20">
                  <c:v>813</c:v>
                </c:pt>
                <c:pt idx="21">
                  <c:v>774</c:v>
                </c:pt>
                <c:pt idx="22">
                  <c:v>713</c:v>
                </c:pt>
                <c:pt idx="23">
                  <c:v>683</c:v>
                </c:pt>
              </c:numCache>
            </c:numRef>
          </c:val>
          <c:smooth val="0"/>
          <c:extLst>
            <c:ext xmlns:c16="http://schemas.microsoft.com/office/drawing/2014/chart" uri="{C3380CC4-5D6E-409C-BE32-E72D297353CC}">
              <c16:uniqueId val="{00000000-66B7-42D4-8728-A51C40B88E2A}"/>
            </c:ext>
          </c:extLst>
        </c:ser>
        <c:ser>
          <c:idx val="0"/>
          <c:order val="1"/>
          <c:tx>
            <c:v>With energy efficiency</c:v>
          </c:tx>
          <c:spPr>
            <a:ln w="28575" cap="rnd">
              <a:solidFill>
                <a:schemeClr val="accent1"/>
              </a:solidFill>
              <a:round/>
            </a:ln>
            <a:effectLst/>
          </c:spPr>
          <c:marker>
            <c:symbol val="none"/>
          </c:marker>
          <c:val>
            <c:numRef>
              <c:f>Sheet1!$J$605629:$J$605652</c:f>
              <c:numCache>
                <c:formatCode>General</c:formatCode>
                <c:ptCount val="24"/>
                <c:pt idx="0">
                  <c:v>588</c:v>
                </c:pt>
                <c:pt idx="1">
                  <c:v>603</c:v>
                </c:pt>
                <c:pt idx="2">
                  <c:v>598</c:v>
                </c:pt>
                <c:pt idx="3">
                  <c:v>608</c:v>
                </c:pt>
                <c:pt idx="4">
                  <c:v>633</c:v>
                </c:pt>
                <c:pt idx="5">
                  <c:v>687</c:v>
                </c:pt>
                <c:pt idx="6">
                  <c:v>748</c:v>
                </c:pt>
                <c:pt idx="7">
                  <c:v>794</c:v>
                </c:pt>
                <c:pt idx="8">
                  <c:v>819</c:v>
                </c:pt>
                <c:pt idx="9">
                  <c:v>806</c:v>
                </c:pt>
                <c:pt idx="10">
                  <c:v>771</c:v>
                </c:pt>
                <c:pt idx="11">
                  <c:v>744</c:v>
                </c:pt>
                <c:pt idx="12">
                  <c:v>721</c:v>
                </c:pt>
                <c:pt idx="13">
                  <c:v>703</c:v>
                </c:pt>
                <c:pt idx="14">
                  <c:v>706</c:v>
                </c:pt>
                <c:pt idx="15">
                  <c:v>712</c:v>
                </c:pt>
                <c:pt idx="16">
                  <c:v>731</c:v>
                </c:pt>
                <c:pt idx="17">
                  <c:v>763</c:v>
                </c:pt>
                <c:pt idx="18">
                  <c:v>769</c:v>
                </c:pt>
                <c:pt idx="19">
                  <c:v>755</c:v>
                </c:pt>
                <c:pt idx="20">
                  <c:v>733</c:v>
                </c:pt>
                <c:pt idx="21">
                  <c:v>694</c:v>
                </c:pt>
                <c:pt idx="22">
                  <c:v>633</c:v>
                </c:pt>
                <c:pt idx="23">
                  <c:v>603</c:v>
                </c:pt>
              </c:numCache>
            </c:numRef>
          </c:val>
          <c:smooth val="0"/>
          <c:extLst>
            <c:ext xmlns:c16="http://schemas.microsoft.com/office/drawing/2014/chart" uri="{C3380CC4-5D6E-409C-BE32-E72D297353CC}">
              <c16:uniqueId val="{00000001-66B7-42D4-8728-A51C40B88E2A}"/>
            </c:ext>
          </c:extLst>
        </c:ser>
        <c:dLbls>
          <c:showLegendKey val="0"/>
          <c:showVal val="0"/>
          <c:showCatName val="0"/>
          <c:showSerName val="0"/>
          <c:showPercent val="0"/>
          <c:showBubbleSize val="0"/>
        </c:dLbls>
        <c:smooth val="0"/>
        <c:axId val="473467928"/>
        <c:axId val="473465304"/>
      </c:lineChart>
      <c:catAx>
        <c:axId val="4734679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 of the day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465304"/>
        <c:crosses val="autoZero"/>
        <c:auto val="1"/>
        <c:lblAlgn val="ctr"/>
        <c:lblOffset val="100"/>
        <c:noMultiLvlLbl val="0"/>
      </c:catAx>
      <c:valAx>
        <c:axId val="473465304"/>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Customer Demand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473467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No demand response</c:v>
          </c:tx>
          <c:spPr>
            <a:ln w="28575" cap="rnd">
              <a:solidFill>
                <a:schemeClr val="accent2"/>
              </a:solidFill>
              <a:round/>
            </a:ln>
            <a:effectLst/>
          </c:spPr>
          <c:marker>
            <c:symbol val="none"/>
          </c:marker>
          <c:val>
            <c:numRef>
              <c:f>Sheet1!$G$605629:$G$605652</c:f>
              <c:numCache>
                <c:formatCode>General</c:formatCode>
                <c:ptCount val="24"/>
                <c:pt idx="0">
                  <c:v>668</c:v>
                </c:pt>
                <c:pt idx="1">
                  <c:v>683</c:v>
                </c:pt>
                <c:pt idx="2">
                  <c:v>678</c:v>
                </c:pt>
                <c:pt idx="3">
                  <c:v>688</c:v>
                </c:pt>
                <c:pt idx="4">
                  <c:v>713</c:v>
                </c:pt>
                <c:pt idx="5">
                  <c:v>767</c:v>
                </c:pt>
                <c:pt idx="6">
                  <c:v>828</c:v>
                </c:pt>
                <c:pt idx="7">
                  <c:v>874</c:v>
                </c:pt>
                <c:pt idx="8">
                  <c:v>899</c:v>
                </c:pt>
                <c:pt idx="9">
                  <c:v>886</c:v>
                </c:pt>
                <c:pt idx="10">
                  <c:v>851</c:v>
                </c:pt>
                <c:pt idx="11">
                  <c:v>824</c:v>
                </c:pt>
                <c:pt idx="12">
                  <c:v>801</c:v>
                </c:pt>
                <c:pt idx="13">
                  <c:v>783</c:v>
                </c:pt>
                <c:pt idx="14">
                  <c:v>786</c:v>
                </c:pt>
                <c:pt idx="15">
                  <c:v>792</c:v>
                </c:pt>
                <c:pt idx="16">
                  <c:v>811</c:v>
                </c:pt>
                <c:pt idx="17">
                  <c:v>843</c:v>
                </c:pt>
                <c:pt idx="18">
                  <c:v>849</c:v>
                </c:pt>
                <c:pt idx="19">
                  <c:v>835</c:v>
                </c:pt>
                <c:pt idx="20">
                  <c:v>813</c:v>
                </c:pt>
                <c:pt idx="21">
                  <c:v>774</c:v>
                </c:pt>
                <c:pt idx="22">
                  <c:v>713</c:v>
                </c:pt>
                <c:pt idx="23">
                  <c:v>683</c:v>
                </c:pt>
              </c:numCache>
            </c:numRef>
          </c:val>
          <c:smooth val="0"/>
          <c:extLst>
            <c:ext xmlns:c16="http://schemas.microsoft.com/office/drawing/2014/chart" uri="{C3380CC4-5D6E-409C-BE32-E72D297353CC}">
              <c16:uniqueId val="{00000000-532F-4F0B-B06C-698F4736B0CB}"/>
            </c:ext>
          </c:extLst>
        </c:ser>
        <c:ser>
          <c:idx val="0"/>
          <c:order val="1"/>
          <c:tx>
            <c:v>With demand response</c:v>
          </c:tx>
          <c:spPr>
            <a:ln w="28575" cap="rnd">
              <a:solidFill>
                <a:schemeClr val="accent1"/>
              </a:solidFill>
              <a:round/>
            </a:ln>
            <a:effectLst/>
          </c:spPr>
          <c:marker>
            <c:symbol val="none"/>
          </c:marker>
          <c:val>
            <c:numRef>
              <c:f>Sheet1!$M$605629:$M$605652</c:f>
              <c:numCache>
                <c:formatCode>General</c:formatCode>
                <c:ptCount val="24"/>
                <c:pt idx="0">
                  <c:v>668</c:v>
                </c:pt>
                <c:pt idx="1">
                  <c:v>683</c:v>
                </c:pt>
                <c:pt idx="2">
                  <c:v>678</c:v>
                </c:pt>
                <c:pt idx="3">
                  <c:v>688</c:v>
                </c:pt>
                <c:pt idx="4">
                  <c:v>713</c:v>
                </c:pt>
                <c:pt idx="5">
                  <c:v>767</c:v>
                </c:pt>
                <c:pt idx="6">
                  <c:v>828</c:v>
                </c:pt>
                <c:pt idx="7">
                  <c:v>824</c:v>
                </c:pt>
                <c:pt idx="8">
                  <c:v>819</c:v>
                </c:pt>
                <c:pt idx="9">
                  <c:v>836</c:v>
                </c:pt>
                <c:pt idx="10">
                  <c:v>851</c:v>
                </c:pt>
                <c:pt idx="11">
                  <c:v>874</c:v>
                </c:pt>
                <c:pt idx="12">
                  <c:v>851</c:v>
                </c:pt>
                <c:pt idx="13">
                  <c:v>833</c:v>
                </c:pt>
                <c:pt idx="14">
                  <c:v>816</c:v>
                </c:pt>
                <c:pt idx="15">
                  <c:v>792</c:v>
                </c:pt>
                <c:pt idx="16">
                  <c:v>811</c:v>
                </c:pt>
                <c:pt idx="17">
                  <c:v>843</c:v>
                </c:pt>
                <c:pt idx="18">
                  <c:v>849</c:v>
                </c:pt>
                <c:pt idx="19">
                  <c:v>835</c:v>
                </c:pt>
                <c:pt idx="20">
                  <c:v>813</c:v>
                </c:pt>
                <c:pt idx="21">
                  <c:v>774</c:v>
                </c:pt>
                <c:pt idx="22">
                  <c:v>713</c:v>
                </c:pt>
                <c:pt idx="23">
                  <c:v>683</c:v>
                </c:pt>
              </c:numCache>
            </c:numRef>
          </c:val>
          <c:smooth val="0"/>
          <c:extLst>
            <c:ext xmlns:c16="http://schemas.microsoft.com/office/drawing/2014/chart" uri="{C3380CC4-5D6E-409C-BE32-E72D297353CC}">
              <c16:uniqueId val="{00000001-532F-4F0B-B06C-698F4736B0CB}"/>
            </c:ext>
          </c:extLst>
        </c:ser>
        <c:dLbls>
          <c:showLegendKey val="0"/>
          <c:showVal val="0"/>
          <c:showCatName val="0"/>
          <c:showSerName val="0"/>
          <c:showPercent val="0"/>
          <c:showBubbleSize val="0"/>
        </c:dLbls>
        <c:smooth val="0"/>
        <c:axId val="473467928"/>
        <c:axId val="473465304"/>
      </c:lineChart>
      <c:catAx>
        <c:axId val="4734679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Hour of the day</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465304"/>
        <c:crosses val="autoZero"/>
        <c:auto val="1"/>
        <c:lblAlgn val="ctr"/>
        <c:lblOffset val="100"/>
        <c:noMultiLvlLbl val="0"/>
      </c:catAx>
      <c:valAx>
        <c:axId val="473465304"/>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Customer Demand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473467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image" Target="../media/image39.pn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 Id="rId9" Type="http://schemas.openxmlformats.org/officeDocument/2006/relationships/image" Target="../media/image47.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image" Target="../media/image39.pn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 Id="rId9"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ADE9ED-11C3-4F71-9A40-012D6B173820}"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n-US"/>
        </a:p>
      </dgm:t>
    </dgm:pt>
    <dgm:pt modelId="{AD07B8AF-AE1E-4E03-84EB-D4B050B99796}">
      <dgm:prSet phldrT="[Text]"/>
      <dgm:spPr/>
      <dgm:t>
        <a:bodyPr/>
        <a:lstStyle/>
        <a:p>
          <a:pPr algn="ctr"/>
          <a:r>
            <a:rPr lang="en-US" dirty="0"/>
            <a:t>Needs Assessment</a:t>
          </a:r>
        </a:p>
      </dgm:t>
    </dgm:pt>
    <dgm:pt modelId="{A4010A32-A6E8-4A67-B2F4-D359E1C08F76}" type="parTrans" cxnId="{41B9D18B-02CE-4419-88F5-76003B80F0D1}">
      <dgm:prSet/>
      <dgm:spPr/>
      <dgm:t>
        <a:bodyPr/>
        <a:lstStyle/>
        <a:p>
          <a:pPr algn="ctr"/>
          <a:endParaRPr lang="en-US"/>
        </a:p>
      </dgm:t>
    </dgm:pt>
    <dgm:pt modelId="{924E9207-F443-4953-8B18-D0FC947FE890}" type="sibTrans" cxnId="{41B9D18B-02CE-4419-88F5-76003B80F0D1}">
      <dgm:prSet/>
      <dgm:spPr/>
      <dgm:t>
        <a:bodyPr/>
        <a:lstStyle/>
        <a:p>
          <a:pPr algn="ctr"/>
          <a:endParaRPr lang="en-US"/>
        </a:p>
      </dgm:t>
    </dgm:pt>
    <dgm:pt modelId="{B401D3DC-FD77-47F8-A7ED-6C1F6FBE2CE9}">
      <dgm:prSet phldrT="[Text]"/>
      <dgm:spPr/>
      <dgm:t>
        <a:bodyPr/>
        <a:lstStyle/>
        <a:p>
          <a:pPr algn="ctr"/>
          <a:r>
            <a:rPr lang="en-US" dirty="0"/>
            <a:t>Analysis &amp; Selection of a Strategy</a:t>
          </a:r>
        </a:p>
      </dgm:t>
    </dgm:pt>
    <dgm:pt modelId="{34E75512-97A9-419F-8F0D-6737B19E3215}" type="parTrans" cxnId="{34D1F044-1A93-49A4-9921-193195208A70}">
      <dgm:prSet/>
      <dgm:spPr/>
      <dgm:t>
        <a:bodyPr/>
        <a:lstStyle/>
        <a:p>
          <a:pPr algn="ctr"/>
          <a:endParaRPr lang="en-US"/>
        </a:p>
      </dgm:t>
    </dgm:pt>
    <dgm:pt modelId="{4778107E-1D54-4BFF-9E08-F3D5453D98E4}" type="sibTrans" cxnId="{34D1F044-1A93-49A4-9921-193195208A70}">
      <dgm:prSet/>
      <dgm:spPr/>
      <dgm:t>
        <a:bodyPr/>
        <a:lstStyle/>
        <a:p>
          <a:pPr algn="ctr"/>
          <a:endParaRPr lang="en-US"/>
        </a:p>
      </dgm:t>
    </dgm:pt>
    <dgm:pt modelId="{B94FC26D-DB2B-4A36-B489-36DF9612E536}">
      <dgm:prSet/>
      <dgm:spPr/>
      <dgm:t>
        <a:bodyPr/>
        <a:lstStyle/>
        <a:p>
          <a:r>
            <a:rPr lang="en-US" dirty="0"/>
            <a:t>Action Plan</a:t>
          </a:r>
        </a:p>
      </dgm:t>
    </dgm:pt>
    <dgm:pt modelId="{E6795060-A57A-4741-A21D-C3575742CAC8}" type="parTrans" cxnId="{06ABD62A-2D43-4183-9B90-E62C15FE7BF7}">
      <dgm:prSet/>
      <dgm:spPr/>
      <dgm:t>
        <a:bodyPr/>
        <a:lstStyle/>
        <a:p>
          <a:endParaRPr lang="en-US"/>
        </a:p>
      </dgm:t>
    </dgm:pt>
    <dgm:pt modelId="{430D297B-8179-4ED1-A557-BF829369C770}" type="sibTrans" cxnId="{06ABD62A-2D43-4183-9B90-E62C15FE7BF7}">
      <dgm:prSet/>
      <dgm:spPr/>
      <dgm:t>
        <a:bodyPr/>
        <a:lstStyle/>
        <a:p>
          <a:endParaRPr lang="en-US"/>
        </a:p>
      </dgm:t>
    </dgm:pt>
    <dgm:pt modelId="{77584431-4ECB-4A60-AA77-ECAF89ED1A91}" type="pres">
      <dgm:prSet presAssocID="{3AADE9ED-11C3-4F71-9A40-012D6B173820}" presName="Name0" presStyleCnt="0">
        <dgm:presLayoutVars>
          <dgm:chMax val="7"/>
          <dgm:chPref val="7"/>
          <dgm:dir/>
          <dgm:animLvl val="lvl"/>
        </dgm:presLayoutVars>
      </dgm:prSet>
      <dgm:spPr/>
    </dgm:pt>
    <dgm:pt modelId="{57112BB6-082A-491E-A855-83E795C4B69C}" type="pres">
      <dgm:prSet presAssocID="{AD07B8AF-AE1E-4E03-84EB-D4B050B99796}" presName="Accent1" presStyleCnt="0"/>
      <dgm:spPr/>
    </dgm:pt>
    <dgm:pt modelId="{066111B1-07C3-4E4E-B14D-10D99923E5AD}" type="pres">
      <dgm:prSet presAssocID="{AD07B8AF-AE1E-4E03-84EB-D4B050B99796}" presName="Accent" presStyleLbl="node1" presStyleIdx="0" presStyleCnt="3"/>
      <dgm:spPr/>
    </dgm:pt>
    <dgm:pt modelId="{7BCC1154-A768-4246-A657-F5F8D95F0BCF}" type="pres">
      <dgm:prSet presAssocID="{AD07B8AF-AE1E-4E03-84EB-D4B050B99796}" presName="Parent1" presStyleLbl="revTx" presStyleIdx="0" presStyleCnt="3">
        <dgm:presLayoutVars>
          <dgm:chMax val="1"/>
          <dgm:chPref val="1"/>
          <dgm:bulletEnabled val="1"/>
        </dgm:presLayoutVars>
      </dgm:prSet>
      <dgm:spPr/>
    </dgm:pt>
    <dgm:pt modelId="{19A349F6-4853-48BA-B94D-80574E6DFF26}" type="pres">
      <dgm:prSet presAssocID="{B401D3DC-FD77-47F8-A7ED-6C1F6FBE2CE9}" presName="Accent2" presStyleCnt="0"/>
      <dgm:spPr/>
    </dgm:pt>
    <dgm:pt modelId="{360E33D0-93C3-4876-81B3-059650C8A47A}" type="pres">
      <dgm:prSet presAssocID="{B401D3DC-FD77-47F8-A7ED-6C1F6FBE2CE9}" presName="Accent" presStyleLbl="node1" presStyleIdx="1" presStyleCnt="3"/>
      <dgm:spPr/>
    </dgm:pt>
    <dgm:pt modelId="{3944B2DE-F200-43DB-80CE-DB405467F8BB}" type="pres">
      <dgm:prSet presAssocID="{B401D3DC-FD77-47F8-A7ED-6C1F6FBE2CE9}" presName="Parent2" presStyleLbl="revTx" presStyleIdx="1" presStyleCnt="3">
        <dgm:presLayoutVars>
          <dgm:chMax val="1"/>
          <dgm:chPref val="1"/>
          <dgm:bulletEnabled val="1"/>
        </dgm:presLayoutVars>
      </dgm:prSet>
      <dgm:spPr/>
    </dgm:pt>
    <dgm:pt modelId="{920CD1C9-A93B-4787-808D-F039FB9F13C5}" type="pres">
      <dgm:prSet presAssocID="{B94FC26D-DB2B-4A36-B489-36DF9612E536}" presName="Accent3" presStyleCnt="0"/>
      <dgm:spPr/>
    </dgm:pt>
    <dgm:pt modelId="{1787A2E1-D725-43CC-B20F-9F141F0D9167}" type="pres">
      <dgm:prSet presAssocID="{B94FC26D-DB2B-4A36-B489-36DF9612E536}" presName="Accent" presStyleLbl="node1" presStyleIdx="2" presStyleCnt="3"/>
      <dgm:spPr/>
    </dgm:pt>
    <dgm:pt modelId="{861AEAFA-DF7D-46B4-938B-FD00D44517AF}" type="pres">
      <dgm:prSet presAssocID="{B94FC26D-DB2B-4A36-B489-36DF9612E536}" presName="Parent3" presStyleLbl="revTx" presStyleIdx="2" presStyleCnt="3">
        <dgm:presLayoutVars>
          <dgm:chMax val="1"/>
          <dgm:chPref val="1"/>
          <dgm:bulletEnabled val="1"/>
        </dgm:presLayoutVars>
      </dgm:prSet>
      <dgm:spPr/>
    </dgm:pt>
  </dgm:ptLst>
  <dgm:cxnLst>
    <dgm:cxn modelId="{06ABD62A-2D43-4183-9B90-E62C15FE7BF7}" srcId="{3AADE9ED-11C3-4F71-9A40-012D6B173820}" destId="{B94FC26D-DB2B-4A36-B489-36DF9612E536}" srcOrd="2" destOrd="0" parTransId="{E6795060-A57A-4741-A21D-C3575742CAC8}" sibTransId="{430D297B-8179-4ED1-A557-BF829369C770}"/>
    <dgm:cxn modelId="{34D1F044-1A93-49A4-9921-193195208A70}" srcId="{3AADE9ED-11C3-4F71-9A40-012D6B173820}" destId="{B401D3DC-FD77-47F8-A7ED-6C1F6FBE2CE9}" srcOrd="1" destOrd="0" parTransId="{34E75512-97A9-419F-8F0D-6737B19E3215}" sibTransId="{4778107E-1D54-4BFF-9E08-F3D5453D98E4}"/>
    <dgm:cxn modelId="{CD3BBD73-4320-4C7B-87DD-98DBC9E8CA8F}" type="presOf" srcId="{3AADE9ED-11C3-4F71-9A40-012D6B173820}" destId="{77584431-4ECB-4A60-AA77-ECAF89ED1A91}" srcOrd="0" destOrd="0" presId="urn:microsoft.com/office/officeart/2009/layout/CircleArrowProcess"/>
    <dgm:cxn modelId="{7EEC9B54-4C70-4262-823C-2EE2B18D8625}" type="presOf" srcId="{AD07B8AF-AE1E-4E03-84EB-D4B050B99796}" destId="{7BCC1154-A768-4246-A657-F5F8D95F0BCF}" srcOrd="0" destOrd="0" presId="urn:microsoft.com/office/officeart/2009/layout/CircleArrowProcess"/>
    <dgm:cxn modelId="{CFF60F86-D4B6-48CA-85BC-014EF13A64F7}" type="presOf" srcId="{B94FC26D-DB2B-4A36-B489-36DF9612E536}" destId="{861AEAFA-DF7D-46B4-938B-FD00D44517AF}" srcOrd="0" destOrd="0" presId="urn:microsoft.com/office/officeart/2009/layout/CircleArrowProcess"/>
    <dgm:cxn modelId="{41B9D18B-02CE-4419-88F5-76003B80F0D1}" srcId="{3AADE9ED-11C3-4F71-9A40-012D6B173820}" destId="{AD07B8AF-AE1E-4E03-84EB-D4B050B99796}" srcOrd="0" destOrd="0" parTransId="{A4010A32-A6E8-4A67-B2F4-D359E1C08F76}" sibTransId="{924E9207-F443-4953-8B18-D0FC947FE890}"/>
    <dgm:cxn modelId="{61BE7FB1-E93C-4CA1-BD49-C9FB60DC9BAB}" type="presOf" srcId="{B401D3DC-FD77-47F8-A7ED-6C1F6FBE2CE9}" destId="{3944B2DE-F200-43DB-80CE-DB405467F8BB}" srcOrd="0" destOrd="0" presId="urn:microsoft.com/office/officeart/2009/layout/CircleArrowProcess"/>
    <dgm:cxn modelId="{0362CF21-7FBD-48BD-B2BE-E3901D1341BA}" type="presParOf" srcId="{77584431-4ECB-4A60-AA77-ECAF89ED1A91}" destId="{57112BB6-082A-491E-A855-83E795C4B69C}" srcOrd="0" destOrd="0" presId="urn:microsoft.com/office/officeart/2009/layout/CircleArrowProcess"/>
    <dgm:cxn modelId="{C78E9BA4-D529-4324-8B00-8B86B3342B7E}" type="presParOf" srcId="{57112BB6-082A-491E-A855-83E795C4B69C}" destId="{066111B1-07C3-4E4E-B14D-10D99923E5AD}" srcOrd="0" destOrd="0" presId="urn:microsoft.com/office/officeart/2009/layout/CircleArrowProcess"/>
    <dgm:cxn modelId="{4D1DB587-0AB3-4C45-83CB-383838FB639C}" type="presParOf" srcId="{77584431-4ECB-4A60-AA77-ECAF89ED1A91}" destId="{7BCC1154-A768-4246-A657-F5F8D95F0BCF}" srcOrd="1" destOrd="0" presId="urn:microsoft.com/office/officeart/2009/layout/CircleArrowProcess"/>
    <dgm:cxn modelId="{AEFC1790-85CD-4BE5-B78D-E97712465535}" type="presParOf" srcId="{77584431-4ECB-4A60-AA77-ECAF89ED1A91}" destId="{19A349F6-4853-48BA-B94D-80574E6DFF26}" srcOrd="2" destOrd="0" presId="urn:microsoft.com/office/officeart/2009/layout/CircleArrowProcess"/>
    <dgm:cxn modelId="{9CCDDBB3-A4A4-4E0C-997C-E9E9A6CF7255}" type="presParOf" srcId="{19A349F6-4853-48BA-B94D-80574E6DFF26}" destId="{360E33D0-93C3-4876-81B3-059650C8A47A}" srcOrd="0" destOrd="0" presId="urn:microsoft.com/office/officeart/2009/layout/CircleArrowProcess"/>
    <dgm:cxn modelId="{4CC38BE2-0903-4BBF-9D78-E32B4908F9E2}" type="presParOf" srcId="{77584431-4ECB-4A60-AA77-ECAF89ED1A91}" destId="{3944B2DE-F200-43DB-80CE-DB405467F8BB}" srcOrd="3" destOrd="0" presId="urn:microsoft.com/office/officeart/2009/layout/CircleArrowProcess"/>
    <dgm:cxn modelId="{648965DE-500C-4763-9A0B-FFFE2D723108}" type="presParOf" srcId="{77584431-4ECB-4A60-AA77-ECAF89ED1A91}" destId="{920CD1C9-A93B-4787-808D-F039FB9F13C5}" srcOrd="4" destOrd="0" presId="urn:microsoft.com/office/officeart/2009/layout/CircleArrowProcess"/>
    <dgm:cxn modelId="{72D552E2-B58C-442F-A659-409094D49718}" type="presParOf" srcId="{920CD1C9-A93B-4787-808D-F039FB9F13C5}" destId="{1787A2E1-D725-43CC-B20F-9F141F0D9167}" srcOrd="0" destOrd="0" presId="urn:microsoft.com/office/officeart/2009/layout/CircleArrowProcess"/>
    <dgm:cxn modelId="{655C8867-816B-4E0B-9849-904A90E185B2}" type="presParOf" srcId="{77584431-4ECB-4A60-AA77-ECAF89ED1A91}" destId="{861AEAFA-DF7D-46B4-938B-FD00D44517A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C3E28D-359F-4010-80BD-62036109237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2F24461A-924D-4EFA-8291-B9C817FAF1E5}">
      <dgm:prSet phldrT="[Text]"/>
      <dgm:spPr/>
      <dgm:t>
        <a:bodyPr/>
        <a:lstStyle/>
        <a:p>
          <a:r>
            <a:rPr lang="en-US"/>
            <a:t>Predictability</a:t>
          </a:r>
        </a:p>
      </dgm:t>
    </dgm:pt>
    <dgm:pt modelId="{6A760053-5FF1-403F-9F48-328AD3055E45}" type="parTrans" cxnId="{228338EA-3354-45B2-95E4-6E1E6C284BEF}">
      <dgm:prSet/>
      <dgm:spPr/>
      <dgm:t>
        <a:bodyPr/>
        <a:lstStyle/>
        <a:p>
          <a:endParaRPr lang="en-US"/>
        </a:p>
      </dgm:t>
    </dgm:pt>
    <dgm:pt modelId="{DCFB79B0-BFF1-4FE8-8717-E373C4D9EEC2}" type="sibTrans" cxnId="{228338EA-3354-45B2-95E4-6E1E6C284BEF}">
      <dgm:prSet/>
      <dgm:spPr/>
      <dgm:t>
        <a:bodyPr/>
        <a:lstStyle/>
        <a:p>
          <a:endParaRPr lang="en-US"/>
        </a:p>
      </dgm:t>
    </dgm:pt>
    <dgm:pt modelId="{AA3E14B1-1460-4FCE-BFBC-559EE1431F2F}">
      <dgm:prSet phldrT="[Text]"/>
      <dgm:spPr/>
      <dgm:t>
        <a:bodyPr/>
        <a:lstStyle/>
        <a:p>
          <a:r>
            <a:rPr lang="en-US"/>
            <a:t>Do we know when it will be available?</a:t>
          </a:r>
        </a:p>
      </dgm:t>
    </dgm:pt>
    <dgm:pt modelId="{9EB92A03-E3BF-4638-8389-B31C0BCF03CE}" type="parTrans" cxnId="{F486AE18-ED26-4FCD-B84D-495241451697}">
      <dgm:prSet/>
      <dgm:spPr/>
      <dgm:t>
        <a:bodyPr/>
        <a:lstStyle/>
        <a:p>
          <a:endParaRPr lang="en-US"/>
        </a:p>
      </dgm:t>
    </dgm:pt>
    <dgm:pt modelId="{A0F660EE-6EF7-4A87-A976-C70D4094707A}" type="sibTrans" cxnId="{F486AE18-ED26-4FCD-B84D-495241451697}">
      <dgm:prSet/>
      <dgm:spPr/>
      <dgm:t>
        <a:bodyPr/>
        <a:lstStyle/>
        <a:p>
          <a:endParaRPr lang="en-US"/>
        </a:p>
      </dgm:t>
    </dgm:pt>
    <dgm:pt modelId="{A6EB3D86-630A-45C8-BB5B-9F7B66B46FFB}">
      <dgm:prSet phldrT="[Text]"/>
      <dgm:spPr/>
      <dgm:t>
        <a:bodyPr/>
        <a:lstStyle/>
        <a:p>
          <a:r>
            <a:rPr lang="en-US" err="1"/>
            <a:t>Dispatchability</a:t>
          </a:r>
          <a:endParaRPr lang="en-US"/>
        </a:p>
      </dgm:t>
    </dgm:pt>
    <dgm:pt modelId="{1F6D2119-26EF-4083-83B0-F854E6877F1A}" type="parTrans" cxnId="{FD8E77FD-511D-48E7-A54E-6E3FDE3B39C5}">
      <dgm:prSet/>
      <dgm:spPr/>
      <dgm:t>
        <a:bodyPr/>
        <a:lstStyle/>
        <a:p>
          <a:endParaRPr lang="en-US"/>
        </a:p>
      </dgm:t>
    </dgm:pt>
    <dgm:pt modelId="{F42E2F91-7DAD-49B6-97AF-43E7BC071F2D}" type="sibTrans" cxnId="{FD8E77FD-511D-48E7-A54E-6E3FDE3B39C5}">
      <dgm:prSet/>
      <dgm:spPr/>
      <dgm:t>
        <a:bodyPr/>
        <a:lstStyle/>
        <a:p>
          <a:endParaRPr lang="en-US"/>
        </a:p>
      </dgm:t>
    </dgm:pt>
    <dgm:pt modelId="{3588BC8E-0B60-4B7D-8E27-BCB4C52D4756}">
      <dgm:prSet phldrT="[Text]"/>
      <dgm:spPr/>
      <dgm:t>
        <a:bodyPr/>
        <a:lstStyle/>
        <a:p>
          <a:r>
            <a:rPr lang="en-US"/>
            <a:t>Can we control when it is available?</a:t>
          </a:r>
        </a:p>
      </dgm:t>
    </dgm:pt>
    <dgm:pt modelId="{178DE236-AEC8-438A-BEFF-66755D3A34D3}" type="parTrans" cxnId="{A14C5D7A-A294-448A-B587-60103C9EDA0C}">
      <dgm:prSet/>
      <dgm:spPr/>
      <dgm:t>
        <a:bodyPr/>
        <a:lstStyle/>
        <a:p>
          <a:endParaRPr lang="en-US"/>
        </a:p>
      </dgm:t>
    </dgm:pt>
    <dgm:pt modelId="{0839C668-5D66-4F0A-88C9-2DE8A87A5BF2}" type="sibTrans" cxnId="{A14C5D7A-A294-448A-B587-60103C9EDA0C}">
      <dgm:prSet/>
      <dgm:spPr/>
      <dgm:t>
        <a:bodyPr/>
        <a:lstStyle/>
        <a:p>
          <a:endParaRPr lang="en-US"/>
        </a:p>
      </dgm:t>
    </dgm:pt>
    <dgm:pt modelId="{25D3BE2A-EC3B-4EDC-BC45-E5475AEC2D4E}">
      <dgm:prSet phldrT="[Text]"/>
      <dgm:spPr/>
      <dgm:t>
        <a:bodyPr/>
        <a:lstStyle/>
        <a:p>
          <a:r>
            <a:rPr lang="en-US"/>
            <a:t>Emissions Profile</a:t>
          </a:r>
        </a:p>
      </dgm:t>
    </dgm:pt>
    <dgm:pt modelId="{FB3C9CF9-9860-4A06-892F-9D0F2DE1763B}" type="parTrans" cxnId="{DF31610F-9314-44ED-B181-7D562865A8AA}">
      <dgm:prSet/>
      <dgm:spPr/>
      <dgm:t>
        <a:bodyPr/>
        <a:lstStyle/>
        <a:p>
          <a:endParaRPr lang="en-US"/>
        </a:p>
      </dgm:t>
    </dgm:pt>
    <dgm:pt modelId="{EDDE2953-40CC-4B9F-8D67-57E2D5685D50}" type="sibTrans" cxnId="{DF31610F-9314-44ED-B181-7D562865A8AA}">
      <dgm:prSet/>
      <dgm:spPr/>
      <dgm:t>
        <a:bodyPr/>
        <a:lstStyle/>
        <a:p>
          <a:endParaRPr lang="en-US"/>
        </a:p>
      </dgm:t>
    </dgm:pt>
    <dgm:pt modelId="{08642E5F-CE45-4D0E-9DA4-1BA1D417E551}">
      <dgm:prSet phldrT="[Text]"/>
      <dgm:spPr/>
      <dgm:t>
        <a:bodyPr/>
        <a:lstStyle/>
        <a:p>
          <a:r>
            <a:rPr lang="en-US"/>
            <a:t>How little carbon (or other pollutants) does it emit?</a:t>
          </a:r>
        </a:p>
      </dgm:t>
    </dgm:pt>
    <dgm:pt modelId="{4D6B9E4B-2BCB-49C4-A5FA-26B8882C80F1}" type="parTrans" cxnId="{810C0F09-F711-4883-9F41-948ACF16C204}">
      <dgm:prSet/>
      <dgm:spPr/>
      <dgm:t>
        <a:bodyPr/>
        <a:lstStyle/>
        <a:p>
          <a:endParaRPr lang="en-US"/>
        </a:p>
      </dgm:t>
    </dgm:pt>
    <dgm:pt modelId="{9B38B128-1D0A-4824-93AD-D0332C4B118E}" type="sibTrans" cxnId="{810C0F09-F711-4883-9F41-948ACF16C204}">
      <dgm:prSet/>
      <dgm:spPr/>
      <dgm:t>
        <a:bodyPr/>
        <a:lstStyle/>
        <a:p>
          <a:endParaRPr lang="en-US"/>
        </a:p>
      </dgm:t>
    </dgm:pt>
    <dgm:pt modelId="{CE4CE457-FB94-4B96-BC36-AE76FE865734}">
      <dgm:prSet phldrT="[Text]"/>
      <dgm:spPr/>
      <dgm:t>
        <a:bodyPr/>
        <a:lstStyle/>
        <a:p>
          <a:r>
            <a:rPr lang="en-US"/>
            <a:t>Is it available for a long time during peak demand?</a:t>
          </a:r>
        </a:p>
      </dgm:t>
    </dgm:pt>
    <dgm:pt modelId="{93F76FE2-C96F-45CC-9C7E-9A87D5689B04}" type="parTrans" cxnId="{02122FB3-5398-40DC-A5E8-E6BC9D6FDE0A}">
      <dgm:prSet/>
      <dgm:spPr/>
      <dgm:t>
        <a:bodyPr/>
        <a:lstStyle/>
        <a:p>
          <a:endParaRPr lang="en-US"/>
        </a:p>
      </dgm:t>
    </dgm:pt>
    <dgm:pt modelId="{9316E010-8469-4800-8C02-7866431713C7}" type="sibTrans" cxnId="{02122FB3-5398-40DC-A5E8-E6BC9D6FDE0A}">
      <dgm:prSet/>
      <dgm:spPr/>
      <dgm:t>
        <a:bodyPr/>
        <a:lstStyle/>
        <a:p>
          <a:endParaRPr lang="en-US"/>
        </a:p>
      </dgm:t>
    </dgm:pt>
    <dgm:pt modelId="{7151B63C-9AEF-49A6-A794-C09CB6771A35}">
      <dgm:prSet phldrT="[Text]"/>
      <dgm:spPr/>
      <dgm:t>
        <a:bodyPr/>
        <a:lstStyle/>
        <a:p>
          <a:r>
            <a:rPr lang="en-US"/>
            <a:t>Community Acceptance</a:t>
          </a:r>
        </a:p>
      </dgm:t>
    </dgm:pt>
    <dgm:pt modelId="{21C29881-314C-41CE-93D2-A4E58F284004}" type="parTrans" cxnId="{554ED90F-53C3-4908-AFED-24EF7B82BD0A}">
      <dgm:prSet/>
      <dgm:spPr/>
      <dgm:t>
        <a:bodyPr/>
        <a:lstStyle/>
        <a:p>
          <a:endParaRPr lang="en-US"/>
        </a:p>
      </dgm:t>
    </dgm:pt>
    <dgm:pt modelId="{5A78B578-D6AB-4D9A-884A-F1945A2239E0}" type="sibTrans" cxnId="{554ED90F-53C3-4908-AFED-24EF7B82BD0A}">
      <dgm:prSet/>
      <dgm:spPr/>
      <dgm:t>
        <a:bodyPr/>
        <a:lstStyle/>
        <a:p>
          <a:endParaRPr lang="en-US"/>
        </a:p>
      </dgm:t>
    </dgm:pt>
    <dgm:pt modelId="{22DCB703-A24C-4FF2-816F-0775DFF8B543}">
      <dgm:prSet phldrT="[Text]"/>
      <dgm:spPr/>
      <dgm:t>
        <a:bodyPr/>
        <a:lstStyle/>
        <a:p>
          <a:r>
            <a:rPr lang="en-US"/>
            <a:t>Sustained Peak Availability</a:t>
          </a:r>
        </a:p>
      </dgm:t>
    </dgm:pt>
    <dgm:pt modelId="{43E85826-0066-44CE-842B-62A2CBC690F1}" type="sibTrans" cxnId="{63025432-D7FD-4274-AC9D-1C3E4D08A7FF}">
      <dgm:prSet/>
      <dgm:spPr/>
      <dgm:t>
        <a:bodyPr/>
        <a:lstStyle/>
        <a:p>
          <a:endParaRPr lang="en-US"/>
        </a:p>
      </dgm:t>
    </dgm:pt>
    <dgm:pt modelId="{C8AF75BF-A6ED-4869-BC07-DC4FEFEB67E3}" type="parTrans" cxnId="{63025432-D7FD-4274-AC9D-1C3E4D08A7FF}">
      <dgm:prSet/>
      <dgm:spPr/>
      <dgm:t>
        <a:bodyPr/>
        <a:lstStyle/>
        <a:p>
          <a:endParaRPr lang="en-US"/>
        </a:p>
      </dgm:t>
    </dgm:pt>
    <dgm:pt modelId="{631BCC2D-CD16-4DCD-B5F2-532F0DDBC51E}">
      <dgm:prSet phldrT="[Text]"/>
      <dgm:spPr/>
      <dgm:t>
        <a:bodyPr/>
        <a:lstStyle/>
        <a:p>
          <a:r>
            <a:rPr lang="en-US"/>
            <a:t>Winter availability</a:t>
          </a:r>
        </a:p>
      </dgm:t>
    </dgm:pt>
    <dgm:pt modelId="{BA8008DC-152E-450D-8E3D-A5C2478CE2A4}" type="parTrans" cxnId="{8F45CBA8-B2A1-4F46-80DC-2D11681BFF79}">
      <dgm:prSet/>
      <dgm:spPr/>
      <dgm:t>
        <a:bodyPr/>
        <a:lstStyle/>
        <a:p>
          <a:endParaRPr lang="en-US"/>
        </a:p>
      </dgm:t>
    </dgm:pt>
    <dgm:pt modelId="{1EDB3507-869E-4DA8-8CF5-AFA896880C46}" type="sibTrans" cxnId="{8F45CBA8-B2A1-4F46-80DC-2D11681BFF79}">
      <dgm:prSet/>
      <dgm:spPr/>
      <dgm:t>
        <a:bodyPr/>
        <a:lstStyle/>
        <a:p>
          <a:endParaRPr lang="en-US"/>
        </a:p>
      </dgm:t>
    </dgm:pt>
    <dgm:pt modelId="{2A3B3A11-2972-480F-A738-EE94B537C43F}">
      <dgm:prSet phldrT="[Text]"/>
      <dgm:spPr/>
      <dgm:t>
        <a:bodyPr/>
        <a:lstStyle/>
        <a:p>
          <a:r>
            <a:rPr lang="en-US"/>
            <a:t>Will Tacoma Power community or host community welcome it or resist it?</a:t>
          </a:r>
        </a:p>
      </dgm:t>
    </dgm:pt>
    <dgm:pt modelId="{2C9C3D8D-22FC-4D08-B12C-232C73E9CBD9}" type="parTrans" cxnId="{07D1D31D-AA01-4B87-BBF9-B2DECADCDEBC}">
      <dgm:prSet/>
      <dgm:spPr/>
      <dgm:t>
        <a:bodyPr/>
        <a:lstStyle/>
        <a:p>
          <a:endParaRPr lang="en-US"/>
        </a:p>
      </dgm:t>
    </dgm:pt>
    <dgm:pt modelId="{71C17EDB-EE80-4A30-B4E4-033BD0202488}" type="sibTrans" cxnId="{07D1D31D-AA01-4B87-BBF9-B2DECADCDEBC}">
      <dgm:prSet/>
      <dgm:spPr/>
      <dgm:t>
        <a:bodyPr/>
        <a:lstStyle/>
        <a:p>
          <a:endParaRPr lang="en-US"/>
        </a:p>
      </dgm:t>
    </dgm:pt>
    <dgm:pt modelId="{97E12097-08F9-4728-92D7-BCDEB8404DAA}">
      <dgm:prSet phldrT="[Text]"/>
      <dgm:spPr/>
      <dgm:t>
        <a:bodyPr/>
        <a:lstStyle/>
        <a:p>
          <a:r>
            <a:rPr lang="en-US"/>
            <a:t>Technology Readiness</a:t>
          </a:r>
        </a:p>
      </dgm:t>
    </dgm:pt>
    <dgm:pt modelId="{47F00283-A493-485F-9ECB-CB2739DFFBCE}" type="parTrans" cxnId="{485C6474-64AC-4898-9006-44FD4A2F7A8B}">
      <dgm:prSet/>
      <dgm:spPr/>
      <dgm:t>
        <a:bodyPr/>
        <a:lstStyle/>
        <a:p>
          <a:endParaRPr lang="en-US"/>
        </a:p>
      </dgm:t>
    </dgm:pt>
    <dgm:pt modelId="{BB78CA86-C4EC-4B78-AA94-DE8339E6381F}" type="sibTrans" cxnId="{485C6474-64AC-4898-9006-44FD4A2F7A8B}">
      <dgm:prSet/>
      <dgm:spPr/>
      <dgm:t>
        <a:bodyPr/>
        <a:lstStyle/>
        <a:p>
          <a:endParaRPr lang="en-US"/>
        </a:p>
      </dgm:t>
    </dgm:pt>
    <dgm:pt modelId="{24E36103-7D2B-452C-B684-B64FB7C0E7F5}">
      <dgm:prSet/>
      <dgm:spPr/>
      <dgm:t>
        <a:bodyPr/>
        <a:lstStyle/>
        <a:p>
          <a:r>
            <a:rPr lang="en-US"/>
            <a:t>Is the technology widely available today? Is it likely to be ready soon?</a:t>
          </a:r>
        </a:p>
      </dgm:t>
    </dgm:pt>
    <dgm:pt modelId="{412890BC-DCA1-4ADE-8D38-5E2686EB317A}" type="parTrans" cxnId="{FF9BBB74-BF0C-4F98-8668-06E61DC6A025}">
      <dgm:prSet/>
      <dgm:spPr/>
      <dgm:t>
        <a:bodyPr/>
        <a:lstStyle/>
        <a:p>
          <a:endParaRPr lang="en-US"/>
        </a:p>
      </dgm:t>
    </dgm:pt>
    <dgm:pt modelId="{16668D44-B60B-441E-BF4A-5F54AEE06CE4}" type="sibTrans" cxnId="{FF9BBB74-BF0C-4F98-8668-06E61DC6A025}">
      <dgm:prSet/>
      <dgm:spPr/>
      <dgm:t>
        <a:bodyPr/>
        <a:lstStyle/>
        <a:p>
          <a:endParaRPr lang="en-US"/>
        </a:p>
      </dgm:t>
    </dgm:pt>
    <dgm:pt modelId="{7A9D3CAF-098D-44FC-94C9-B04D2BA29F74}">
      <dgm:prSet phldrT="[Text]"/>
      <dgm:spPr/>
      <dgm:t>
        <a:bodyPr/>
        <a:lstStyle/>
        <a:p>
          <a:r>
            <a:rPr lang="en-US"/>
            <a:t>Cost</a:t>
          </a:r>
        </a:p>
      </dgm:t>
    </dgm:pt>
    <dgm:pt modelId="{43A6A956-0975-443E-BB8B-374F616BE25A}" type="parTrans" cxnId="{AACD639F-FD34-44BC-BD8A-0F5FE84B0469}">
      <dgm:prSet/>
      <dgm:spPr/>
      <dgm:t>
        <a:bodyPr/>
        <a:lstStyle/>
        <a:p>
          <a:endParaRPr lang="en-US"/>
        </a:p>
      </dgm:t>
    </dgm:pt>
    <dgm:pt modelId="{8E8367CB-EEC7-438E-940B-2631E9EC3F62}" type="sibTrans" cxnId="{AACD639F-FD34-44BC-BD8A-0F5FE84B0469}">
      <dgm:prSet/>
      <dgm:spPr/>
      <dgm:t>
        <a:bodyPr/>
        <a:lstStyle/>
        <a:p>
          <a:endParaRPr lang="en-US"/>
        </a:p>
      </dgm:t>
    </dgm:pt>
    <dgm:pt modelId="{5B444EE2-8130-4F01-818B-C3396B6F56AC}">
      <dgm:prSet phldrT="[Text]"/>
      <dgm:spPr/>
      <dgm:t>
        <a:bodyPr/>
        <a:lstStyle/>
        <a:p>
          <a:r>
            <a:rPr lang="en-US"/>
            <a:t>Transmission requirement</a:t>
          </a:r>
        </a:p>
      </dgm:t>
    </dgm:pt>
    <dgm:pt modelId="{F6591E47-EE51-45F9-B700-8A9C9EDB68D1}" type="parTrans" cxnId="{B900FFA9-96DC-4D60-AC07-F0FC18C3238B}">
      <dgm:prSet/>
      <dgm:spPr/>
      <dgm:t>
        <a:bodyPr/>
        <a:lstStyle/>
        <a:p>
          <a:endParaRPr lang="en-US"/>
        </a:p>
      </dgm:t>
    </dgm:pt>
    <dgm:pt modelId="{067C82B0-9733-49F1-B069-51F5E26DF88B}" type="sibTrans" cxnId="{B900FFA9-96DC-4D60-AC07-F0FC18C3238B}">
      <dgm:prSet/>
      <dgm:spPr/>
      <dgm:t>
        <a:bodyPr/>
        <a:lstStyle/>
        <a:p>
          <a:endParaRPr lang="en-US"/>
        </a:p>
      </dgm:t>
    </dgm:pt>
    <dgm:pt modelId="{2A6BA630-65CD-447A-9DCF-5996350E2CE9}">
      <dgm:prSet phldrT="[Text]"/>
      <dgm:spPr/>
      <dgm:t>
        <a:bodyPr/>
        <a:lstStyle/>
        <a:p>
          <a:r>
            <a:rPr lang="en-US"/>
            <a:t>How easy is it to get the power to Tacoma Power?</a:t>
          </a:r>
        </a:p>
      </dgm:t>
    </dgm:pt>
    <dgm:pt modelId="{DF0946CD-2328-46D4-8A14-6032D6CC3736}" type="parTrans" cxnId="{BB21E2CE-6115-46A9-AC96-8D58D3F5D545}">
      <dgm:prSet/>
      <dgm:spPr/>
      <dgm:t>
        <a:bodyPr/>
        <a:lstStyle/>
        <a:p>
          <a:endParaRPr lang="en-US"/>
        </a:p>
      </dgm:t>
    </dgm:pt>
    <dgm:pt modelId="{588D36B3-A783-428C-BA43-47D78F24F0C2}" type="sibTrans" cxnId="{BB21E2CE-6115-46A9-AC96-8D58D3F5D545}">
      <dgm:prSet/>
      <dgm:spPr/>
      <dgm:t>
        <a:bodyPr/>
        <a:lstStyle/>
        <a:p>
          <a:endParaRPr lang="en-US"/>
        </a:p>
      </dgm:t>
    </dgm:pt>
    <dgm:pt modelId="{F9AE8504-32FD-4386-B3E6-D34C943704C0}" type="pres">
      <dgm:prSet presAssocID="{3FC3E28D-359F-4010-80BD-620361092375}" presName="Name0" presStyleCnt="0">
        <dgm:presLayoutVars>
          <dgm:dir/>
          <dgm:resizeHandles val="exact"/>
        </dgm:presLayoutVars>
      </dgm:prSet>
      <dgm:spPr/>
    </dgm:pt>
    <dgm:pt modelId="{28A04E23-42C1-4841-A9B2-24D2EBDE1A69}" type="pres">
      <dgm:prSet presAssocID="{2F24461A-924D-4EFA-8291-B9C817FAF1E5}" presName="composite" presStyleCnt="0"/>
      <dgm:spPr/>
    </dgm:pt>
    <dgm:pt modelId="{482F72FF-F0DF-46E6-96E3-68F2BBC00131}" type="pres">
      <dgm:prSet presAssocID="{2F24461A-924D-4EFA-8291-B9C817FAF1E5}" presName="rect1" presStyleLbl="trAlignAcc1" presStyleIdx="0" presStyleCnt="9">
        <dgm:presLayoutVars>
          <dgm:bulletEnabled val="1"/>
        </dgm:presLayoutVars>
      </dgm:prSet>
      <dgm:spPr/>
    </dgm:pt>
    <dgm:pt modelId="{7E91D8A3-5A0C-4B0D-9541-28764FFCD893}" type="pres">
      <dgm:prSet presAssocID="{2F24461A-924D-4EFA-8291-B9C817FAF1E5}" presName="rect2" presStyleLbl="fgImgPlace1" presStyleIdx="0" presStyleCnt="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0F89CC2E-D895-4E8C-95DC-0DADAD9B5E01}" type="pres">
      <dgm:prSet presAssocID="{DCFB79B0-BFF1-4FE8-8717-E373C4D9EEC2}" presName="sibTrans" presStyleCnt="0"/>
      <dgm:spPr/>
    </dgm:pt>
    <dgm:pt modelId="{C69CC702-7A56-4E18-82F6-946CA193F294}" type="pres">
      <dgm:prSet presAssocID="{A6EB3D86-630A-45C8-BB5B-9F7B66B46FFB}" presName="composite" presStyleCnt="0"/>
      <dgm:spPr/>
    </dgm:pt>
    <dgm:pt modelId="{5A7688C6-A53B-4E8F-BC32-4A4FDDECB9BF}" type="pres">
      <dgm:prSet presAssocID="{A6EB3D86-630A-45C8-BB5B-9F7B66B46FFB}" presName="rect1" presStyleLbl="trAlignAcc1" presStyleIdx="1" presStyleCnt="9">
        <dgm:presLayoutVars>
          <dgm:bulletEnabled val="1"/>
        </dgm:presLayoutVars>
      </dgm:prSet>
      <dgm:spPr/>
    </dgm:pt>
    <dgm:pt modelId="{87C92DF3-0B4A-4319-A2CA-B54DA4410E51}" type="pres">
      <dgm:prSet presAssocID="{A6EB3D86-630A-45C8-BB5B-9F7B66B46FFB}" presName="rect2" presStyleLbl="fgImgPlace1" presStyleIdx="1" presStyleCnt="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D4CCFE6F-03C4-44CD-A8B1-3FC9117D282E}" type="pres">
      <dgm:prSet presAssocID="{F42E2F91-7DAD-49B6-97AF-43E7BC071F2D}" presName="sibTrans" presStyleCnt="0"/>
      <dgm:spPr/>
    </dgm:pt>
    <dgm:pt modelId="{F9A9FF1B-8C6E-4B45-922E-0FB459D46D19}" type="pres">
      <dgm:prSet presAssocID="{22DCB703-A24C-4FF2-816F-0775DFF8B543}" presName="composite" presStyleCnt="0"/>
      <dgm:spPr/>
    </dgm:pt>
    <dgm:pt modelId="{D9F840EC-B9A7-4EC3-AE84-AC41C45A81EB}" type="pres">
      <dgm:prSet presAssocID="{22DCB703-A24C-4FF2-816F-0775DFF8B543}" presName="rect1" presStyleLbl="trAlignAcc1" presStyleIdx="2" presStyleCnt="9">
        <dgm:presLayoutVars>
          <dgm:bulletEnabled val="1"/>
        </dgm:presLayoutVars>
      </dgm:prSet>
      <dgm:spPr/>
    </dgm:pt>
    <dgm:pt modelId="{D81CCE28-04B2-477B-A4BE-7D30ACFA229C}" type="pres">
      <dgm:prSet presAssocID="{22DCB703-A24C-4FF2-816F-0775DFF8B543}" presName="rect2" presStyleLbl="fgImgPlace1" presStyleIdx="2" presStyleCnt="9"/>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406" r="-125594"/>
          </a:stretch>
        </a:blipFill>
      </dgm:spPr>
    </dgm:pt>
    <dgm:pt modelId="{42886F5E-43EB-4991-89B9-786305A97CCE}" type="pres">
      <dgm:prSet presAssocID="{43E85826-0066-44CE-842B-62A2CBC690F1}" presName="sibTrans" presStyleCnt="0"/>
      <dgm:spPr/>
    </dgm:pt>
    <dgm:pt modelId="{5D4AF746-EEDE-42FC-9FE8-28122DDD6DD9}" type="pres">
      <dgm:prSet presAssocID="{631BCC2D-CD16-4DCD-B5F2-532F0DDBC51E}" presName="composite" presStyleCnt="0"/>
      <dgm:spPr/>
    </dgm:pt>
    <dgm:pt modelId="{4FBE2E9D-F3AD-40D3-822F-5B722D1BA4D4}" type="pres">
      <dgm:prSet presAssocID="{631BCC2D-CD16-4DCD-B5F2-532F0DDBC51E}" presName="rect1" presStyleLbl="trAlignAcc1" presStyleIdx="3" presStyleCnt="9">
        <dgm:presLayoutVars>
          <dgm:bulletEnabled val="1"/>
        </dgm:presLayoutVars>
      </dgm:prSet>
      <dgm:spPr/>
    </dgm:pt>
    <dgm:pt modelId="{102EA3C8-7EE5-4019-A038-0F4522B3ED11}" type="pres">
      <dgm:prSet presAssocID="{631BCC2D-CD16-4DCD-B5F2-532F0DDBC51E}" presName="rect2" presStyleLbl="fgImgPlace1" presStyleIdx="3" presStyleCnt="9"/>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0" r="-20000"/>
          </a:stretch>
        </a:blipFill>
      </dgm:spPr>
    </dgm:pt>
    <dgm:pt modelId="{494C3E4C-FA3D-483C-B506-F57746BA6402}" type="pres">
      <dgm:prSet presAssocID="{1EDB3507-869E-4DA8-8CF5-AFA896880C46}" presName="sibTrans" presStyleCnt="0"/>
      <dgm:spPr/>
    </dgm:pt>
    <dgm:pt modelId="{0043D8CC-DB17-429C-8D32-E3EEC6B49A26}" type="pres">
      <dgm:prSet presAssocID="{25D3BE2A-EC3B-4EDC-BC45-E5475AEC2D4E}" presName="composite" presStyleCnt="0"/>
      <dgm:spPr/>
    </dgm:pt>
    <dgm:pt modelId="{9E4305F7-5EFC-4030-BDDB-2411D3E1A4FA}" type="pres">
      <dgm:prSet presAssocID="{25D3BE2A-EC3B-4EDC-BC45-E5475AEC2D4E}" presName="rect1" presStyleLbl="trAlignAcc1" presStyleIdx="4" presStyleCnt="9">
        <dgm:presLayoutVars>
          <dgm:bulletEnabled val="1"/>
        </dgm:presLayoutVars>
      </dgm:prSet>
      <dgm:spPr/>
    </dgm:pt>
    <dgm:pt modelId="{94430946-5D2F-424E-AC3E-457C2966906F}" type="pres">
      <dgm:prSet presAssocID="{25D3BE2A-EC3B-4EDC-BC45-E5475AEC2D4E}" presName="rect2" presStyleLbl="fgImgPlace1" presStyleIdx="4" presStyleCnt="9"/>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 r="-1000"/>
          </a:stretch>
        </a:blipFill>
      </dgm:spPr>
    </dgm:pt>
    <dgm:pt modelId="{0288B880-558F-4541-9F01-DC27A1A4ADDD}" type="pres">
      <dgm:prSet presAssocID="{EDDE2953-40CC-4B9F-8D67-57E2D5685D50}" presName="sibTrans" presStyleCnt="0"/>
      <dgm:spPr/>
    </dgm:pt>
    <dgm:pt modelId="{7D7631C3-66B8-44EB-AFE7-9882211A8D29}" type="pres">
      <dgm:prSet presAssocID="{7151B63C-9AEF-49A6-A794-C09CB6771A35}" presName="composite" presStyleCnt="0"/>
      <dgm:spPr/>
    </dgm:pt>
    <dgm:pt modelId="{728C339E-1533-4F41-8E4A-2546773874B6}" type="pres">
      <dgm:prSet presAssocID="{7151B63C-9AEF-49A6-A794-C09CB6771A35}" presName="rect1" presStyleLbl="trAlignAcc1" presStyleIdx="5" presStyleCnt="9">
        <dgm:presLayoutVars>
          <dgm:bulletEnabled val="1"/>
        </dgm:presLayoutVars>
      </dgm:prSet>
      <dgm:spPr/>
    </dgm:pt>
    <dgm:pt modelId="{025B3F4B-0429-44ED-B609-20029C30B1D8}" type="pres">
      <dgm:prSet presAssocID="{7151B63C-9AEF-49A6-A794-C09CB6771A35}" presName="rect2" presStyleLbl="fgImgPlace1" presStyleIdx="5" presStyleCnt="9"/>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53000" r="-53000"/>
          </a:stretch>
        </a:blipFill>
      </dgm:spPr>
    </dgm:pt>
    <dgm:pt modelId="{76919479-84DF-49C9-806B-672763F8BC0D}" type="pres">
      <dgm:prSet presAssocID="{5A78B578-D6AB-4D9A-884A-F1945A2239E0}" presName="sibTrans" presStyleCnt="0"/>
      <dgm:spPr/>
    </dgm:pt>
    <dgm:pt modelId="{16504390-2F0C-45EF-BF9C-1A18369CCDE4}" type="pres">
      <dgm:prSet presAssocID="{5B444EE2-8130-4F01-818B-C3396B6F56AC}" presName="composite" presStyleCnt="0"/>
      <dgm:spPr/>
    </dgm:pt>
    <dgm:pt modelId="{05BEB9B9-AC05-4B41-ABDE-B35D9DFE5E04}" type="pres">
      <dgm:prSet presAssocID="{5B444EE2-8130-4F01-818B-C3396B6F56AC}" presName="rect1" presStyleLbl="trAlignAcc1" presStyleIdx="6" presStyleCnt="9">
        <dgm:presLayoutVars>
          <dgm:bulletEnabled val="1"/>
        </dgm:presLayoutVars>
      </dgm:prSet>
      <dgm:spPr/>
    </dgm:pt>
    <dgm:pt modelId="{AAC74AE6-41A5-4418-AB8B-B54D8B09F006}" type="pres">
      <dgm:prSet presAssocID="{5B444EE2-8130-4F01-818B-C3396B6F56AC}" presName="rect2" presStyleLbl="fgImgPlace1" presStyleIdx="6" presStyleCnt="9"/>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8000" r="-8000"/>
          </a:stretch>
        </a:blipFill>
      </dgm:spPr>
    </dgm:pt>
    <dgm:pt modelId="{8878DC26-3438-4337-94AD-E0F301F0CFA7}" type="pres">
      <dgm:prSet presAssocID="{067C82B0-9733-49F1-B069-51F5E26DF88B}" presName="sibTrans" presStyleCnt="0"/>
      <dgm:spPr/>
    </dgm:pt>
    <dgm:pt modelId="{42E6D22D-B485-4494-A7F5-3E087CCB74DC}" type="pres">
      <dgm:prSet presAssocID="{97E12097-08F9-4728-92D7-BCDEB8404DAA}" presName="composite" presStyleCnt="0"/>
      <dgm:spPr/>
    </dgm:pt>
    <dgm:pt modelId="{153B086F-1BB9-4B5B-8676-F4CDD6E46145}" type="pres">
      <dgm:prSet presAssocID="{97E12097-08F9-4728-92D7-BCDEB8404DAA}" presName="rect1" presStyleLbl="trAlignAcc1" presStyleIdx="7" presStyleCnt="9">
        <dgm:presLayoutVars>
          <dgm:bulletEnabled val="1"/>
        </dgm:presLayoutVars>
      </dgm:prSet>
      <dgm:spPr/>
    </dgm:pt>
    <dgm:pt modelId="{FDEA083C-DE50-4AF7-832C-4931D61E5B09}" type="pres">
      <dgm:prSet presAssocID="{97E12097-08F9-4728-92D7-BCDEB8404DAA}" presName="rect2" presStyleLbl="fgImgPlace1" presStyleIdx="7" presStyleCnt="9"/>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000" r="-2000"/>
          </a:stretch>
        </a:blipFill>
      </dgm:spPr>
    </dgm:pt>
    <dgm:pt modelId="{14E3C41A-0B5B-4627-9EE5-C38B7627FDEF}" type="pres">
      <dgm:prSet presAssocID="{BB78CA86-C4EC-4B78-AA94-DE8339E6381F}" presName="sibTrans" presStyleCnt="0"/>
      <dgm:spPr/>
    </dgm:pt>
    <dgm:pt modelId="{D8A0E4D8-5B01-487F-BF3D-3C0151FB0701}" type="pres">
      <dgm:prSet presAssocID="{7A9D3CAF-098D-44FC-94C9-B04D2BA29F74}" presName="composite" presStyleCnt="0"/>
      <dgm:spPr/>
    </dgm:pt>
    <dgm:pt modelId="{04894ECA-B020-4228-9882-F84E0D891D16}" type="pres">
      <dgm:prSet presAssocID="{7A9D3CAF-098D-44FC-94C9-B04D2BA29F74}" presName="rect1" presStyleLbl="trAlignAcc1" presStyleIdx="8" presStyleCnt="9">
        <dgm:presLayoutVars>
          <dgm:bulletEnabled val="1"/>
        </dgm:presLayoutVars>
      </dgm:prSet>
      <dgm:spPr/>
    </dgm:pt>
    <dgm:pt modelId="{1E3BBE22-7710-4EC3-9F58-E4405198F915}" type="pres">
      <dgm:prSet presAssocID="{7A9D3CAF-098D-44FC-94C9-B04D2BA29F74}" presName="rect2" presStyleLbl="fgImgPlace1" presStyleIdx="8" presStyleCnt="9"/>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Lst>
  <dgm:cxnLst>
    <dgm:cxn modelId="{810C0F09-F711-4883-9F41-948ACF16C204}" srcId="{25D3BE2A-EC3B-4EDC-BC45-E5475AEC2D4E}" destId="{08642E5F-CE45-4D0E-9DA4-1BA1D417E551}" srcOrd="0" destOrd="0" parTransId="{4D6B9E4B-2BCB-49C4-A5FA-26B8882C80F1}" sibTransId="{9B38B128-1D0A-4824-93AD-D0332C4B118E}"/>
    <dgm:cxn modelId="{DF31610F-9314-44ED-B181-7D562865A8AA}" srcId="{3FC3E28D-359F-4010-80BD-620361092375}" destId="{25D3BE2A-EC3B-4EDC-BC45-E5475AEC2D4E}" srcOrd="4" destOrd="0" parTransId="{FB3C9CF9-9860-4A06-892F-9D0F2DE1763B}" sibTransId="{EDDE2953-40CC-4B9F-8D67-57E2D5685D50}"/>
    <dgm:cxn modelId="{554ED90F-53C3-4908-AFED-24EF7B82BD0A}" srcId="{3FC3E28D-359F-4010-80BD-620361092375}" destId="{7151B63C-9AEF-49A6-A794-C09CB6771A35}" srcOrd="5" destOrd="0" parTransId="{21C29881-314C-41CE-93D2-A4E58F284004}" sibTransId="{5A78B578-D6AB-4D9A-884A-F1945A2239E0}"/>
    <dgm:cxn modelId="{F486AE18-ED26-4FCD-B84D-495241451697}" srcId="{2F24461A-924D-4EFA-8291-B9C817FAF1E5}" destId="{AA3E14B1-1460-4FCE-BFBC-559EE1431F2F}" srcOrd="0" destOrd="0" parTransId="{9EB92A03-E3BF-4638-8389-B31C0BCF03CE}" sibTransId="{A0F660EE-6EF7-4A87-A976-C70D4094707A}"/>
    <dgm:cxn modelId="{0FCB8B1B-02E6-49A0-92C3-693FD539A0DB}" type="presOf" srcId="{24E36103-7D2B-452C-B684-B64FB7C0E7F5}" destId="{153B086F-1BB9-4B5B-8676-F4CDD6E46145}" srcOrd="0" destOrd="1" presId="urn:microsoft.com/office/officeart/2008/layout/PictureStrips"/>
    <dgm:cxn modelId="{07D1D31D-AA01-4B87-BBF9-B2DECADCDEBC}" srcId="{7151B63C-9AEF-49A6-A794-C09CB6771A35}" destId="{2A3B3A11-2972-480F-A738-EE94B537C43F}" srcOrd="0" destOrd="0" parTransId="{2C9C3D8D-22FC-4D08-B12C-232C73E9CBD9}" sibTransId="{71C17EDB-EE80-4A30-B4E4-033BD0202488}"/>
    <dgm:cxn modelId="{F0E2BA2D-7A8F-4D93-BEF5-09735CE742A4}" type="presOf" srcId="{2A3B3A11-2972-480F-A738-EE94B537C43F}" destId="{728C339E-1533-4F41-8E4A-2546773874B6}" srcOrd="0" destOrd="1" presId="urn:microsoft.com/office/officeart/2008/layout/PictureStrips"/>
    <dgm:cxn modelId="{63025432-D7FD-4274-AC9D-1C3E4D08A7FF}" srcId="{3FC3E28D-359F-4010-80BD-620361092375}" destId="{22DCB703-A24C-4FF2-816F-0775DFF8B543}" srcOrd="2" destOrd="0" parTransId="{C8AF75BF-A6ED-4869-BC07-DC4FEFEB67E3}" sibTransId="{43E85826-0066-44CE-842B-62A2CBC690F1}"/>
    <dgm:cxn modelId="{78D61B33-C5C6-4533-84BF-554E370A4DD2}" type="presOf" srcId="{A6EB3D86-630A-45C8-BB5B-9F7B66B46FFB}" destId="{5A7688C6-A53B-4E8F-BC32-4A4FDDECB9BF}" srcOrd="0" destOrd="0" presId="urn:microsoft.com/office/officeart/2008/layout/PictureStrips"/>
    <dgm:cxn modelId="{C4AFCF3A-50CB-494A-82A5-CFEF222378F7}" type="presOf" srcId="{631BCC2D-CD16-4DCD-B5F2-532F0DDBC51E}" destId="{4FBE2E9D-F3AD-40D3-822F-5B722D1BA4D4}" srcOrd="0" destOrd="0" presId="urn:microsoft.com/office/officeart/2008/layout/PictureStrips"/>
    <dgm:cxn modelId="{6C969471-3AB8-4CE9-9935-7FAF43DF60BC}" type="presOf" srcId="{7A9D3CAF-098D-44FC-94C9-B04D2BA29F74}" destId="{04894ECA-B020-4228-9882-F84E0D891D16}" srcOrd="0" destOrd="0" presId="urn:microsoft.com/office/officeart/2008/layout/PictureStrips"/>
    <dgm:cxn modelId="{485C6474-64AC-4898-9006-44FD4A2F7A8B}" srcId="{3FC3E28D-359F-4010-80BD-620361092375}" destId="{97E12097-08F9-4728-92D7-BCDEB8404DAA}" srcOrd="7" destOrd="0" parTransId="{47F00283-A493-485F-9ECB-CB2739DFFBCE}" sibTransId="{BB78CA86-C4EC-4B78-AA94-DE8339E6381F}"/>
    <dgm:cxn modelId="{9CFB9C54-D8AF-41AB-BEFC-1A2D1CF28DAA}" type="presOf" srcId="{AA3E14B1-1460-4FCE-BFBC-559EE1431F2F}" destId="{482F72FF-F0DF-46E6-96E3-68F2BBC00131}" srcOrd="0" destOrd="1" presId="urn:microsoft.com/office/officeart/2008/layout/PictureStrips"/>
    <dgm:cxn modelId="{FF9BBB74-BF0C-4F98-8668-06E61DC6A025}" srcId="{97E12097-08F9-4728-92D7-BCDEB8404DAA}" destId="{24E36103-7D2B-452C-B684-B64FB7C0E7F5}" srcOrd="0" destOrd="0" parTransId="{412890BC-DCA1-4ADE-8D38-5E2686EB317A}" sibTransId="{16668D44-B60B-441E-BF4A-5F54AEE06CE4}"/>
    <dgm:cxn modelId="{0555EA56-2930-4205-B93A-8A39B7FAF2C7}" type="presOf" srcId="{97E12097-08F9-4728-92D7-BCDEB8404DAA}" destId="{153B086F-1BB9-4B5B-8676-F4CDD6E46145}" srcOrd="0" destOrd="0" presId="urn:microsoft.com/office/officeart/2008/layout/PictureStrips"/>
    <dgm:cxn modelId="{A14C5D7A-A294-448A-B587-60103C9EDA0C}" srcId="{A6EB3D86-630A-45C8-BB5B-9F7B66B46FFB}" destId="{3588BC8E-0B60-4B7D-8E27-BCB4C52D4756}" srcOrd="0" destOrd="0" parTransId="{178DE236-AEC8-438A-BEFF-66755D3A34D3}" sibTransId="{0839C668-5D66-4F0A-88C9-2DE8A87A5BF2}"/>
    <dgm:cxn modelId="{C5E9EA83-A699-4767-AE74-0D51E0E3FD84}" type="presOf" srcId="{3588BC8E-0B60-4B7D-8E27-BCB4C52D4756}" destId="{5A7688C6-A53B-4E8F-BC32-4A4FDDECB9BF}" srcOrd="0" destOrd="1" presId="urn:microsoft.com/office/officeart/2008/layout/PictureStrips"/>
    <dgm:cxn modelId="{35FAA38E-1601-488D-8113-426145A1A3B0}" type="presOf" srcId="{3FC3E28D-359F-4010-80BD-620361092375}" destId="{F9AE8504-32FD-4386-B3E6-D34C943704C0}" srcOrd="0" destOrd="0" presId="urn:microsoft.com/office/officeart/2008/layout/PictureStrips"/>
    <dgm:cxn modelId="{AACD639F-FD34-44BC-BD8A-0F5FE84B0469}" srcId="{3FC3E28D-359F-4010-80BD-620361092375}" destId="{7A9D3CAF-098D-44FC-94C9-B04D2BA29F74}" srcOrd="8" destOrd="0" parTransId="{43A6A956-0975-443E-BB8B-374F616BE25A}" sibTransId="{8E8367CB-EEC7-438E-940B-2631E9EC3F62}"/>
    <dgm:cxn modelId="{7D090EA2-E19A-43F8-A839-919001EBD4D2}" type="presOf" srcId="{5B444EE2-8130-4F01-818B-C3396B6F56AC}" destId="{05BEB9B9-AC05-4B41-ABDE-B35D9DFE5E04}" srcOrd="0" destOrd="0" presId="urn:microsoft.com/office/officeart/2008/layout/PictureStrips"/>
    <dgm:cxn modelId="{E4F31CA7-740A-4FD0-9094-484523B64634}" type="presOf" srcId="{7151B63C-9AEF-49A6-A794-C09CB6771A35}" destId="{728C339E-1533-4F41-8E4A-2546773874B6}" srcOrd="0" destOrd="0" presId="urn:microsoft.com/office/officeart/2008/layout/PictureStrips"/>
    <dgm:cxn modelId="{8F45CBA8-B2A1-4F46-80DC-2D11681BFF79}" srcId="{3FC3E28D-359F-4010-80BD-620361092375}" destId="{631BCC2D-CD16-4DCD-B5F2-532F0DDBC51E}" srcOrd="3" destOrd="0" parTransId="{BA8008DC-152E-450D-8E3D-A5C2478CE2A4}" sibTransId="{1EDB3507-869E-4DA8-8CF5-AFA896880C46}"/>
    <dgm:cxn modelId="{B900FFA9-96DC-4D60-AC07-F0FC18C3238B}" srcId="{3FC3E28D-359F-4010-80BD-620361092375}" destId="{5B444EE2-8130-4F01-818B-C3396B6F56AC}" srcOrd="6" destOrd="0" parTransId="{F6591E47-EE51-45F9-B700-8A9C9EDB68D1}" sibTransId="{067C82B0-9733-49F1-B069-51F5E26DF88B}"/>
    <dgm:cxn modelId="{02122FB3-5398-40DC-A5E8-E6BC9D6FDE0A}" srcId="{22DCB703-A24C-4FF2-816F-0775DFF8B543}" destId="{CE4CE457-FB94-4B96-BC36-AE76FE865734}" srcOrd="0" destOrd="0" parTransId="{93F76FE2-C96F-45CC-9C7E-9A87D5689B04}" sibTransId="{9316E010-8469-4800-8C02-7866431713C7}"/>
    <dgm:cxn modelId="{2438D1B4-ED1D-46D8-8A05-2F506C8332EB}" type="presOf" srcId="{22DCB703-A24C-4FF2-816F-0775DFF8B543}" destId="{D9F840EC-B9A7-4EC3-AE84-AC41C45A81EB}" srcOrd="0" destOrd="0" presId="urn:microsoft.com/office/officeart/2008/layout/PictureStrips"/>
    <dgm:cxn modelId="{7E550CBB-DADD-4EE0-8CCE-B5E390F2D055}" type="presOf" srcId="{2A6BA630-65CD-447A-9DCF-5996350E2CE9}" destId="{05BEB9B9-AC05-4B41-ABDE-B35D9DFE5E04}" srcOrd="0" destOrd="1" presId="urn:microsoft.com/office/officeart/2008/layout/PictureStrips"/>
    <dgm:cxn modelId="{875099C6-7A80-4832-BBDB-084B4EC8437E}" type="presOf" srcId="{CE4CE457-FB94-4B96-BC36-AE76FE865734}" destId="{D9F840EC-B9A7-4EC3-AE84-AC41C45A81EB}" srcOrd="0" destOrd="1" presId="urn:microsoft.com/office/officeart/2008/layout/PictureStrips"/>
    <dgm:cxn modelId="{4715D8CA-6B80-40A0-8E56-07BD174BCEE4}" type="presOf" srcId="{2F24461A-924D-4EFA-8291-B9C817FAF1E5}" destId="{482F72FF-F0DF-46E6-96E3-68F2BBC00131}" srcOrd="0" destOrd="0" presId="urn:microsoft.com/office/officeart/2008/layout/PictureStrips"/>
    <dgm:cxn modelId="{BB21E2CE-6115-46A9-AC96-8D58D3F5D545}" srcId="{5B444EE2-8130-4F01-818B-C3396B6F56AC}" destId="{2A6BA630-65CD-447A-9DCF-5996350E2CE9}" srcOrd="0" destOrd="0" parTransId="{DF0946CD-2328-46D4-8A14-6032D6CC3736}" sibTransId="{588D36B3-A783-428C-BA43-47D78F24F0C2}"/>
    <dgm:cxn modelId="{526D63DA-0749-444C-B561-00962E1FB91D}" type="presOf" srcId="{08642E5F-CE45-4D0E-9DA4-1BA1D417E551}" destId="{9E4305F7-5EFC-4030-BDDB-2411D3E1A4FA}" srcOrd="0" destOrd="1" presId="urn:microsoft.com/office/officeart/2008/layout/PictureStrips"/>
    <dgm:cxn modelId="{228338EA-3354-45B2-95E4-6E1E6C284BEF}" srcId="{3FC3E28D-359F-4010-80BD-620361092375}" destId="{2F24461A-924D-4EFA-8291-B9C817FAF1E5}" srcOrd="0" destOrd="0" parTransId="{6A760053-5FF1-403F-9F48-328AD3055E45}" sibTransId="{DCFB79B0-BFF1-4FE8-8717-E373C4D9EEC2}"/>
    <dgm:cxn modelId="{A4080AF9-5B26-40FB-B2D7-49CB2CC8EC8E}" type="presOf" srcId="{25D3BE2A-EC3B-4EDC-BC45-E5475AEC2D4E}" destId="{9E4305F7-5EFC-4030-BDDB-2411D3E1A4FA}" srcOrd="0" destOrd="0" presId="urn:microsoft.com/office/officeart/2008/layout/PictureStrips"/>
    <dgm:cxn modelId="{FD8E77FD-511D-48E7-A54E-6E3FDE3B39C5}" srcId="{3FC3E28D-359F-4010-80BD-620361092375}" destId="{A6EB3D86-630A-45C8-BB5B-9F7B66B46FFB}" srcOrd="1" destOrd="0" parTransId="{1F6D2119-26EF-4083-83B0-F854E6877F1A}" sibTransId="{F42E2F91-7DAD-49B6-97AF-43E7BC071F2D}"/>
    <dgm:cxn modelId="{ABC12941-EA6D-432C-801A-7137F997F416}" type="presParOf" srcId="{F9AE8504-32FD-4386-B3E6-D34C943704C0}" destId="{28A04E23-42C1-4841-A9B2-24D2EBDE1A69}" srcOrd="0" destOrd="0" presId="urn:microsoft.com/office/officeart/2008/layout/PictureStrips"/>
    <dgm:cxn modelId="{7BFD827C-6B85-44CA-9AC4-61A781E1E471}" type="presParOf" srcId="{28A04E23-42C1-4841-A9B2-24D2EBDE1A69}" destId="{482F72FF-F0DF-46E6-96E3-68F2BBC00131}" srcOrd="0" destOrd="0" presId="urn:microsoft.com/office/officeart/2008/layout/PictureStrips"/>
    <dgm:cxn modelId="{117C6022-A62F-4359-822D-15A0F02A5AA7}" type="presParOf" srcId="{28A04E23-42C1-4841-A9B2-24D2EBDE1A69}" destId="{7E91D8A3-5A0C-4B0D-9541-28764FFCD893}" srcOrd="1" destOrd="0" presId="urn:microsoft.com/office/officeart/2008/layout/PictureStrips"/>
    <dgm:cxn modelId="{DEAFEC8A-E1A1-47B1-85F2-EB06C0C46DD9}" type="presParOf" srcId="{F9AE8504-32FD-4386-B3E6-D34C943704C0}" destId="{0F89CC2E-D895-4E8C-95DC-0DADAD9B5E01}" srcOrd="1" destOrd="0" presId="urn:microsoft.com/office/officeart/2008/layout/PictureStrips"/>
    <dgm:cxn modelId="{E3E54273-8D88-4DDA-A97F-88343BDC6192}" type="presParOf" srcId="{F9AE8504-32FD-4386-B3E6-D34C943704C0}" destId="{C69CC702-7A56-4E18-82F6-946CA193F294}" srcOrd="2" destOrd="0" presId="urn:microsoft.com/office/officeart/2008/layout/PictureStrips"/>
    <dgm:cxn modelId="{FE0495AE-4517-4321-B8D6-6B8C68D56224}" type="presParOf" srcId="{C69CC702-7A56-4E18-82F6-946CA193F294}" destId="{5A7688C6-A53B-4E8F-BC32-4A4FDDECB9BF}" srcOrd="0" destOrd="0" presId="urn:microsoft.com/office/officeart/2008/layout/PictureStrips"/>
    <dgm:cxn modelId="{91BB3313-CA5D-406E-A37B-E340EB403741}" type="presParOf" srcId="{C69CC702-7A56-4E18-82F6-946CA193F294}" destId="{87C92DF3-0B4A-4319-A2CA-B54DA4410E51}" srcOrd="1" destOrd="0" presId="urn:microsoft.com/office/officeart/2008/layout/PictureStrips"/>
    <dgm:cxn modelId="{04283AD1-A345-42EF-8E6C-D48758DFFDCB}" type="presParOf" srcId="{F9AE8504-32FD-4386-B3E6-D34C943704C0}" destId="{D4CCFE6F-03C4-44CD-A8B1-3FC9117D282E}" srcOrd="3" destOrd="0" presId="urn:microsoft.com/office/officeart/2008/layout/PictureStrips"/>
    <dgm:cxn modelId="{6ECF5491-4788-44DD-BC10-FA51F03CADE9}" type="presParOf" srcId="{F9AE8504-32FD-4386-B3E6-D34C943704C0}" destId="{F9A9FF1B-8C6E-4B45-922E-0FB459D46D19}" srcOrd="4" destOrd="0" presId="urn:microsoft.com/office/officeart/2008/layout/PictureStrips"/>
    <dgm:cxn modelId="{92088209-EE0C-4233-9978-5BDDAFD6298C}" type="presParOf" srcId="{F9A9FF1B-8C6E-4B45-922E-0FB459D46D19}" destId="{D9F840EC-B9A7-4EC3-AE84-AC41C45A81EB}" srcOrd="0" destOrd="0" presId="urn:microsoft.com/office/officeart/2008/layout/PictureStrips"/>
    <dgm:cxn modelId="{C05DD2D9-6DC7-4226-B22E-5C69C039BD5C}" type="presParOf" srcId="{F9A9FF1B-8C6E-4B45-922E-0FB459D46D19}" destId="{D81CCE28-04B2-477B-A4BE-7D30ACFA229C}" srcOrd="1" destOrd="0" presId="urn:microsoft.com/office/officeart/2008/layout/PictureStrips"/>
    <dgm:cxn modelId="{0F17CAED-50F5-4C9C-A1EC-E5934E5582BE}" type="presParOf" srcId="{F9AE8504-32FD-4386-B3E6-D34C943704C0}" destId="{42886F5E-43EB-4991-89B9-786305A97CCE}" srcOrd="5" destOrd="0" presId="urn:microsoft.com/office/officeart/2008/layout/PictureStrips"/>
    <dgm:cxn modelId="{D71EA2B1-AE13-41D0-B350-BCBAD1390657}" type="presParOf" srcId="{F9AE8504-32FD-4386-B3E6-D34C943704C0}" destId="{5D4AF746-EEDE-42FC-9FE8-28122DDD6DD9}" srcOrd="6" destOrd="0" presId="urn:microsoft.com/office/officeart/2008/layout/PictureStrips"/>
    <dgm:cxn modelId="{4D8A2098-D758-4DFE-BA09-9A35FDC1F883}" type="presParOf" srcId="{5D4AF746-EEDE-42FC-9FE8-28122DDD6DD9}" destId="{4FBE2E9D-F3AD-40D3-822F-5B722D1BA4D4}" srcOrd="0" destOrd="0" presId="urn:microsoft.com/office/officeart/2008/layout/PictureStrips"/>
    <dgm:cxn modelId="{A3FAB5F0-7F69-4950-926F-9C251B8C2702}" type="presParOf" srcId="{5D4AF746-EEDE-42FC-9FE8-28122DDD6DD9}" destId="{102EA3C8-7EE5-4019-A038-0F4522B3ED11}" srcOrd="1" destOrd="0" presId="urn:microsoft.com/office/officeart/2008/layout/PictureStrips"/>
    <dgm:cxn modelId="{BF9AFE8B-929C-4244-93CE-C6C3C20DE62F}" type="presParOf" srcId="{F9AE8504-32FD-4386-B3E6-D34C943704C0}" destId="{494C3E4C-FA3D-483C-B506-F57746BA6402}" srcOrd="7" destOrd="0" presId="urn:microsoft.com/office/officeart/2008/layout/PictureStrips"/>
    <dgm:cxn modelId="{CE163B76-F5C7-4019-B550-818DA7A8DBF4}" type="presParOf" srcId="{F9AE8504-32FD-4386-B3E6-D34C943704C0}" destId="{0043D8CC-DB17-429C-8D32-E3EEC6B49A26}" srcOrd="8" destOrd="0" presId="urn:microsoft.com/office/officeart/2008/layout/PictureStrips"/>
    <dgm:cxn modelId="{9013A5D9-1D49-4BFF-85E9-38A7ECCC0E04}" type="presParOf" srcId="{0043D8CC-DB17-429C-8D32-E3EEC6B49A26}" destId="{9E4305F7-5EFC-4030-BDDB-2411D3E1A4FA}" srcOrd="0" destOrd="0" presId="urn:microsoft.com/office/officeart/2008/layout/PictureStrips"/>
    <dgm:cxn modelId="{3A92E6E6-18AD-4114-B377-6D437CF100B0}" type="presParOf" srcId="{0043D8CC-DB17-429C-8D32-E3EEC6B49A26}" destId="{94430946-5D2F-424E-AC3E-457C2966906F}" srcOrd="1" destOrd="0" presId="urn:microsoft.com/office/officeart/2008/layout/PictureStrips"/>
    <dgm:cxn modelId="{6B362CA0-4877-4393-ADDB-4024FF1AF41C}" type="presParOf" srcId="{F9AE8504-32FD-4386-B3E6-D34C943704C0}" destId="{0288B880-558F-4541-9F01-DC27A1A4ADDD}" srcOrd="9" destOrd="0" presId="urn:microsoft.com/office/officeart/2008/layout/PictureStrips"/>
    <dgm:cxn modelId="{998A062E-8969-48B3-AE34-85FDCFC3E180}" type="presParOf" srcId="{F9AE8504-32FD-4386-B3E6-D34C943704C0}" destId="{7D7631C3-66B8-44EB-AFE7-9882211A8D29}" srcOrd="10" destOrd="0" presId="urn:microsoft.com/office/officeart/2008/layout/PictureStrips"/>
    <dgm:cxn modelId="{EB284C73-83D2-436F-986D-27B5DA8E7240}" type="presParOf" srcId="{7D7631C3-66B8-44EB-AFE7-9882211A8D29}" destId="{728C339E-1533-4F41-8E4A-2546773874B6}" srcOrd="0" destOrd="0" presId="urn:microsoft.com/office/officeart/2008/layout/PictureStrips"/>
    <dgm:cxn modelId="{C3D190F4-B9E9-41E8-8286-CAB617136D50}" type="presParOf" srcId="{7D7631C3-66B8-44EB-AFE7-9882211A8D29}" destId="{025B3F4B-0429-44ED-B609-20029C30B1D8}" srcOrd="1" destOrd="0" presId="urn:microsoft.com/office/officeart/2008/layout/PictureStrips"/>
    <dgm:cxn modelId="{02148A88-1F1C-4425-8322-316463AAD802}" type="presParOf" srcId="{F9AE8504-32FD-4386-B3E6-D34C943704C0}" destId="{76919479-84DF-49C9-806B-672763F8BC0D}" srcOrd="11" destOrd="0" presId="urn:microsoft.com/office/officeart/2008/layout/PictureStrips"/>
    <dgm:cxn modelId="{C4C6AB42-CB77-45C5-A45B-A0023088DDFE}" type="presParOf" srcId="{F9AE8504-32FD-4386-B3E6-D34C943704C0}" destId="{16504390-2F0C-45EF-BF9C-1A18369CCDE4}" srcOrd="12" destOrd="0" presId="urn:microsoft.com/office/officeart/2008/layout/PictureStrips"/>
    <dgm:cxn modelId="{BEF569D9-E116-42D1-836D-46830A9AF0D2}" type="presParOf" srcId="{16504390-2F0C-45EF-BF9C-1A18369CCDE4}" destId="{05BEB9B9-AC05-4B41-ABDE-B35D9DFE5E04}" srcOrd="0" destOrd="0" presId="urn:microsoft.com/office/officeart/2008/layout/PictureStrips"/>
    <dgm:cxn modelId="{4040D2A7-1D38-4BA4-8BC6-AA1C2C6C8558}" type="presParOf" srcId="{16504390-2F0C-45EF-BF9C-1A18369CCDE4}" destId="{AAC74AE6-41A5-4418-AB8B-B54D8B09F006}" srcOrd="1" destOrd="0" presId="urn:microsoft.com/office/officeart/2008/layout/PictureStrips"/>
    <dgm:cxn modelId="{CA492711-7262-4379-B18F-EF05D279691F}" type="presParOf" srcId="{F9AE8504-32FD-4386-B3E6-D34C943704C0}" destId="{8878DC26-3438-4337-94AD-E0F301F0CFA7}" srcOrd="13" destOrd="0" presId="urn:microsoft.com/office/officeart/2008/layout/PictureStrips"/>
    <dgm:cxn modelId="{42001582-B717-40DC-9E7A-E398F7C445E6}" type="presParOf" srcId="{F9AE8504-32FD-4386-B3E6-D34C943704C0}" destId="{42E6D22D-B485-4494-A7F5-3E087CCB74DC}" srcOrd="14" destOrd="0" presId="urn:microsoft.com/office/officeart/2008/layout/PictureStrips"/>
    <dgm:cxn modelId="{57B9979D-D7A4-4360-9CA3-9963B1EA48BF}" type="presParOf" srcId="{42E6D22D-B485-4494-A7F5-3E087CCB74DC}" destId="{153B086F-1BB9-4B5B-8676-F4CDD6E46145}" srcOrd="0" destOrd="0" presId="urn:microsoft.com/office/officeart/2008/layout/PictureStrips"/>
    <dgm:cxn modelId="{08D0791A-E07C-4721-B16D-F17966A47586}" type="presParOf" srcId="{42E6D22D-B485-4494-A7F5-3E087CCB74DC}" destId="{FDEA083C-DE50-4AF7-832C-4931D61E5B09}" srcOrd="1" destOrd="0" presId="urn:microsoft.com/office/officeart/2008/layout/PictureStrips"/>
    <dgm:cxn modelId="{995B800D-CF1F-4157-AA15-9CC82EE3EA63}" type="presParOf" srcId="{F9AE8504-32FD-4386-B3E6-D34C943704C0}" destId="{14E3C41A-0B5B-4627-9EE5-C38B7627FDEF}" srcOrd="15" destOrd="0" presId="urn:microsoft.com/office/officeart/2008/layout/PictureStrips"/>
    <dgm:cxn modelId="{299B0353-70AF-4543-B356-5D3376FCF8C4}" type="presParOf" srcId="{F9AE8504-32FD-4386-B3E6-D34C943704C0}" destId="{D8A0E4D8-5B01-487F-BF3D-3C0151FB0701}" srcOrd="16" destOrd="0" presId="urn:microsoft.com/office/officeart/2008/layout/PictureStrips"/>
    <dgm:cxn modelId="{CE279899-8A19-4614-BFB3-22D9DC5C36AA}" type="presParOf" srcId="{D8A0E4D8-5B01-487F-BF3D-3C0151FB0701}" destId="{04894ECA-B020-4228-9882-F84E0D891D16}" srcOrd="0" destOrd="0" presId="urn:microsoft.com/office/officeart/2008/layout/PictureStrips"/>
    <dgm:cxn modelId="{1623D996-5FF3-423A-B95B-B7863177A80A}" type="presParOf" srcId="{D8A0E4D8-5B01-487F-BF3D-3C0151FB0701}" destId="{1E3BBE22-7710-4EC3-9F58-E4405198F915}"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FEC19F-061B-490B-A554-669B0228B0DD}" type="doc">
      <dgm:prSet loTypeId="urn:microsoft.com/office/officeart/2009/3/layout/IncreasingArrowsProcess" loCatId="process" qsTypeId="urn:microsoft.com/office/officeart/2005/8/quickstyle/simple1" qsCatId="simple" csTypeId="urn:microsoft.com/office/officeart/2005/8/colors/colorful2" csCatId="colorful" phldr="1"/>
      <dgm:spPr/>
      <dgm:t>
        <a:bodyPr/>
        <a:lstStyle/>
        <a:p>
          <a:endParaRPr lang="en-US"/>
        </a:p>
      </dgm:t>
    </dgm:pt>
    <dgm:pt modelId="{8320E6FE-6718-477F-8D5A-D339AB0FFB22}">
      <dgm:prSet phldrT="[Text]"/>
      <dgm:spPr/>
      <dgm:t>
        <a:bodyPr/>
        <a:lstStyle/>
        <a:p>
          <a:r>
            <a:rPr lang="en-US"/>
            <a:t>Before next meeting</a:t>
          </a:r>
        </a:p>
      </dgm:t>
    </dgm:pt>
    <dgm:pt modelId="{E968A784-7FB9-4CB0-8939-74164E394322}" type="parTrans" cxnId="{73487B6C-D392-4C55-9693-CC92756468B4}">
      <dgm:prSet/>
      <dgm:spPr/>
      <dgm:t>
        <a:bodyPr/>
        <a:lstStyle/>
        <a:p>
          <a:endParaRPr lang="en-US"/>
        </a:p>
      </dgm:t>
    </dgm:pt>
    <dgm:pt modelId="{FB4FC62A-85AB-4D8C-B1EA-C10C6E9DCB6C}" type="sibTrans" cxnId="{73487B6C-D392-4C55-9693-CC92756468B4}">
      <dgm:prSet/>
      <dgm:spPr/>
      <dgm:t>
        <a:bodyPr/>
        <a:lstStyle/>
        <a:p>
          <a:endParaRPr lang="en-US"/>
        </a:p>
      </dgm:t>
    </dgm:pt>
    <dgm:pt modelId="{6461D32E-A574-4649-806C-273E8EB7CD9E}">
      <dgm:prSet phldrT="[Text]"/>
      <dgm:spPr/>
      <dgm:t>
        <a:bodyPr/>
        <a:lstStyle/>
        <a:p>
          <a:r>
            <a:rPr lang="en-US"/>
            <a:t>IRP communicates how your comments were incorporated via email</a:t>
          </a:r>
        </a:p>
      </dgm:t>
    </dgm:pt>
    <dgm:pt modelId="{38C27CE4-85A8-4B24-894B-9C81723FA2A9}" type="parTrans" cxnId="{F6BB5A56-9A1C-4743-95E6-09291A0E2335}">
      <dgm:prSet/>
      <dgm:spPr/>
      <dgm:t>
        <a:bodyPr/>
        <a:lstStyle/>
        <a:p>
          <a:endParaRPr lang="en-US"/>
        </a:p>
      </dgm:t>
    </dgm:pt>
    <dgm:pt modelId="{05BCC1D1-9064-4E3D-9B78-7226C7F10642}" type="sibTrans" cxnId="{F6BB5A56-9A1C-4743-95E6-09291A0E2335}">
      <dgm:prSet/>
      <dgm:spPr/>
      <dgm:t>
        <a:bodyPr/>
        <a:lstStyle/>
        <a:p>
          <a:endParaRPr lang="en-US"/>
        </a:p>
      </dgm:t>
    </dgm:pt>
    <dgm:pt modelId="{380F8680-B1BD-44FF-B1D5-028FF51F4469}">
      <dgm:prSet phldrT="[Text]"/>
      <dgm:spPr/>
      <dgm:t>
        <a:bodyPr/>
        <a:lstStyle/>
        <a:p>
          <a:r>
            <a:rPr lang="en-US"/>
            <a:t>Next meeting</a:t>
          </a:r>
        </a:p>
      </dgm:t>
    </dgm:pt>
    <dgm:pt modelId="{4F70A104-4A28-4CEA-B42E-5D2DCC175908}" type="parTrans" cxnId="{5099B8FC-F2B9-47B5-81E8-376A3D13FE83}">
      <dgm:prSet/>
      <dgm:spPr/>
      <dgm:t>
        <a:bodyPr/>
        <a:lstStyle/>
        <a:p>
          <a:endParaRPr lang="en-US"/>
        </a:p>
      </dgm:t>
    </dgm:pt>
    <dgm:pt modelId="{03DEA54E-1ADA-40AC-ADD6-A3C919CFCCE0}" type="sibTrans" cxnId="{5099B8FC-F2B9-47B5-81E8-376A3D13FE83}">
      <dgm:prSet/>
      <dgm:spPr/>
      <dgm:t>
        <a:bodyPr/>
        <a:lstStyle/>
        <a:p>
          <a:endParaRPr lang="en-US"/>
        </a:p>
      </dgm:t>
    </dgm:pt>
    <dgm:pt modelId="{B864D729-8AD5-4298-BB17-3FB3131D5717}">
      <dgm:prSet phldrT="[Text]"/>
      <dgm:spPr/>
      <dgm:t>
        <a:bodyPr/>
        <a:lstStyle/>
        <a:p>
          <a:r>
            <a:rPr lang="en-US"/>
            <a:t>Discuss </a:t>
          </a:r>
          <a:r>
            <a:rPr lang="en-US" u="sng"/>
            <a:t>draft</a:t>
          </a:r>
          <a:r>
            <a:rPr lang="en-US"/>
            <a:t> analysis findings, recommendations and draft action plan</a:t>
          </a:r>
        </a:p>
      </dgm:t>
    </dgm:pt>
    <dgm:pt modelId="{24082C9B-D042-42B1-93B6-D0854CDDA525}" type="parTrans" cxnId="{BADBB4AE-D7FB-421D-BA1D-849A7062CB23}">
      <dgm:prSet/>
      <dgm:spPr/>
      <dgm:t>
        <a:bodyPr/>
        <a:lstStyle/>
        <a:p>
          <a:endParaRPr lang="en-US"/>
        </a:p>
      </dgm:t>
    </dgm:pt>
    <dgm:pt modelId="{A6BCC34F-40A0-4338-8622-F789667A3549}" type="sibTrans" cxnId="{BADBB4AE-D7FB-421D-BA1D-849A7062CB23}">
      <dgm:prSet/>
      <dgm:spPr/>
      <dgm:t>
        <a:bodyPr/>
        <a:lstStyle/>
        <a:p>
          <a:endParaRPr lang="en-US"/>
        </a:p>
      </dgm:t>
    </dgm:pt>
    <dgm:pt modelId="{79EB45D8-3D27-4E47-9870-48B51B604D80}">
      <dgm:prSet phldrT="[Text]"/>
      <dgm:spPr/>
      <dgm:t>
        <a:bodyPr/>
        <a:lstStyle/>
        <a:p>
          <a:r>
            <a:rPr lang="en-US"/>
            <a:t>After the next meeting</a:t>
          </a:r>
        </a:p>
      </dgm:t>
    </dgm:pt>
    <dgm:pt modelId="{65288952-37B1-44D2-943E-516162EF66D5}" type="parTrans" cxnId="{A24E74FC-20C0-40B1-9DAE-2C54C3D214D0}">
      <dgm:prSet/>
      <dgm:spPr/>
      <dgm:t>
        <a:bodyPr/>
        <a:lstStyle/>
        <a:p>
          <a:endParaRPr lang="en-US"/>
        </a:p>
      </dgm:t>
    </dgm:pt>
    <dgm:pt modelId="{8CB1F3DD-A1B6-44D8-ADE6-988EC35D4D4F}" type="sibTrans" cxnId="{A24E74FC-20C0-40B1-9DAE-2C54C3D214D0}">
      <dgm:prSet/>
      <dgm:spPr/>
      <dgm:t>
        <a:bodyPr/>
        <a:lstStyle/>
        <a:p>
          <a:endParaRPr lang="en-US"/>
        </a:p>
      </dgm:t>
    </dgm:pt>
    <dgm:pt modelId="{C9D7563B-B956-4244-9510-788ADB36363A}">
      <dgm:prSet phldrT="[Text]"/>
      <dgm:spPr/>
      <dgm:t>
        <a:bodyPr/>
        <a:lstStyle/>
        <a:p>
          <a:r>
            <a:rPr lang="en-US"/>
            <a:t>IRP team communicates how your comments were incorporated via email</a:t>
          </a:r>
        </a:p>
      </dgm:t>
    </dgm:pt>
    <dgm:pt modelId="{C3103108-B63E-4E42-B14F-D88483B86580}" type="parTrans" cxnId="{D0207068-303A-4970-A99C-E9E6BE0C0EA8}">
      <dgm:prSet/>
      <dgm:spPr/>
      <dgm:t>
        <a:bodyPr/>
        <a:lstStyle/>
        <a:p>
          <a:endParaRPr lang="en-US"/>
        </a:p>
      </dgm:t>
    </dgm:pt>
    <dgm:pt modelId="{7E5AC14D-9821-4E9D-99C6-32E5AA6962B7}" type="sibTrans" cxnId="{D0207068-303A-4970-A99C-E9E6BE0C0EA8}">
      <dgm:prSet/>
      <dgm:spPr/>
      <dgm:t>
        <a:bodyPr/>
        <a:lstStyle/>
        <a:p>
          <a:endParaRPr lang="en-US"/>
        </a:p>
      </dgm:t>
    </dgm:pt>
    <dgm:pt modelId="{AB95CD98-D57D-474C-B7EA-7DA2BBF3601C}">
      <dgm:prSet phldrT="[Text]"/>
      <dgm:spPr/>
      <dgm:t>
        <a:bodyPr/>
        <a:lstStyle/>
        <a:p>
          <a:r>
            <a:rPr lang="en-US"/>
            <a:t>Finalize strategy and action plan</a:t>
          </a:r>
        </a:p>
        <a:p>
          <a:r>
            <a:rPr lang="en-US"/>
            <a:t>Seek Public Utility Board approval of IRP</a:t>
          </a:r>
        </a:p>
        <a:p>
          <a:r>
            <a:rPr lang="en-US"/>
            <a:t>Submit approved IRP to Department of Commerce</a:t>
          </a:r>
        </a:p>
      </dgm:t>
    </dgm:pt>
    <dgm:pt modelId="{EBC76100-2249-4849-896C-7E058C6EC022}" type="parTrans" cxnId="{24836976-136C-40EC-B903-2A6661AC7C0C}">
      <dgm:prSet/>
      <dgm:spPr/>
      <dgm:t>
        <a:bodyPr/>
        <a:lstStyle/>
        <a:p>
          <a:endParaRPr lang="en-US"/>
        </a:p>
      </dgm:t>
    </dgm:pt>
    <dgm:pt modelId="{288FC42E-6D93-4916-A8D3-12D1282CB732}" type="sibTrans" cxnId="{24836976-136C-40EC-B903-2A6661AC7C0C}">
      <dgm:prSet/>
      <dgm:spPr/>
      <dgm:t>
        <a:bodyPr/>
        <a:lstStyle/>
        <a:p>
          <a:endParaRPr lang="en-US"/>
        </a:p>
      </dgm:t>
    </dgm:pt>
    <dgm:pt modelId="{90DE6904-BEC8-47D4-A9BA-1D4B9D615D71}" type="pres">
      <dgm:prSet presAssocID="{9CFEC19F-061B-490B-A554-669B0228B0DD}" presName="Name0" presStyleCnt="0">
        <dgm:presLayoutVars>
          <dgm:chMax val="5"/>
          <dgm:chPref val="5"/>
          <dgm:dir/>
          <dgm:animLvl val="lvl"/>
        </dgm:presLayoutVars>
      </dgm:prSet>
      <dgm:spPr/>
    </dgm:pt>
    <dgm:pt modelId="{25624B39-83E6-4A85-8406-C5D05BCDC896}" type="pres">
      <dgm:prSet presAssocID="{8320E6FE-6718-477F-8D5A-D339AB0FFB22}" presName="parentText1" presStyleLbl="node1" presStyleIdx="0" presStyleCnt="3">
        <dgm:presLayoutVars>
          <dgm:chMax/>
          <dgm:chPref val="3"/>
          <dgm:bulletEnabled val="1"/>
        </dgm:presLayoutVars>
      </dgm:prSet>
      <dgm:spPr/>
    </dgm:pt>
    <dgm:pt modelId="{BD1CF19E-7592-49B0-BAA7-3307A1D0E275}" type="pres">
      <dgm:prSet presAssocID="{8320E6FE-6718-477F-8D5A-D339AB0FFB22}" presName="childText1" presStyleLbl="solidAlignAcc1" presStyleIdx="0" presStyleCnt="3">
        <dgm:presLayoutVars>
          <dgm:chMax val="0"/>
          <dgm:chPref val="0"/>
          <dgm:bulletEnabled val="1"/>
        </dgm:presLayoutVars>
      </dgm:prSet>
      <dgm:spPr/>
    </dgm:pt>
    <dgm:pt modelId="{E502D075-1E4D-43C0-B332-7C2941DA555B}" type="pres">
      <dgm:prSet presAssocID="{380F8680-B1BD-44FF-B1D5-028FF51F4469}" presName="parentText2" presStyleLbl="node1" presStyleIdx="1" presStyleCnt="3">
        <dgm:presLayoutVars>
          <dgm:chMax/>
          <dgm:chPref val="3"/>
          <dgm:bulletEnabled val="1"/>
        </dgm:presLayoutVars>
      </dgm:prSet>
      <dgm:spPr/>
    </dgm:pt>
    <dgm:pt modelId="{11FCCBC3-3717-4BF7-A318-43254800BA09}" type="pres">
      <dgm:prSet presAssocID="{380F8680-B1BD-44FF-B1D5-028FF51F4469}" presName="childText2" presStyleLbl="solidAlignAcc1" presStyleIdx="1" presStyleCnt="3">
        <dgm:presLayoutVars>
          <dgm:chMax val="0"/>
          <dgm:chPref val="0"/>
          <dgm:bulletEnabled val="1"/>
        </dgm:presLayoutVars>
      </dgm:prSet>
      <dgm:spPr/>
    </dgm:pt>
    <dgm:pt modelId="{F04BF104-1D35-49A6-9DC9-7AC776119BEA}" type="pres">
      <dgm:prSet presAssocID="{79EB45D8-3D27-4E47-9870-48B51B604D80}" presName="parentText3" presStyleLbl="node1" presStyleIdx="2" presStyleCnt="3">
        <dgm:presLayoutVars>
          <dgm:chMax/>
          <dgm:chPref val="3"/>
          <dgm:bulletEnabled val="1"/>
        </dgm:presLayoutVars>
      </dgm:prSet>
      <dgm:spPr/>
    </dgm:pt>
    <dgm:pt modelId="{0C4D5F06-E7A3-45C0-BD7B-64D6ECDFE93A}" type="pres">
      <dgm:prSet presAssocID="{79EB45D8-3D27-4E47-9870-48B51B604D80}" presName="childText3" presStyleLbl="solidAlignAcc1" presStyleIdx="2" presStyleCnt="3">
        <dgm:presLayoutVars>
          <dgm:chMax val="0"/>
          <dgm:chPref val="0"/>
          <dgm:bulletEnabled val="1"/>
        </dgm:presLayoutVars>
      </dgm:prSet>
      <dgm:spPr/>
    </dgm:pt>
  </dgm:ptLst>
  <dgm:cxnLst>
    <dgm:cxn modelId="{38B08D16-AA0E-4DAB-9841-94F2E6103414}" type="presOf" srcId="{6461D32E-A574-4649-806C-273E8EB7CD9E}" destId="{BD1CF19E-7592-49B0-BAA7-3307A1D0E275}" srcOrd="0" destOrd="0" presId="urn:microsoft.com/office/officeart/2009/3/layout/IncreasingArrowsProcess"/>
    <dgm:cxn modelId="{26B4B830-3B54-457A-847F-2146FE18B52C}" type="presOf" srcId="{380F8680-B1BD-44FF-B1D5-028FF51F4469}" destId="{E502D075-1E4D-43C0-B332-7C2941DA555B}" srcOrd="0" destOrd="0" presId="urn:microsoft.com/office/officeart/2009/3/layout/IncreasingArrowsProcess"/>
    <dgm:cxn modelId="{EDA2855E-D4AA-440C-B2B6-72999977F8FE}" type="presOf" srcId="{8320E6FE-6718-477F-8D5A-D339AB0FFB22}" destId="{25624B39-83E6-4A85-8406-C5D05BCDC896}" srcOrd="0" destOrd="0" presId="urn:microsoft.com/office/officeart/2009/3/layout/IncreasingArrowsProcess"/>
    <dgm:cxn modelId="{D0207068-303A-4970-A99C-E9E6BE0C0EA8}" srcId="{79EB45D8-3D27-4E47-9870-48B51B604D80}" destId="{C9D7563B-B956-4244-9510-788ADB36363A}" srcOrd="0" destOrd="0" parTransId="{C3103108-B63E-4E42-B14F-D88483B86580}" sibTransId="{7E5AC14D-9821-4E9D-99C6-32E5AA6962B7}"/>
    <dgm:cxn modelId="{73487B6C-D392-4C55-9693-CC92756468B4}" srcId="{9CFEC19F-061B-490B-A554-669B0228B0DD}" destId="{8320E6FE-6718-477F-8D5A-D339AB0FFB22}" srcOrd="0" destOrd="0" parTransId="{E968A784-7FB9-4CB0-8939-74164E394322}" sibTransId="{FB4FC62A-85AB-4D8C-B1EA-C10C6E9DCB6C}"/>
    <dgm:cxn modelId="{FC7A9673-0185-468F-99F9-B465512263AF}" type="presOf" srcId="{C9D7563B-B956-4244-9510-788ADB36363A}" destId="{0C4D5F06-E7A3-45C0-BD7B-64D6ECDFE93A}" srcOrd="0" destOrd="0" presId="urn:microsoft.com/office/officeart/2009/3/layout/IncreasingArrowsProcess"/>
    <dgm:cxn modelId="{24836976-136C-40EC-B903-2A6661AC7C0C}" srcId="{79EB45D8-3D27-4E47-9870-48B51B604D80}" destId="{AB95CD98-D57D-474C-B7EA-7DA2BBF3601C}" srcOrd="1" destOrd="0" parTransId="{EBC76100-2249-4849-896C-7E058C6EC022}" sibTransId="{288FC42E-6D93-4916-A8D3-12D1282CB732}"/>
    <dgm:cxn modelId="{F6BB5A56-9A1C-4743-95E6-09291A0E2335}" srcId="{8320E6FE-6718-477F-8D5A-D339AB0FFB22}" destId="{6461D32E-A574-4649-806C-273E8EB7CD9E}" srcOrd="0" destOrd="0" parTransId="{38C27CE4-85A8-4B24-894B-9C81723FA2A9}" sibTransId="{05BCC1D1-9064-4E3D-9B78-7226C7F10642}"/>
    <dgm:cxn modelId="{BC292E8F-CD4E-4DAB-8CC1-F5ABB1F59836}" type="presOf" srcId="{9CFEC19F-061B-490B-A554-669B0228B0DD}" destId="{90DE6904-BEC8-47D4-A9BA-1D4B9D615D71}" srcOrd="0" destOrd="0" presId="urn:microsoft.com/office/officeart/2009/3/layout/IncreasingArrowsProcess"/>
    <dgm:cxn modelId="{71B33AA4-2043-4666-B7ED-16F6D4182842}" type="presOf" srcId="{AB95CD98-D57D-474C-B7EA-7DA2BBF3601C}" destId="{0C4D5F06-E7A3-45C0-BD7B-64D6ECDFE93A}" srcOrd="0" destOrd="1" presId="urn:microsoft.com/office/officeart/2009/3/layout/IncreasingArrowsProcess"/>
    <dgm:cxn modelId="{BADBB4AE-D7FB-421D-BA1D-849A7062CB23}" srcId="{380F8680-B1BD-44FF-B1D5-028FF51F4469}" destId="{B864D729-8AD5-4298-BB17-3FB3131D5717}" srcOrd="0" destOrd="0" parTransId="{24082C9B-D042-42B1-93B6-D0854CDDA525}" sibTransId="{A6BCC34F-40A0-4338-8622-F789667A3549}"/>
    <dgm:cxn modelId="{B7EE3FB8-2D42-407E-B054-67898D6AACCA}" type="presOf" srcId="{79EB45D8-3D27-4E47-9870-48B51B604D80}" destId="{F04BF104-1D35-49A6-9DC9-7AC776119BEA}" srcOrd="0" destOrd="0" presId="urn:microsoft.com/office/officeart/2009/3/layout/IncreasingArrowsProcess"/>
    <dgm:cxn modelId="{C682EFF8-39CF-4667-9213-A20DB7A23CAC}" type="presOf" srcId="{B864D729-8AD5-4298-BB17-3FB3131D5717}" destId="{11FCCBC3-3717-4BF7-A318-43254800BA09}" srcOrd="0" destOrd="0" presId="urn:microsoft.com/office/officeart/2009/3/layout/IncreasingArrowsProcess"/>
    <dgm:cxn modelId="{A24E74FC-20C0-40B1-9DAE-2C54C3D214D0}" srcId="{9CFEC19F-061B-490B-A554-669B0228B0DD}" destId="{79EB45D8-3D27-4E47-9870-48B51B604D80}" srcOrd="2" destOrd="0" parTransId="{65288952-37B1-44D2-943E-516162EF66D5}" sibTransId="{8CB1F3DD-A1B6-44D8-ADE6-988EC35D4D4F}"/>
    <dgm:cxn modelId="{5099B8FC-F2B9-47B5-81E8-376A3D13FE83}" srcId="{9CFEC19F-061B-490B-A554-669B0228B0DD}" destId="{380F8680-B1BD-44FF-B1D5-028FF51F4469}" srcOrd="1" destOrd="0" parTransId="{4F70A104-4A28-4CEA-B42E-5D2DCC175908}" sibTransId="{03DEA54E-1ADA-40AC-ADD6-A3C919CFCCE0}"/>
    <dgm:cxn modelId="{03304985-D858-46BE-9DF0-8C190E9C5FCF}" type="presParOf" srcId="{90DE6904-BEC8-47D4-A9BA-1D4B9D615D71}" destId="{25624B39-83E6-4A85-8406-C5D05BCDC896}" srcOrd="0" destOrd="0" presId="urn:microsoft.com/office/officeart/2009/3/layout/IncreasingArrowsProcess"/>
    <dgm:cxn modelId="{0AE761A4-FC36-4A72-841D-674028240218}" type="presParOf" srcId="{90DE6904-BEC8-47D4-A9BA-1D4B9D615D71}" destId="{BD1CF19E-7592-49B0-BAA7-3307A1D0E275}" srcOrd="1" destOrd="0" presId="urn:microsoft.com/office/officeart/2009/3/layout/IncreasingArrowsProcess"/>
    <dgm:cxn modelId="{F5C3CDC9-4835-4658-B048-16C77D1743F3}" type="presParOf" srcId="{90DE6904-BEC8-47D4-A9BA-1D4B9D615D71}" destId="{E502D075-1E4D-43C0-B332-7C2941DA555B}" srcOrd="2" destOrd="0" presId="urn:microsoft.com/office/officeart/2009/3/layout/IncreasingArrowsProcess"/>
    <dgm:cxn modelId="{FDC6744D-CEBB-4A8B-A2C3-DBC8ACE7FED7}" type="presParOf" srcId="{90DE6904-BEC8-47D4-A9BA-1D4B9D615D71}" destId="{11FCCBC3-3717-4BF7-A318-43254800BA09}" srcOrd="3" destOrd="0" presId="urn:microsoft.com/office/officeart/2009/3/layout/IncreasingArrowsProcess"/>
    <dgm:cxn modelId="{28F926D8-8AA6-47BD-BB0B-766890E74EFA}" type="presParOf" srcId="{90DE6904-BEC8-47D4-A9BA-1D4B9D615D71}" destId="{F04BF104-1D35-49A6-9DC9-7AC776119BEA}" srcOrd="4" destOrd="0" presId="urn:microsoft.com/office/officeart/2009/3/layout/IncreasingArrowsProcess"/>
    <dgm:cxn modelId="{A4E1A245-4DC5-4E25-A85F-794613486450}" type="presParOf" srcId="{90DE6904-BEC8-47D4-A9BA-1D4B9D615D71}" destId="{0C4D5F06-E7A3-45C0-BD7B-64D6ECDFE93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0FCB5E-5BA9-4A8B-AA71-8F224919B776}"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US"/>
        </a:p>
      </dgm:t>
    </dgm:pt>
    <dgm:pt modelId="{9ED0BCED-44BC-43E6-AB03-AEE49E7D17EE}">
      <dgm:prSet phldrT="[Text]"/>
      <dgm:spPr/>
      <dgm:t>
        <a:bodyPr/>
        <a:lstStyle/>
        <a:p>
          <a:r>
            <a:rPr lang="en-US" dirty="0"/>
            <a:t>Do we have enough resources to meet our load under </a:t>
          </a:r>
          <a:r>
            <a:rPr lang="en-US" b="1" i="1" dirty="0"/>
            <a:t>most</a:t>
          </a:r>
          <a:r>
            <a:rPr lang="en-US" dirty="0"/>
            <a:t> conditions?</a:t>
          </a:r>
        </a:p>
      </dgm:t>
    </dgm:pt>
    <dgm:pt modelId="{C3CC23F0-8748-4630-87E8-C3886F637784}" type="parTrans" cxnId="{0658C4A2-A3A6-4590-ACAB-B8F934D3D1C0}">
      <dgm:prSet/>
      <dgm:spPr/>
      <dgm:t>
        <a:bodyPr/>
        <a:lstStyle/>
        <a:p>
          <a:endParaRPr lang="en-US"/>
        </a:p>
      </dgm:t>
    </dgm:pt>
    <dgm:pt modelId="{511511FE-F58D-4EE5-8AB2-8403418FD417}" type="sibTrans" cxnId="{0658C4A2-A3A6-4590-ACAB-B8F934D3D1C0}">
      <dgm:prSet/>
      <dgm:spPr/>
      <dgm:t>
        <a:bodyPr/>
        <a:lstStyle/>
        <a:p>
          <a:endParaRPr lang="en-US" dirty="0"/>
        </a:p>
      </dgm:t>
    </dgm:pt>
    <dgm:pt modelId="{E5AB9BEF-0069-4789-BA33-ECD09CB0664C}">
      <dgm:prSet phldrT="[Text]"/>
      <dgm:spPr/>
      <dgm:t>
        <a:bodyPr/>
        <a:lstStyle/>
        <a:p>
          <a:r>
            <a:rPr lang="en-US" dirty="0"/>
            <a:t>Which set of resources best meet our needs, risk tolerance and values?</a:t>
          </a:r>
        </a:p>
      </dgm:t>
    </dgm:pt>
    <dgm:pt modelId="{8C1F487C-DCE2-4F59-B220-FE15EBC14583}" type="parTrans" cxnId="{F837C882-9CDB-47D4-AC96-1B1EC0C721D8}">
      <dgm:prSet/>
      <dgm:spPr/>
      <dgm:t>
        <a:bodyPr/>
        <a:lstStyle/>
        <a:p>
          <a:endParaRPr lang="en-US"/>
        </a:p>
      </dgm:t>
    </dgm:pt>
    <dgm:pt modelId="{82CEE9B5-C547-4E0B-96B1-A4ECF052A75A}" type="sibTrans" cxnId="{F837C882-9CDB-47D4-AC96-1B1EC0C721D8}">
      <dgm:prSet/>
      <dgm:spPr/>
      <dgm:t>
        <a:bodyPr/>
        <a:lstStyle/>
        <a:p>
          <a:endParaRPr lang="en-US" dirty="0"/>
        </a:p>
      </dgm:t>
    </dgm:pt>
    <dgm:pt modelId="{1999FD31-3FE3-49A6-84A9-1B8FB690BFBA}">
      <dgm:prSet phldrT="[Text]"/>
      <dgm:spPr/>
      <dgm:t>
        <a:bodyPr/>
        <a:lstStyle/>
        <a:p>
          <a:r>
            <a:rPr lang="en-US" dirty="0"/>
            <a:t>What are our next steps?</a:t>
          </a:r>
        </a:p>
      </dgm:t>
    </dgm:pt>
    <dgm:pt modelId="{A47384DB-F943-461F-B6FB-3407E1180C31}" type="parTrans" cxnId="{5487B36F-C7C6-4E5D-A9BD-515B64C120FB}">
      <dgm:prSet/>
      <dgm:spPr/>
      <dgm:t>
        <a:bodyPr/>
        <a:lstStyle/>
        <a:p>
          <a:endParaRPr lang="en-US"/>
        </a:p>
      </dgm:t>
    </dgm:pt>
    <dgm:pt modelId="{99DD02BD-9D2D-406D-9D34-750E56A4DF8F}" type="sibTrans" cxnId="{5487B36F-C7C6-4E5D-A9BD-515B64C120FB}">
      <dgm:prSet/>
      <dgm:spPr/>
      <dgm:t>
        <a:bodyPr/>
        <a:lstStyle/>
        <a:p>
          <a:endParaRPr lang="en-US"/>
        </a:p>
      </dgm:t>
    </dgm:pt>
    <dgm:pt modelId="{F66748BB-C243-408F-95CD-F64481EAAAC2}" type="pres">
      <dgm:prSet presAssocID="{0D0FCB5E-5BA9-4A8B-AA71-8F224919B776}" presName="linearFlow" presStyleCnt="0">
        <dgm:presLayoutVars>
          <dgm:resizeHandles val="exact"/>
        </dgm:presLayoutVars>
      </dgm:prSet>
      <dgm:spPr/>
    </dgm:pt>
    <dgm:pt modelId="{D6B289B2-F81F-4369-AA51-1C6A157F5CF4}" type="pres">
      <dgm:prSet presAssocID="{9ED0BCED-44BC-43E6-AB03-AEE49E7D17EE}" presName="node" presStyleLbl="node1" presStyleIdx="0" presStyleCnt="3">
        <dgm:presLayoutVars>
          <dgm:bulletEnabled val="1"/>
        </dgm:presLayoutVars>
      </dgm:prSet>
      <dgm:spPr/>
    </dgm:pt>
    <dgm:pt modelId="{6E5F14B2-17FB-4003-971E-8615503B34B3}" type="pres">
      <dgm:prSet presAssocID="{511511FE-F58D-4EE5-8AB2-8403418FD417}" presName="sibTrans" presStyleLbl="sibTrans2D1" presStyleIdx="0" presStyleCnt="2"/>
      <dgm:spPr/>
    </dgm:pt>
    <dgm:pt modelId="{928BE9C1-0497-4322-867A-5B9B248572C5}" type="pres">
      <dgm:prSet presAssocID="{511511FE-F58D-4EE5-8AB2-8403418FD417}" presName="connectorText" presStyleLbl="sibTrans2D1" presStyleIdx="0" presStyleCnt="2"/>
      <dgm:spPr/>
    </dgm:pt>
    <dgm:pt modelId="{105068C5-DEE0-40D9-8C9C-7A5EA510022B}" type="pres">
      <dgm:prSet presAssocID="{E5AB9BEF-0069-4789-BA33-ECD09CB0664C}" presName="node" presStyleLbl="node1" presStyleIdx="1" presStyleCnt="3">
        <dgm:presLayoutVars>
          <dgm:bulletEnabled val="1"/>
        </dgm:presLayoutVars>
      </dgm:prSet>
      <dgm:spPr/>
    </dgm:pt>
    <dgm:pt modelId="{751F5C5B-0EFE-4BAF-B064-81ABA7F945D2}" type="pres">
      <dgm:prSet presAssocID="{82CEE9B5-C547-4E0B-96B1-A4ECF052A75A}" presName="sibTrans" presStyleLbl="sibTrans2D1" presStyleIdx="1" presStyleCnt="2"/>
      <dgm:spPr/>
    </dgm:pt>
    <dgm:pt modelId="{B0CA13F4-A0A3-4308-A5F6-E23BF21D7FF9}" type="pres">
      <dgm:prSet presAssocID="{82CEE9B5-C547-4E0B-96B1-A4ECF052A75A}" presName="connectorText" presStyleLbl="sibTrans2D1" presStyleIdx="1" presStyleCnt="2"/>
      <dgm:spPr/>
    </dgm:pt>
    <dgm:pt modelId="{E11F1EA9-4B11-4424-9C20-09AF83F5FD2E}" type="pres">
      <dgm:prSet presAssocID="{1999FD31-3FE3-49A6-84A9-1B8FB690BFBA}" presName="node" presStyleLbl="node1" presStyleIdx="2" presStyleCnt="3">
        <dgm:presLayoutVars>
          <dgm:bulletEnabled val="1"/>
        </dgm:presLayoutVars>
      </dgm:prSet>
      <dgm:spPr/>
    </dgm:pt>
  </dgm:ptLst>
  <dgm:cxnLst>
    <dgm:cxn modelId="{E39C3E03-C25E-45C3-854A-A65BAB9AB9C2}" type="presOf" srcId="{9ED0BCED-44BC-43E6-AB03-AEE49E7D17EE}" destId="{D6B289B2-F81F-4369-AA51-1C6A157F5CF4}" srcOrd="0" destOrd="0" presId="urn:microsoft.com/office/officeart/2005/8/layout/process2"/>
    <dgm:cxn modelId="{763A5508-B68F-4ABF-8164-040FA2172704}" type="presOf" srcId="{E5AB9BEF-0069-4789-BA33-ECD09CB0664C}" destId="{105068C5-DEE0-40D9-8C9C-7A5EA510022B}" srcOrd="0" destOrd="0" presId="urn:microsoft.com/office/officeart/2005/8/layout/process2"/>
    <dgm:cxn modelId="{75BAB63E-4EBE-4826-BFA3-8C9580A0F7F6}" type="presOf" srcId="{82CEE9B5-C547-4E0B-96B1-A4ECF052A75A}" destId="{B0CA13F4-A0A3-4308-A5F6-E23BF21D7FF9}" srcOrd="1" destOrd="0" presId="urn:microsoft.com/office/officeart/2005/8/layout/process2"/>
    <dgm:cxn modelId="{87D00E4D-0BDB-4D2B-816A-D78035E77C13}" type="presOf" srcId="{511511FE-F58D-4EE5-8AB2-8403418FD417}" destId="{928BE9C1-0497-4322-867A-5B9B248572C5}" srcOrd="1" destOrd="0" presId="urn:microsoft.com/office/officeart/2005/8/layout/process2"/>
    <dgm:cxn modelId="{5487B36F-C7C6-4E5D-A9BD-515B64C120FB}" srcId="{0D0FCB5E-5BA9-4A8B-AA71-8F224919B776}" destId="{1999FD31-3FE3-49A6-84A9-1B8FB690BFBA}" srcOrd="2" destOrd="0" parTransId="{A47384DB-F943-461F-B6FB-3407E1180C31}" sibTransId="{99DD02BD-9D2D-406D-9D34-750E56A4DF8F}"/>
    <dgm:cxn modelId="{189B8657-0936-487C-927C-F3B693DAA8C1}" type="presOf" srcId="{511511FE-F58D-4EE5-8AB2-8403418FD417}" destId="{6E5F14B2-17FB-4003-971E-8615503B34B3}" srcOrd="0" destOrd="0" presId="urn:microsoft.com/office/officeart/2005/8/layout/process2"/>
    <dgm:cxn modelId="{F837C882-9CDB-47D4-AC96-1B1EC0C721D8}" srcId="{0D0FCB5E-5BA9-4A8B-AA71-8F224919B776}" destId="{E5AB9BEF-0069-4789-BA33-ECD09CB0664C}" srcOrd="1" destOrd="0" parTransId="{8C1F487C-DCE2-4F59-B220-FE15EBC14583}" sibTransId="{82CEE9B5-C547-4E0B-96B1-A4ECF052A75A}"/>
    <dgm:cxn modelId="{0658C4A2-A3A6-4590-ACAB-B8F934D3D1C0}" srcId="{0D0FCB5E-5BA9-4A8B-AA71-8F224919B776}" destId="{9ED0BCED-44BC-43E6-AB03-AEE49E7D17EE}" srcOrd="0" destOrd="0" parTransId="{C3CC23F0-8748-4630-87E8-C3886F637784}" sibTransId="{511511FE-F58D-4EE5-8AB2-8403418FD417}"/>
    <dgm:cxn modelId="{747811DC-4219-4527-BCF9-2EA660121246}" type="presOf" srcId="{82CEE9B5-C547-4E0B-96B1-A4ECF052A75A}" destId="{751F5C5B-0EFE-4BAF-B064-81ABA7F945D2}" srcOrd="0" destOrd="0" presId="urn:microsoft.com/office/officeart/2005/8/layout/process2"/>
    <dgm:cxn modelId="{DD1E25EB-C53C-417F-93F7-42A86FA7AEA6}" type="presOf" srcId="{0D0FCB5E-5BA9-4A8B-AA71-8F224919B776}" destId="{F66748BB-C243-408F-95CD-F64481EAAAC2}" srcOrd="0" destOrd="0" presId="urn:microsoft.com/office/officeart/2005/8/layout/process2"/>
    <dgm:cxn modelId="{2BDD9FF2-32AA-46C0-A9BB-2B91B8DE8B3D}" type="presOf" srcId="{1999FD31-3FE3-49A6-84A9-1B8FB690BFBA}" destId="{E11F1EA9-4B11-4424-9C20-09AF83F5FD2E}" srcOrd="0" destOrd="0" presId="urn:microsoft.com/office/officeart/2005/8/layout/process2"/>
    <dgm:cxn modelId="{FE975A63-01F2-4F8E-B255-B3CE8D15C362}" type="presParOf" srcId="{F66748BB-C243-408F-95CD-F64481EAAAC2}" destId="{D6B289B2-F81F-4369-AA51-1C6A157F5CF4}" srcOrd="0" destOrd="0" presId="urn:microsoft.com/office/officeart/2005/8/layout/process2"/>
    <dgm:cxn modelId="{60C6AB27-B849-46E2-BB89-36059A11999F}" type="presParOf" srcId="{F66748BB-C243-408F-95CD-F64481EAAAC2}" destId="{6E5F14B2-17FB-4003-971E-8615503B34B3}" srcOrd="1" destOrd="0" presId="urn:microsoft.com/office/officeart/2005/8/layout/process2"/>
    <dgm:cxn modelId="{7F473924-0B9F-4E4D-AA34-53A84BF11622}" type="presParOf" srcId="{6E5F14B2-17FB-4003-971E-8615503B34B3}" destId="{928BE9C1-0497-4322-867A-5B9B248572C5}" srcOrd="0" destOrd="0" presId="urn:microsoft.com/office/officeart/2005/8/layout/process2"/>
    <dgm:cxn modelId="{506554FD-7083-43EC-81E7-8AACA55B292E}" type="presParOf" srcId="{F66748BB-C243-408F-95CD-F64481EAAAC2}" destId="{105068C5-DEE0-40D9-8C9C-7A5EA510022B}" srcOrd="2" destOrd="0" presId="urn:microsoft.com/office/officeart/2005/8/layout/process2"/>
    <dgm:cxn modelId="{2FB31C1F-1503-40C0-B3A9-1DF18A2D1CDC}" type="presParOf" srcId="{F66748BB-C243-408F-95CD-F64481EAAAC2}" destId="{751F5C5B-0EFE-4BAF-B064-81ABA7F945D2}" srcOrd="3" destOrd="0" presId="urn:microsoft.com/office/officeart/2005/8/layout/process2"/>
    <dgm:cxn modelId="{818E22A9-BBB1-458D-A117-AD4CE747DCF4}" type="presParOf" srcId="{751F5C5B-0EFE-4BAF-B064-81ABA7F945D2}" destId="{B0CA13F4-A0A3-4308-A5F6-E23BF21D7FF9}" srcOrd="0" destOrd="0" presId="urn:microsoft.com/office/officeart/2005/8/layout/process2"/>
    <dgm:cxn modelId="{3202EA0C-D771-4B1E-B9EF-69A98FF6F7D0}" type="presParOf" srcId="{F66748BB-C243-408F-95CD-F64481EAAAC2}" destId="{E11F1EA9-4B11-4424-9C20-09AF83F5FD2E}"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9DFCD6-333F-4BCB-AEFA-8311AED67ED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6969FCBE-7BA3-46E7-8E71-C21761476D86}">
      <dgm:prSet phldrT="[Text]"/>
      <dgm:spPr/>
      <dgm:t>
        <a:bodyPr/>
        <a:lstStyle/>
        <a:p>
          <a:r>
            <a:rPr lang="en-US"/>
            <a:t>Weather</a:t>
          </a:r>
        </a:p>
      </dgm:t>
    </dgm:pt>
    <dgm:pt modelId="{9B1F4C09-7C49-4896-8F23-C1080D41CCD4}" type="parTrans" cxnId="{88E07CDD-D8C4-4676-A451-729D3695936E}">
      <dgm:prSet/>
      <dgm:spPr/>
      <dgm:t>
        <a:bodyPr/>
        <a:lstStyle/>
        <a:p>
          <a:endParaRPr lang="en-US"/>
        </a:p>
      </dgm:t>
    </dgm:pt>
    <dgm:pt modelId="{C5FFD49C-5847-4C5C-A32C-42390082F2EE}" type="sibTrans" cxnId="{88E07CDD-D8C4-4676-A451-729D3695936E}">
      <dgm:prSet/>
      <dgm:spPr/>
      <dgm:t>
        <a:bodyPr/>
        <a:lstStyle/>
        <a:p>
          <a:endParaRPr lang="en-US"/>
        </a:p>
      </dgm:t>
    </dgm:pt>
    <dgm:pt modelId="{694AA36F-FB3E-4242-B3F4-AA14889E1B88}">
      <dgm:prSet phldrT="[Text]"/>
      <dgm:spPr/>
      <dgm:t>
        <a:bodyPr/>
        <a:lstStyle/>
        <a:p>
          <a:r>
            <a:rPr lang="en-US"/>
            <a:t>Customer demand</a:t>
          </a:r>
        </a:p>
      </dgm:t>
    </dgm:pt>
    <dgm:pt modelId="{4E05E646-F0B2-4C88-9392-32D9F99355A7}" type="parTrans" cxnId="{3BF8CD7F-FC79-475D-B4B2-C8CB57B5D93E}">
      <dgm:prSet/>
      <dgm:spPr/>
      <dgm:t>
        <a:bodyPr/>
        <a:lstStyle/>
        <a:p>
          <a:endParaRPr lang="en-US"/>
        </a:p>
      </dgm:t>
    </dgm:pt>
    <dgm:pt modelId="{241229F3-7144-40E2-8D98-B693F33F9394}" type="sibTrans" cxnId="{3BF8CD7F-FC79-475D-B4B2-C8CB57B5D93E}">
      <dgm:prSet/>
      <dgm:spPr/>
      <dgm:t>
        <a:bodyPr/>
        <a:lstStyle/>
        <a:p>
          <a:endParaRPr lang="en-US"/>
        </a:p>
      </dgm:t>
    </dgm:pt>
    <dgm:pt modelId="{AF33A205-D370-4D1E-94E3-D968AE2EB792}">
      <dgm:prSet phldrT="[Text]"/>
      <dgm:spPr/>
      <dgm:t>
        <a:bodyPr/>
        <a:lstStyle/>
        <a:p>
          <a:r>
            <a:rPr lang="en-US"/>
            <a:t>Different possible levels of building and vehicle electrification</a:t>
          </a:r>
        </a:p>
      </dgm:t>
    </dgm:pt>
    <dgm:pt modelId="{862DB19C-4834-45B4-8909-F1546287175D}" type="parTrans" cxnId="{243C9FAF-ED04-4C86-A338-C5AF289E1B69}">
      <dgm:prSet/>
      <dgm:spPr/>
      <dgm:t>
        <a:bodyPr/>
        <a:lstStyle/>
        <a:p>
          <a:endParaRPr lang="en-US"/>
        </a:p>
      </dgm:t>
    </dgm:pt>
    <dgm:pt modelId="{78525698-670E-474A-95D9-C333C5EE6FE8}" type="sibTrans" cxnId="{243C9FAF-ED04-4C86-A338-C5AF289E1B69}">
      <dgm:prSet/>
      <dgm:spPr/>
      <dgm:t>
        <a:bodyPr/>
        <a:lstStyle/>
        <a:p>
          <a:endParaRPr lang="en-US"/>
        </a:p>
      </dgm:t>
    </dgm:pt>
    <dgm:pt modelId="{8405067B-5295-419F-8ACD-95782AF4AFEE}">
      <dgm:prSet/>
      <dgm:spPr/>
      <dgm:t>
        <a:bodyPr/>
        <a:lstStyle/>
        <a:p>
          <a:r>
            <a:rPr lang="en-US"/>
            <a:t>The grid</a:t>
          </a:r>
        </a:p>
      </dgm:t>
    </dgm:pt>
    <dgm:pt modelId="{4D8126EE-7308-479F-9A8D-AB1E1AA75C93}" type="parTrans" cxnId="{552DB430-77FD-43A7-B747-89C036B73757}">
      <dgm:prSet/>
      <dgm:spPr/>
      <dgm:t>
        <a:bodyPr/>
        <a:lstStyle/>
        <a:p>
          <a:endParaRPr lang="en-US"/>
        </a:p>
      </dgm:t>
    </dgm:pt>
    <dgm:pt modelId="{8798AE10-E3DD-4072-AFE9-7721E4124ABF}" type="sibTrans" cxnId="{552DB430-77FD-43A7-B747-89C036B73757}">
      <dgm:prSet/>
      <dgm:spPr/>
      <dgm:t>
        <a:bodyPr/>
        <a:lstStyle/>
        <a:p>
          <a:endParaRPr lang="en-US"/>
        </a:p>
      </dgm:t>
    </dgm:pt>
    <dgm:pt modelId="{4CEF4AEA-BFA3-4440-A3A0-AD873C101D8B}">
      <dgm:prSet/>
      <dgm:spPr/>
      <dgm:t>
        <a:bodyPr/>
        <a:lstStyle/>
        <a:p>
          <a:r>
            <a:rPr lang="en-US"/>
            <a:t>Industrial load growth (e.g. data centers)</a:t>
          </a:r>
        </a:p>
      </dgm:t>
    </dgm:pt>
    <dgm:pt modelId="{E80D39DD-0F6B-46F9-AFC9-C25D73545AD2}" type="parTrans" cxnId="{6D3CA495-69F7-424F-A9F5-2435E51E0294}">
      <dgm:prSet/>
      <dgm:spPr/>
      <dgm:t>
        <a:bodyPr/>
        <a:lstStyle/>
        <a:p>
          <a:endParaRPr lang="en-US"/>
        </a:p>
      </dgm:t>
    </dgm:pt>
    <dgm:pt modelId="{654E9C1F-21AF-4CEB-AA22-DE12FB593D07}" type="sibTrans" cxnId="{6D3CA495-69F7-424F-A9F5-2435E51E0294}">
      <dgm:prSet/>
      <dgm:spPr/>
      <dgm:t>
        <a:bodyPr/>
        <a:lstStyle/>
        <a:p>
          <a:endParaRPr lang="en-US"/>
        </a:p>
      </dgm:t>
    </dgm:pt>
    <dgm:pt modelId="{B16D9218-E39C-45C2-8A17-8AE06C077C72}">
      <dgm:prSet phldrT="[Text]"/>
      <dgm:spPr/>
      <dgm:t>
        <a:bodyPr/>
        <a:lstStyle/>
        <a:p>
          <a:r>
            <a:rPr lang="en-US"/>
            <a:t>Multiple different water and temperature conditions</a:t>
          </a:r>
        </a:p>
      </dgm:t>
    </dgm:pt>
    <dgm:pt modelId="{03BDA79C-1814-4EF2-9209-F5FC991CF3B0}" type="parTrans" cxnId="{F325B781-545D-49B0-A591-0BED6068DEA9}">
      <dgm:prSet/>
      <dgm:spPr/>
      <dgm:t>
        <a:bodyPr/>
        <a:lstStyle/>
        <a:p>
          <a:endParaRPr lang="en-US"/>
        </a:p>
      </dgm:t>
    </dgm:pt>
    <dgm:pt modelId="{223CC8FD-4824-426A-B093-E68390A03E6B}" type="sibTrans" cxnId="{F325B781-545D-49B0-A591-0BED6068DEA9}">
      <dgm:prSet/>
      <dgm:spPr/>
      <dgm:t>
        <a:bodyPr/>
        <a:lstStyle/>
        <a:p>
          <a:endParaRPr lang="en-US"/>
        </a:p>
      </dgm:t>
    </dgm:pt>
    <dgm:pt modelId="{95158D98-9E59-4280-B676-D02495EF4339}">
      <dgm:prSet phldrT="[Text]"/>
      <dgm:spPr/>
      <dgm:t>
        <a:bodyPr/>
        <a:lstStyle/>
        <a:p>
          <a:r>
            <a:rPr lang="en-US"/>
            <a:t>Accounts for climate change</a:t>
          </a:r>
        </a:p>
      </dgm:t>
    </dgm:pt>
    <dgm:pt modelId="{973B0CD4-B987-47DB-96C2-A1AFE3770CCC}" type="parTrans" cxnId="{F14F34CD-474A-4F6C-B4F8-281652FFAD75}">
      <dgm:prSet/>
      <dgm:spPr/>
      <dgm:t>
        <a:bodyPr/>
        <a:lstStyle/>
        <a:p>
          <a:endParaRPr lang="en-US"/>
        </a:p>
      </dgm:t>
    </dgm:pt>
    <dgm:pt modelId="{4896B030-24DA-4E21-BE4A-7E4B94FE5AA8}" type="sibTrans" cxnId="{F14F34CD-474A-4F6C-B4F8-281652FFAD75}">
      <dgm:prSet/>
      <dgm:spPr/>
      <dgm:t>
        <a:bodyPr/>
        <a:lstStyle/>
        <a:p>
          <a:endParaRPr lang="en-US"/>
        </a:p>
      </dgm:t>
    </dgm:pt>
    <dgm:pt modelId="{EC3643A6-A230-40B9-A34C-62693186294C}">
      <dgm:prSet/>
      <dgm:spPr/>
      <dgm:t>
        <a:bodyPr/>
        <a:lstStyle/>
        <a:p>
          <a:r>
            <a:rPr lang="en-US"/>
            <a:t>Different levels of demand and supply of energy on the grid</a:t>
          </a:r>
        </a:p>
      </dgm:t>
    </dgm:pt>
    <dgm:pt modelId="{76D25E5D-9E28-4E45-BD2C-D079903F607C}" type="parTrans" cxnId="{218A42C8-20E1-4EEC-A28B-D2E64CA98C32}">
      <dgm:prSet/>
      <dgm:spPr/>
      <dgm:t>
        <a:bodyPr/>
        <a:lstStyle/>
        <a:p>
          <a:endParaRPr lang="en-US"/>
        </a:p>
      </dgm:t>
    </dgm:pt>
    <dgm:pt modelId="{A65F716B-D49D-4815-A5DC-1561B4B5FAD9}" type="sibTrans" cxnId="{218A42C8-20E1-4EEC-A28B-D2E64CA98C32}">
      <dgm:prSet/>
      <dgm:spPr/>
      <dgm:t>
        <a:bodyPr/>
        <a:lstStyle/>
        <a:p>
          <a:endParaRPr lang="en-US"/>
        </a:p>
      </dgm:t>
    </dgm:pt>
    <dgm:pt modelId="{EE77F53C-B416-4F5D-8CA4-02B4C06E9DA7}">
      <dgm:prSet/>
      <dgm:spPr/>
      <dgm:t>
        <a:bodyPr/>
        <a:lstStyle/>
        <a:p>
          <a:r>
            <a:rPr lang="en-US"/>
            <a:t>Other risks</a:t>
          </a:r>
        </a:p>
      </dgm:t>
    </dgm:pt>
    <dgm:pt modelId="{C67B23BC-6523-4239-82C6-91DAF11D701B}" type="parTrans" cxnId="{2304468C-A1FA-4B9D-B903-1EB48E18A680}">
      <dgm:prSet/>
      <dgm:spPr/>
      <dgm:t>
        <a:bodyPr/>
        <a:lstStyle/>
        <a:p>
          <a:endParaRPr lang="en-US"/>
        </a:p>
      </dgm:t>
    </dgm:pt>
    <dgm:pt modelId="{295C06B3-FBF2-4D68-8006-E73F4F74F356}" type="sibTrans" cxnId="{2304468C-A1FA-4B9D-B903-1EB48E18A680}">
      <dgm:prSet/>
      <dgm:spPr/>
      <dgm:t>
        <a:bodyPr/>
        <a:lstStyle/>
        <a:p>
          <a:endParaRPr lang="en-US"/>
        </a:p>
      </dgm:t>
    </dgm:pt>
    <dgm:pt modelId="{1DD55813-952B-4856-A56B-A39295A62F13}">
      <dgm:prSet/>
      <dgm:spPr/>
      <dgm:t>
        <a:bodyPr/>
        <a:lstStyle/>
        <a:p>
          <a:r>
            <a:rPr lang="en-US"/>
            <a:t>What of restoration of </a:t>
          </a:r>
          <a:r>
            <a:rPr lang="en-US" err="1"/>
            <a:t>Riffe</a:t>
          </a:r>
          <a:r>
            <a:rPr lang="en-US"/>
            <a:t> Lake elevation takes longer than planned?</a:t>
          </a:r>
        </a:p>
      </dgm:t>
    </dgm:pt>
    <dgm:pt modelId="{56B986BD-9271-4109-B7E4-9473FB32008C}" type="parTrans" cxnId="{04BD5BBD-ACC1-4850-98FB-450520DC13C1}">
      <dgm:prSet/>
      <dgm:spPr/>
      <dgm:t>
        <a:bodyPr/>
        <a:lstStyle/>
        <a:p>
          <a:endParaRPr lang="en-US"/>
        </a:p>
      </dgm:t>
    </dgm:pt>
    <dgm:pt modelId="{4A0A34BA-9335-4A2C-8E06-D9F6839F716B}" type="sibTrans" cxnId="{04BD5BBD-ACC1-4850-98FB-450520DC13C1}">
      <dgm:prSet/>
      <dgm:spPr/>
      <dgm:t>
        <a:bodyPr/>
        <a:lstStyle/>
        <a:p>
          <a:endParaRPr lang="en-US"/>
        </a:p>
      </dgm:t>
    </dgm:pt>
    <dgm:pt modelId="{5FCDF07E-F99B-437B-9A14-E1F1FE72F681}">
      <dgm:prSet/>
      <dgm:spPr/>
      <dgm:t>
        <a:bodyPr/>
        <a:lstStyle/>
        <a:p>
          <a:r>
            <a:rPr lang="en-US"/>
            <a:t>What if key BPA contract terms are different than what we assume?</a:t>
          </a:r>
        </a:p>
      </dgm:t>
    </dgm:pt>
    <dgm:pt modelId="{B00C0F8B-38E7-446C-973F-0781F192CB53}" type="parTrans" cxnId="{A52AF8FF-A236-4158-8230-DCFB7030F42C}">
      <dgm:prSet/>
      <dgm:spPr/>
      <dgm:t>
        <a:bodyPr/>
        <a:lstStyle/>
        <a:p>
          <a:endParaRPr lang="en-US"/>
        </a:p>
      </dgm:t>
    </dgm:pt>
    <dgm:pt modelId="{80523CF2-515D-4A46-94E8-B6E1406E01A4}" type="sibTrans" cxnId="{A52AF8FF-A236-4158-8230-DCFB7030F42C}">
      <dgm:prSet/>
      <dgm:spPr/>
      <dgm:t>
        <a:bodyPr/>
        <a:lstStyle/>
        <a:p>
          <a:endParaRPr lang="en-US"/>
        </a:p>
      </dgm:t>
    </dgm:pt>
    <dgm:pt modelId="{692E15B6-485C-4AD8-AEFB-AEAE08DAA866}" type="pres">
      <dgm:prSet presAssocID="{809DFCD6-333F-4BCB-AEFA-8311AED67ED7}" presName="Name0" presStyleCnt="0">
        <dgm:presLayoutVars>
          <dgm:dir/>
          <dgm:animLvl val="lvl"/>
          <dgm:resizeHandles val="exact"/>
        </dgm:presLayoutVars>
      </dgm:prSet>
      <dgm:spPr/>
    </dgm:pt>
    <dgm:pt modelId="{FAFB5B70-EDA3-4918-8CB7-99F5D27AD466}" type="pres">
      <dgm:prSet presAssocID="{6969FCBE-7BA3-46E7-8E71-C21761476D86}" presName="linNode" presStyleCnt="0"/>
      <dgm:spPr/>
    </dgm:pt>
    <dgm:pt modelId="{355F5785-D22E-4507-B0E9-85387DD95DC3}" type="pres">
      <dgm:prSet presAssocID="{6969FCBE-7BA3-46E7-8E71-C21761476D86}" presName="parentText" presStyleLbl="node1" presStyleIdx="0" presStyleCnt="4">
        <dgm:presLayoutVars>
          <dgm:chMax val="1"/>
          <dgm:bulletEnabled val="1"/>
        </dgm:presLayoutVars>
      </dgm:prSet>
      <dgm:spPr/>
    </dgm:pt>
    <dgm:pt modelId="{56E96E1F-2CFA-49B4-94F3-A6937CCE9B90}" type="pres">
      <dgm:prSet presAssocID="{6969FCBE-7BA3-46E7-8E71-C21761476D86}" presName="descendantText" presStyleLbl="alignAccFollowNode1" presStyleIdx="0" presStyleCnt="4">
        <dgm:presLayoutVars>
          <dgm:bulletEnabled val="1"/>
        </dgm:presLayoutVars>
      </dgm:prSet>
      <dgm:spPr/>
    </dgm:pt>
    <dgm:pt modelId="{64CBA639-F9E2-44F8-8AA2-32E7BF2E0695}" type="pres">
      <dgm:prSet presAssocID="{C5FFD49C-5847-4C5C-A32C-42390082F2EE}" presName="sp" presStyleCnt="0"/>
      <dgm:spPr/>
    </dgm:pt>
    <dgm:pt modelId="{E3A8E38B-377F-4447-B450-CE8B55EDA649}" type="pres">
      <dgm:prSet presAssocID="{694AA36F-FB3E-4242-B3F4-AA14889E1B88}" presName="linNode" presStyleCnt="0"/>
      <dgm:spPr/>
    </dgm:pt>
    <dgm:pt modelId="{F41E2F49-BDC8-4F54-B424-7EF4F5C7F761}" type="pres">
      <dgm:prSet presAssocID="{694AA36F-FB3E-4242-B3F4-AA14889E1B88}" presName="parentText" presStyleLbl="node1" presStyleIdx="1" presStyleCnt="4">
        <dgm:presLayoutVars>
          <dgm:chMax val="1"/>
          <dgm:bulletEnabled val="1"/>
        </dgm:presLayoutVars>
      </dgm:prSet>
      <dgm:spPr/>
    </dgm:pt>
    <dgm:pt modelId="{959DC842-86DB-4C6B-8831-C2DA0450FA44}" type="pres">
      <dgm:prSet presAssocID="{694AA36F-FB3E-4242-B3F4-AA14889E1B88}" presName="descendantText" presStyleLbl="alignAccFollowNode1" presStyleIdx="1" presStyleCnt="4">
        <dgm:presLayoutVars>
          <dgm:bulletEnabled val="1"/>
        </dgm:presLayoutVars>
      </dgm:prSet>
      <dgm:spPr/>
    </dgm:pt>
    <dgm:pt modelId="{EBFF90A7-6ECF-4550-9991-BCE91F1FC92B}" type="pres">
      <dgm:prSet presAssocID="{241229F3-7144-40E2-8D98-B693F33F9394}" presName="sp" presStyleCnt="0"/>
      <dgm:spPr/>
    </dgm:pt>
    <dgm:pt modelId="{E7DFE6A5-A12B-48FA-8675-1C268DDCE625}" type="pres">
      <dgm:prSet presAssocID="{8405067B-5295-419F-8ACD-95782AF4AFEE}" presName="linNode" presStyleCnt="0"/>
      <dgm:spPr/>
    </dgm:pt>
    <dgm:pt modelId="{9E6AC6FA-C810-4488-B4C3-B5892761FD10}" type="pres">
      <dgm:prSet presAssocID="{8405067B-5295-419F-8ACD-95782AF4AFEE}" presName="parentText" presStyleLbl="node1" presStyleIdx="2" presStyleCnt="4">
        <dgm:presLayoutVars>
          <dgm:chMax val="1"/>
          <dgm:bulletEnabled val="1"/>
        </dgm:presLayoutVars>
      </dgm:prSet>
      <dgm:spPr/>
    </dgm:pt>
    <dgm:pt modelId="{77C5137B-E86D-43ED-8C6D-03CDFD8C8258}" type="pres">
      <dgm:prSet presAssocID="{8405067B-5295-419F-8ACD-95782AF4AFEE}" presName="descendantText" presStyleLbl="alignAccFollowNode1" presStyleIdx="2" presStyleCnt="4">
        <dgm:presLayoutVars>
          <dgm:bulletEnabled val="1"/>
        </dgm:presLayoutVars>
      </dgm:prSet>
      <dgm:spPr/>
    </dgm:pt>
    <dgm:pt modelId="{2ACF3357-1150-432A-961F-258538A2EB3A}" type="pres">
      <dgm:prSet presAssocID="{8798AE10-E3DD-4072-AFE9-7721E4124ABF}" presName="sp" presStyleCnt="0"/>
      <dgm:spPr/>
    </dgm:pt>
    <dgm:pt modelId="{B7417B17-D193-4344-9CD2-36BD039AF47F}" type="pres">
      <dgm:prSet presAssocID="{EE77F53C-B416-4F5D-8CA4-02B4C06E9DA7}" presName="linNode" presStyleCnt="0"/>
      <dgm:spPr/>
    </dgm:pt>
    <dgm:pt modelId="{D151D429-5FAF-427A-A854-88373ADE0D61}" type="pres">
      <dgm:prSet presAssocID="{EE77F53C-B416-4F5D-8CA4-02B4C06E9DA7}" presName="parentText" presStyleLbl="node1" presStyleIdx="3" presStyleCnt="4">
        <dgm:presLayoutVars>
          <dgm:chMax val="1"/>
          <dgm:bulletEnabled val="1"/>
        </dgm:presLayoutVars>
      </dgm:prSet>
      <dgm:spPr/>
    </dgm:pt>
    <dgm:pt modelId="{E6F8575A-1296-4AC4-A680-7BC54E192662}" type="pres">
      <dgm:prSet presAssocID="{EE77F53C-B416-4F5D-8CA4-02B4C06E9DA7}" presName="descendantText" presStyleLbl="alignAccFollowNode1" presStyleIdx="3" presStyleCnt="4">
        <dgm:presLayoutVars>
          <dgm:bulletEnabled val="1"/>
        </dgm:presLayoutVars>
      </dgm:prSet>
      <dgm:spPr/>
    </dgm:pt>
  </dgm:ptLst>
  <dgm:cxnLst>
    <dgm:cxn modelId="{38834618-4732-4A04-AE15-1A24E7009F1E}" type="presOf" srcId="{EC3643A6-A230-40B9-A34C-62693186294C}" destId="{77C5137B-E86D-43ED-8C6D-03CDFD8C8258}" srcOrd="0" destOrd="0" presId="urn:microsoft.com/office/officeart/2005/8/layout/vList5"/>
    <dgm:cxn modelId="{552DB430-77FD-43A7-B747-89C036B73757}" srcId="{809DFCD6-333F-4BCB-AEFA-8311AED67ED7}" destId="{8405067B-5295-419F-8ACD-95782AF4AFEE}" srcOrd="2" destOrd="0" parTransId="{4D8126EE-7308-479F-9A8D-AB1E1AA75C93}" sibTransId="{8798AE10-E3DD-4072-AFE9-7721E4124ABF}"/>
    <dgm:cxn modelId="{0A469D3A-23C4-4E44-8903-D63361555453}" type="presOf" srcId="{EE77F53C-B416-4F5D-8CA4-02B4C06E9DA7}" destId="{D151D429-5FAF-427A-A854-88373ADE0D61}" srcOrd="0" destOrd="0" presId="urn:microsoft.com/office/officeart/2005/8/layout/vList5"/>
    <dgm:cxn modelId="{E175275D-15C8-4DAF-9C69-378FD22BE401}" type="presOf" srcId="{6969FCBE-7BA3-46E7-8E71-C21761476D86}" destId="{355F5785-D22E-4507-B0E9-85387DD95DC3}" srcOrd="0" destOrd="0" presId="urn:microsoft.com/office/officeart/2005/8/layout/vList5"/>
    <dgm:cxn modelId="{6A46EC57-B19D-43CF-A47F-5276F6B13352}" type="presOf" srcId="{5FCDF07E-F99B-437B-9A14-E1F1FE72F681}" destId="{E6F8575A-1296-4AC4-A680-7BC54E192662}" srcOrd="0" destOrd="1" presId="urn:microsoft.com/office/officeart/2005/8/layout/vList5"/>
    <dgm:cxn modelId="{3BF8CD7F-FC79-475D-B4B2-C8CB57B5D93E}" srcId="{809DFCD6-333F-4BCB-AEFA-8311AED67ED7}" destId="{694AA36F-FB3E-4242-B3F4-AA14889E1B88}" srcOrd="1" destOrd="0" parTransId="{4E05E646-F0B2-4C88-9392-32D9F99355A7}" sibTransId="{241229F3-7144-40E2-8D98-B693F33F9394}"/>
    <dgm:cxn modelId="{F325B781-545D-49B0-A591-0BED6068DEA9}" srcId="{6969FCBE-7BA3-46E7-8E71-C21761476D86}" destId="{B16D9218-E39C-45C2-8A17-8AE06C077C72}" srcOrd="0" destOrd="0" parTransId="{03BDA79C-1814-4EF2-9209-F5FC991CF3B0}" sibTransId="{223CC8FD-4824-426A-B093-E68390A03E6B}"/>
    <dgm:cxn modelId="{043EE181-FA56-499D-BB9B-F4899BF286E2}" type="presOf" srcId="{694AA36F-FB3E-4242-B3F4-AA14889E1B88}" destId="{F41E2F49-BDC8-4F54-B424-7EF4F5C7F761}" srcOrd="0" destOrd="0" presId="urn:microsoft.com/office/officeart/2005/8/layout/vList5"/>
    <dgm:cxn modelId="{82363B86-F995-424D-882F-9B3588B5A1AB}" type="presOf" srcId="{8405067B-5295-419F-8ACD-95782AF4AFEE}" destId="{9E6AC6FA-C810-4488-B4C3-B5892761FD10}" srcOrd="0" destOrd="0" presId="urn:microsoft.com/office/officeart/2005/8/layout/vList5"/>
    <dgm:cxn modelId="{2304468C-A1FA-4B9D-B903-1EB48E18A680}" srcId="{809DFCD6-333F-4BCB-AEFA-8311AED67ED7}" destId="{EE77F53C-B416-4F5D-8CA4-02B4C06E9DA7}" srcOrd="3" destOrd="0" parTransId="{C67B23BC-6523-4239-82C6-91DAF11D701B}" sibTransId="{295C06B3-FBF2-4D68-8006-E73F4F74F356}"/>
    <dgm:cxn modelId="{6D3CA495-69F7-424F-A9F5-2435E51E0294}" srcId="{694AA36F-FB3E-4242-B3F4-AA14889E1B88}" destId="{4CEF4AEA-BFA3-4440-A3A0-AD873C101D8B}" srcOrd="1" destOrd="0" parTransId="{E80D39DD-0F6B-46F9-AFC9-C25D73545AD2}" sibTransId="{654E9C1F-21AF-4CEB-AA22-DE12FB593D07}"/>
    <dgm:cxn modelId="{F708299A-556A-4E12-AE32-1D28EA00D8F4}" type="presOf" srcId="{B16D9218-E39C-45C2-8A17-8AE06C077C72}" destId="{56E96E1F-2CFA-49B4-94F3-A6937CCE9B90}" srcOrd="0" destOrd="0" presId="urn:microsoft.com/office/officeart/2005/8/layout/vList5"/>
    <dgm:cxn modelId="{210E04A8-6818-4210-9060-DF94B4E2A628}" type="presOf" srcId="{809DFCD6-333F-4BCB-AEFA-8311AED67ED7}" destId="{692E15B6-485C-4AD8-AEFB-AEAE08DAA866}" srcOrd="0" destOrd="0" presId="urn:microsoft.com/office/officeart/2005/8/layout/vList5"/>
    <dgm:cxn modelId="{243C9FAF-ED04-4C86-A338-C5AF289E1B69}" srcId="{694AA36F-FB3E-4242-B3F4-AA14889E1B88}" destId="{AF33A205-D370-4D1E-94E3-D968AE2EB792}" srcOrd="0" destOrd="0" parTransId="{862DB19C-4834-45B4-8909-F1546287175D}" sibTransId="{78525698-670E-474A-95D9-C333C5EE6FE8}"/>
    <dgm:cxn modelId="{D36F36B4-F040-4E9F-AD6F-62E3FCBEFF0A}" type="presOf" srcId="{AF33A205-D370-4D1E-94E3-D968AE2EB792}" destId="{959DC842-86DB-4C6B-8831-C2DA0450FA44}" srcOrd="0" destOrd="0" presId="urn:microsoft.com/office/officeart/2005/8/layout/vList5"/>
    <dgm:cxn modelId="{04BD5BBD-ACC1-4850-98FB-450520DC13C1}" srcId="{EE77F53C-B416-4F5D-8CA4-02B4C06E9DA7}" destId="{1DD55813-952B-4856-A56B-A39295A62F13}" srcOrd="0" destOrd="0" parTransId="{56B986BD-9271-4109-B7E4-9473FB32008C}" sibTransId="{4A0A34BA-9335-4A2C-8E06-D9F6839F716B}"/>
    <dgm:cxn modelId="{218A42C8-20E1-4EEC-A28B-D2E64CA98C32}" srcId="{8405067B-5295-419F-8ACD-95782AF4AFEE}" destId="{EC3643A6-A230-40B9-A34C-62693186294C}" srcOrd="0" destOrd="0" parTransId="{76D25E5D-9E28-4E45-BD2C-D079903F607C}" sibTransId="{A65F716B-D49D-4815-A5DC-1561B4B5FAD9}"/>
    <dgm:cxn modelId="{F14F34CD-474A-4F6C-B4F8-281652FFAD75}" srcId="{6969FCBE-7BA3-46E7-8E71-C21761476D86}" destId="{95158D98-9E59-4280-B676-D02495EF4339}" srcOrd="1" destOrd="0" parTransId="{973B0CD4-B987-47DB-96C2-A1AFE3770CCC}" sibTransId="{4896B030-24DA-4E21-BE4A-7E4B94FE5AA8}"/>
    <dgm:cxn modelId="{49BD6DD2-1B05-4676-A6F3-B3C91B3F341C}" type="presOf" srcId="{95158D98-9E59-4280-B676-D02495EF4339}" destId="{56E96E1F-2CFA-49B4-94F3-A6937CCE9B90}" srcOrd="0" destOrd="1" presId="urn:microsoft.com/office/officeart/2005/8/layout/vList5"/>
    <dgm:cxn modelId="{2847A3DC-D06F-4A4E-944B-AD4F2A491311}" type="presOf" srcId="{4CEF4AEA-BFA3-4440-A3A0-AD873C101D8B}" destId="{959DC842-86DB-4C6B-8831-C2DA0450FA44}" srcOrd="0" destOrd="1" presId="urn:microsoft.com/office/officeart/2005/8/layout/vList5"/>
    <dgm:cxn modelId="{88E07CDD-D8C4-4676-A451-729D3695936E}" srcId="{809DFCD6-333F-4BCB-AEFA-8311AED67ED7}" destId="{6969FCBE-7BA3-46E7-8E71-C21761476D86}" srcOrd="0" destOrd="0" parTransId="{9B1F4C09-7C49-4896-8F23-C1080D41CCD4}" sibTransId="{C5FFD49C-5847-4C5C-A32C-42390082F2EE}"/>
    <dgm:cxn modelId="{83BD35F5-AFDC-4B5B-9A78-D342F3153F48}" type="presOf" srcId="{1DD55813-952B-4856-A56B-A39295A62F13}" destId="{E6F8575A-1296-4AC4-A680-7BC54E192662}" srcOrd="0" destOrd="0" presId="urn:microsoft.com/office/officeart/2005/8/layout/vList5"/>
    <dgm:cxn modelId="{A52AF8FF-A236-4158-8230-DCFB7030F42C}" srcId="{EE77F53C-B416-4F5D-8CA4-02B4C06E9DA7}" destId="{5FCDF07E-F99B-437B-9A14-E1F1FE72F681}" srcOrd="1" destOrd="0" parTransId="{B00C0F8B-38E7-446C-973F-0781F192CB53}" sibTransId="{80523CF2-515D-4A46-94E8-B6E1406E01A4}"/>
    <dgm:cxn modelId="{03030D52-6876-4AD1-A4BE-DCDF7AF2ACDA}" type="presParOf" srcId="{692E15B6-485C-4AD8-AEFB-AEAE08DAA866}" destId="{FAFB5B70-EDA3-4918-8CB7-99F5D27AD466}" srcOrd="0" destOrd="0" presId="urn:microsoft.com/office/officeart/2005/8/layout/vList5"/>
    <dgm:cxn modelId="{E6042D67-E950-4F9B-8784-6704CACA2F3C}" type="presParOf" srcId="{FAFB5B70-EDA3-4918-8CB7-99F5D27AD466}" destId="{355F5785-D22E-4507-B0E9-85387DD95DC3}" srcOrd="0" destOrd="0" presId="urn:microsoft.com/office/officeart/2005/8/layout/vList5"/>
    <dgm:cxn modelId="{DDF6DC42-75C0-4ACD-A519-5C4B3144391F}" type="presParOf" srcId="{FAFB5B70-EDA3-4918-8CB7-99F5D27AD466}" destId="{56E96E1F-2CFA-49B4-94F3-A6937CCE9B90}" srcOrd="1" destOrd="0" presId="urn:microsoft.com/office/officeart/2005/8/layout/vList5"/>
    <dgm:cxn modelId="{82D820C4-4B3B-4773-AD9A-7ED30BC16604}" type="presParOf" srcId="{692E15B6-485C-4AD8-AEFB-AEAE08DAA866}" destId="{64CBA639-F9E2-44F8-8AA2-32E7BF2E0695}" srcOrd="1" destOrd="0" presId="urn:microsoft.com/office/officeart/2005/8/layout/vList5"/>
    <dgm:cxn modelId="{E834AFA9-0AB1-4D0C-8E06-AA7E246DE2CE}" type="presParOf" srcId="{692E15B6-485C-4AD8-AEFB-AEAE08DAA866}" destId="{E3A8E38B-377F-4447-B450-CE8B55EDA649}" srcOrd="2" destOrd="0" presId="urn:microsoft.com/office/officeart/2005/8/layout/vList5"/>
    <dgm:cxn modelId="{0FD0CF53-4E85-409D-89C8-8C26F522B1E0}" type="presParOf" srcId="{E3A8E38B-377F-4447-B450-CE8B55EDA649}" destId="{F41E2F49-BDC8-4F54-B424-7EF4F5C7F761}" srcOrd="0" destOrd="0" presId="urn:microsoft.com/office/officeart/2005/8/layout/vList5"/>
    <dgm:cxn modelId="{723D222C-FA79-4B6F-ACEB-6D3A70D8DC16}" type="presParOf" srcId="{E3A8E38B-377F-4447-B450-CE8B55EDA649}" destId="{959DC842-86DB-4C6B-8831-C2DA0450FA44}" srcOrd="1" destOrd="0" presId="urn:microsoft.com/office/officeart/2005/8/layout/vList5"/>
    <dgm:cxn modelId="{704816D9-A2BD-4DBE-BA2A-B66033627B02}" type="presParOf" srcId="{692E15B6-485C-4AD8-AEFB-AEAE08DAA866}" destId="{EBFF90A7-6ECF-4550-9991-BCE91F1FC92B}" srcOrd="3" destOrd="0" presId="urn:microsoft.com/office/officeart/2005/8/layout/vList5"/>
    <dgm:cxn modelId="{909BFF52-F5F2-4ADB-A816-4CF5EDA02E21}" type="presParOf" srcId="{692E15B6-485C-4AD8-AEFB-AEAE08DAA866}" destId="{E7DFE6A5-A12B-48FA-8675-1C268DDCE625}" srcOrd="4" destOrd="0" presId="urn:microsoft.com/office/officeart/2005/8/layout/vList5"/>
    <dgm:cxn modelId="{72A38FF5-CF26-47E1-9535-B4984E082125}" type="presParOf" srcId="{E7DFE6A5-A12B-48FA-8675-1C268DDCE625}" destId="{9E6AC6FA-C810-4488-B4C3-B5892761FD10}" srcOrd="0" destOrd="0" presId="urn:microsoft.com/office/officeart/2005/8/layout/vList5"/>
    <dgm:cxn modelId="{A71C521B-62AC-4A35-856C-EE3BBCFB1B19}" type="presParOf" srcId="{E7DFE6A5-A12B-48FA-8675-1C268DDCE625}" destId="{77C5137B-E86D-43ED-8C6D-03CDFD8C8258}" srcOrd="1" destOrd="0" presId="urn:microsoft.com/office/officeart/2005/8/layout/vList5"/>
    <dgm:cxn modelId="{74B3B05F-F8B7-430D-B8ED-3CA19A8F0103}" type="presParOf" srcId="{692E15B6-485C-4AD8-AEFB-AEAE08DAA866}" destId="{2ACF3357-1150-432A-961F-258538A2EB3A}" srcOrd="5" destOrd="0" presId="urn:microsoft.com/office/officeart/2005/8/layout/vList5"/>
    <dgm:cxn modelId="{55A89798-88A0-4776-8BFB-0EAB2C02D777}" type="presParOf" srcId="{692E15B6-485C-4AD8-AEFB-AEAE08DAA866}" destId="{B7417B17-D193-4344-9CD2-36BD039AF47F}" srcOrd="6" destOrd="0" presId="urn:microsoft.com/office/officeart/2005/8/layout/vList5"/>
    <dgm:cxn modelId="{5FFFAFCC-89A2-45B4-8127-24BDD7576B31}" type="presParOf" srcId="{B7417B17-D193-4344-9CD2-36BD039AF47F}" destId="{D151D429-5FAF-427A-A854-88373ADE0D61}" srcOrd="0" destOrd="0" presId="urn:microsoft.com/office/officeart/2005/8/layout/vList5"/>
    <dgm:cxn modelId="{890B86CB-2C29-40EA-A36B-20C8F89BEBCC}" type="presParOf" srcId="{B7417B17-D193-4344-9CD2-36BD039AF47F}" destId="{E6F8575A-1296-4AC4-A680-7BC54E19266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54267B-2585-4E6B-84FE-B090105DCEF8}"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2DB17877-A151-4967-9ED8-F47258E72665}">
      <dgm:prSet phldrT="[Text]" custT="1"/>
      <dgm:spPr>
        <a:solidFill>
          <a:schemeClr val="bg1"/>
        </a:solidFill>
      </dgm:spPr>
      <dgm:t>
        <a:bodyPr/>
        <a:lstStyle/>
        <a:p>
          <a:r>
            <a:rPr lang="en-US" sz="2000" b="1" i="0"/>
            <a:t>Current Landscape</a:t>
          </a:r>
        </a:p>
      </dgm:t>
    </dgm:pt>
    <dgm:pt modelId="{2C39A756-0B54-4E7F-A187-E9AC8D82BC7E}" type="parTrans" cxnId="{E11E35CF-D2C8-44A5-B7EA-6C33167F96ED}">
      <dgm:prSet/>
      <dgm:spPr/>
      <dgm:t>
        <a:bodyPr/>
        <a:lstStyle/>
        <a:p>
          <a:endParaRPr lang="en-US"/>
        </a:p>
      </dgm:t>
    </dgm:pt>
    <dgm:pt modelId="{D7508DF2-66AC-48D6-B64C-A813C3074324}" type="sibTrans" cxnId="{E11E35CF-D2C8-44A5-B7EA-6C33167F96ED}">
      <dgm:prSet/>
      <dgm:spPr/>
      <dgm:t>
        <a:bodyPr/>
        <a:lstStyle/>
        <a:p>
          <a:endParaRPr lang="en-US"/>
        </a:p>
      </dgm:t>
    </dgm:pt>
    <dgm:pt modelId="{B893A276-8E0F-428C-8ECA-361A5AEB70B6}">
      <dgm:prSet/>
      <dgm:spPr/>
      <dgm:t>
        <a:bodyPr/>
        <a:lstStyle/>
        <a:p>
          <a:r>
            <a:rPr lang="en-US" b="0" i="0"/>
            <a:t>Possible low level of electrification</a:t>
          </a:r>
        </a:p>
      </dgm:t>
    </dgm:pt>
    <dgm:pt modelId="{BEDB863F-B5C1-4C9B-8F2F-D2B0E8A918E3}" type="parTrans" cxnId="{F5F1EB26-8488-49B8-8B8A-A4488496488B}">
      <dgm:prSet/>
      <dgm:spPr/>
      <dgm:t>
        <a:bodyPr/>
        <a:lstStyle/>
        <a:p>
          <a:endParaRPr lang="en-US"/>
        </a:p>
      </dgm:t>
    </dgm:pt>
    <dgm:pt modelId="{9FEB1AEF-9E23-428B-971E-EB3ED7A412D2}" type="sibTrans" cxnId="{F5F1EB26-8488-49B8-8B8A-A4488496488B}">
      <dgm:prSet/>
      <dgm:spPr/>
      <dgm:t>
        <a:bodyPr/>
        <a:lstStyle/>
        <a:p>
          <a:endParaRPr lang="en-US"/>
        </a:p>
      </dgm:t>
    </dgm:pt>
    <dgm:pt modelId="{49747B3F-654D-4A55-A506-90398BBC0376}">
      <dgm:prSet custT="1"/>
      <dgm:spPr>
        <a:solidFill>
          <a:schemeClr val="bg1"/>
        </a:solidFill>
      </dgm:spPr>
      <dgm:t>
        <a:bodyPr/>
        <a:lstStyle/>
        <a:p>
          <a:r>
            <a:rPr lang="en-US" sz="2000" b="1" i="0"/>
            <a:t>Anticipated Electrification</a:t>
          </a:r>
        </a:p>
      </dgm:t>
    </dgm:pt>
    <dgm:pt modelId="{2B2EE479-4F19-4777-BCF6-189696E8A92A}" type="parTrans" cxnId="{A93ED89E-A94D-4749-A15D-A635B1B82CDA}">
      <dgm:prSet/>
      <dgm:spPr/>
      <dgm:t>
        <a:bodyPr/>
        <a:lstStyle/>
        <a:p>
          <a:endParaRPr lang="en-US"/>
        </a:p>
      </dgm:t>
    </dgm:pt>
    <dgm:pt modelId="{0AF91AA8-D41A-412D-92C5-C17DC2D0CFD6}" type="sibTrans" cxnId="{A93ED89E-A94D-4749-A15D-A635B1B82CDA}">
      <dgm:prSet/>
      <dgm:spPr/>
      <dgm:t>
        <a:bodyPr/>
        <a:lstStyle/>
        <a:p>
          <a:endParaRPr lang="en-US"/>
        </a:p>
      </dgm:t>
    </dgm:pt>
    <dgm:pt modelId="{785E0BD2-F533-44AC-8F04-EB3396098881}">
      <dgm:prSet/>
      <dgm:spPr/>
      <dgm:t>
        <a:bodyPr/>
        <a:lstStyle/>
        <a:p>
          <a:r>
            <a:rPr lang="en-US" b="0" i="0"/>
            <a:t>Possible high level of electrification</a:t>
          </a:r>
        </a:p>
      </dgm:t>
    </dgm:pt>
    <dgm:pt modelId="{FCC03462-FD3A-4E94-B2D0-537ED41A49AB}" type="parTrans" cxnId="{3F87F6BD-1AF1-4B36-ABFC-4831EA32CD54}">
      <dgm:prSet/>
      <dgm:spPr/>
      <dgm:t>
        <a:bodyPr/>
        <a:lstStyle/>
        <a:p>
          <a:endParaRPr lang="en-US"/>
        </a:p>
      </dgm:t>
    </dgm:pt>
    <dgm:pt modelId="{443C5C95-F6E0-4A1A-906A-E571AF873930}" type="sibTrans" cxnId="{3F87F6BD-1AF1-4B36-ABFC-4831EA32CD54}">
      <dgm:prSet/>
      <dgm:spPr/>
      <dgm:t>
        <a:bodyPr/>
        <a:lstStyle/>
        <a:p>
          <a:endParaRPr lang="en-US"/>
        </a:p>
      </dgm:t>
    </dgm:pt>
    <dgm:pt modelId="{F8CA9003-CE74-474C-ACF4-0EA4BBD0E4E6}">
      <dgm:prSet custT="1"/>
      <dgm:spPr>
        <a:solidFill>
          <a:schemeClr val="bg1"/>
        </a:solidFill>
      </dgm:spPr>
      <dgm:t>
        <a:bodyPr/>
        <a:lstStyle/>
        <a:p>
          <a:r>
            <a:rPr lang="en-US" sz="2000" b="1" i="0"/>
            <a:t>Expansive Policy</a:t>
          </a:r>
        </a:p>
      </dgm:t>
    </dgm:pt>
    <dgm:pt modelId="{6CD5A42E-96A5-42DD-9E6B-5A0728D02DCB}" type="parTrans" cxnId="{F2F53377-0BA4-4461-B9F0-8602FC730D3B}">
      <dgm:prSet/>
      <dgm:spPr/>
      <dgm:t>
        <a:bodyPr/>
        <a:lstStyle/>
        <a:p>
          <a:endParaRPr lang="en-US"/>
        </a:p>
      </dgm:t>
    </dgm:pt>
    <dgm:pt modelId="{87ED6A3F-7C65-429B-A3AC-88628AB8EB26}" type="sibTrans" cxnId="{F2F53377-0BA4-4461-B9F0-8602FC730D3B}">
      <dgm:prSet/>
      <dgm:spPr/>
      <dgm:t>
        <a:bodyPr/>
        <a:lstStyle/>
        <a:p>
          <a:endParaRPr lang="en-US"/>
        </a:p>
      </dgm:t>
    </dgm:pt>
    <dgm:pt modelId="{206BAB4A-FF29-4CCA-9AF7-98542ABDED93}">
      <dgm:prSet/>
      <dgm:spPr/>
      <dgm:t>
        <a:bodyPr/>
        <a:lstStyle/>
        <a:p>
          <a:r>
            <a:rPr lang="en-US" b="0" i="0"/>
            <a:t>Unlikely high level of electrification</a:t>
          </a:r>
        </a:p>
      </dgm:t>
    </dgm:pt>
    <dgm:pt modelId="{391AD6BC-2258-4C8F-B399-ECB512B877AC}" type="parTrans" cxnId="{79CCA372-A26E-4DE0-8327-1227023765C7}">
      <dgm:prSet/>
      <dgm:spPr/>
      <dgm:t>
        <a:bodyPr/>
        <a:lstStyle/>
        <a:p>
          <a:endParaRPr lang="en-US"/>
        </a:p>
      </dgm:t>
    </dgm:pt>
    <dgm:pt modelId="{28DFF3C4-E2B2-4494-9D53-C41BDD788028}" type="sibTrans" cxnId="{79CCA372-A26E-4DE0-8327-1227023765C7}">
      <dgm:prSet/>
      <dgm:spPr/>
      <dgm:t>
        <a:bodyPr/>
        <a:lstStyle/>
        <a:p>
          <a:endParaRPr lang="en-US"/>
        </a:p>
      </dgm:t>
    </dgm:pt>
    <dgm:pt modelId="{BE9E8503-547A-4634-8FDF-8D5131EA4103}">
      <dgm:prSet custT="1"/>
      <dgm:spPr>
        <a:solidFill>
          <a:schemeClr val="bg1"/>
        </a:solidFill>
      </dgm:spPr>
      <dgm:t>
        <a:bodyPr/>
        <a:lstStyle/>
        <a:p>
          <a:r>
            <a:rPr lang="en-US" sz="2000" b="1" i="0"/>
            <a:t>Policy Regression</a:t>
          </a:r>
        </a:p>
      </dgm:t>
    </dgm:pt>
    <dgm:pt modelId="{BE2DCD5E-FE92-4EBA-8146-334661A8DC02}" type="parTrans" cxnId="{AA705AC9-FE74-4FD2-BA1E-9E5201BD699F}">
      <dgm:prSet/>
      <dgm:spPr/>
      <dgm:t>
        <a:bodyPr/>
        <a:lstStyle/>
        <a:p>
          <a:endParaRPr lang="en-US"/>
        </a:p>
      </dgm:t>
    </dgm:pt>
    <dgm:pt modelId="{3B263388-0CC4-405E-93EC-81F0CA52C725}" type="sibTrans" cxnId="{AA705AC9-FE74-4FD2-BA1E-9E5201BD699F}">
      <dgm:prSet/>
      <dgm:spPr/>
      <dgm:t>
        <a:bodyPr/>
        <a:lstStyle/>
        <a:p>
          <a:endParaRPr lang="en-US"/>
        </a:p>
      </dgm:t>
    </dgm:pt>
    <dgm:pt modelId="{1FF434FE-FACB-4C3B-A043-FF9943C52753}">
      <dgm:prSet/>
      <dgm:spPr/>
      <dgm:t>
        <a:bodyPr/>
        <a:lstStyle/>
        <a:p>
          <a:r>
            <a:rPr lang="en-US" b="0" i="0"/>
            <a:t>Unlikely low level of electrification</a:t>
          </a:r>
        </a:p>
      </dgm:t>
    </dgm:pt>
    <dgm:pt modelId="{10DFB1A6-5C60-47B5-A505-8679C29999A4}" type="parTrans" cxnId="{AFA957DF-0D0A-4C0E-8857-D2C30AF8EB0F}">
      <dgm:prSet/>
      <dgm:spPr/>
      <dgm:t>
        <a:bodyPr/>
        <a:lstStyle/>
        <a:p>
          <a:endParaRPr lang="en-US"/>
        </a:p>
      </dgm:t>
    </dgm:pt>
    <dgm:pt modelId="{4CDA2988-455B-44B4-ABAB-30CE415D1A95}" type="sibTrans" cxnId="{AFA957DF-0D0A-4C0E-8857-D2C30AF8EB0F}">
      <dgm:prSet/>
      <dgm:spPr/>
      <dgm:t>
        <a:bodyPr/>
        <a:lstStyle/>
        <a:p>
          <a:endParaRPr lang="en-US"/>
        </a:p>
      </dgm:t>
    </dgm:pt>
    <dgm:pt modelId="{05CBAF0C-E9A1-4E01-BA1A-2619D7CF7DD1}" type="pres">
      <dgm:prSet presAssocID="{EC54267B-2585-4E6B-84FE-B090105DCEF8}" presName="theList" presStyleCnt="0">
        <dgm:presLayoutVars>
          <dgm:dir/>
          <dgm:animLvl val="lvl"/>
          <dgm:resizeHandles val="exact"/>
        </dgm:presLayoutVars>
      </dgm:prSet>
      <dgm:spPr/>
    </dgm:pt>
    <dgm:pt modelId="{1053DE78-0DEF-46BB-9BFF-2083B33482F7}" type="pres">
      <dgm:prSet presAssocID="{2DB17877-A151-4967-9ED8-F47258E72665}" presName="compNode" presStyleCnt="0"/>
      <dgm:spPr/>
    </dgm:pt>
    <dgm:pt modelId="{A25BC5A0-A15A-4D68-88EC-8E7ECB129F20}" type="pres">
      <dgm:prSet presAssocID="{2DB17877-A151-4967-9ED8-F47258E72665}" presName="aNode" presStyleLbl="bgShp" presStyleIdx="0" presStyleCnt="4"/>
      <dgm:spPr/>
    </dgm:pt>
    <dgm:pt modelId="{1629A2B3-B70E-419E-A671-F57C6E2533C9}" type="pres">
      <dgm:prSet presAssocID="{2DB17877-A151-4967-9ED8-F47258E72665}" presName="textNode" presStyleLbl="bgShp" presStyleIdx="0" presStyleCnt="4"/>
      <dgm:spPr/>
    </dgm:pt>
    <dgm:pt modelId="{3BD03AC2-C4E1-4E7D-BD3B-1AA9C93905F8}" type="pres">
      <dgm:prSet presAssocID="{2DB17877-A151-4967-9ED8-F47258E72665}" presName="compChildNode" presStyleCnt="0"/>
      <dgm:spPr/>
    </dgm:pt>
    <dgm:pt modelId="{2D81C9F8-B06A-4CEA-BE84-DD68B151B563}" type="pres">
      <dgm:prSet presAssocID="{2DB17877-A151-4967-9ED8-F47258E72665}" presName="theInnerList" presStyleCnt="0"/>
      <dgm:spPr/>
    </dgm:pt>
    <dgm:pt modelId="{F53B8753-3599-4DB1-84E8-8E2F75B31F53}" type="pres">
      <dgm:prSet presAssocID="{B893A276-8E0F-428C-8ECA-361A5AEB70B6}" presName="childNode" presStyleLbl="node1" presStyleIdx="0" presStyleCnt="4">
        <dgm:presLayoutVars>
          <dgm:bulletEnabled val="1"/>
        </dgm:presLayoutVars>
      </dgm:prSet>
      <dgm:spPr/>
    </dgm:pt>
    <dgm:pt modelId="{71E9D8F3-1454-4D28-AF37-BE42F708E092}" type="pres">
      <dgm:prSet presAssocID="{2DB17877-A151-4967-9ED8-F47258E72665}" presName="aSpace" presStyleCnt="0"/>
      <dgm:spPr/>
    </dgm:pt>
    <dgm:pt modelId="{2A9E83A8-B7E0-4ECD-A93D-7D0D9E8CCE44}" type="pres">
      <dgm:prSet presAssocID="{49747B3F-654D-4A55-A506-90398BBC0376}" presName="compNode" presStyleCnt="0"/>
      <dgm:spPr/>
    </dgm:pt>
    <dgm:pt modelId="{FAC22E45-9503-4997-8C7F-29173520EAC5}" type="pres">
      <dgm:prSet presAssocID="{49747B3F-654D-4A55-A506-90398BBC0376}" presName="aNode" presStyleLbl="bgShp" presStyleIdx="1" presStyleCnt="4"/>
      <dgm:spPr/>
    </dgm:pt>
    <dgm:pt modelId="{D9ADB0F7-9740-4AB7-AE6A-BDE112DB8AA8}" type="pres">
      <dgm:prSet presAssocID="{49747B3F-654D-4A55-A506-90398BBC0376}" presName="textNode" presStyleLbl="bgShp" presStyleIdx="1" presStyleCnt="4"/>
      <dgm:spPr/>
    </dgm:pt>
    <dgm:pt modelId="{ED2E3126-CB5A-4AE7-93EB-0BC1D67F74C2}" type="pres">
      <dgm:prSet presAssocID="{49747B3F-654D-4A55-A506-90398BBC0376}" presName="compChildNode" presStyleCnt="0"/>
      <dgm:spPr/>
    </dgm:pt>
    <dgm:pt modelId="{A4CBA419-AAF5-491D-B6E4-44DF09950ECA}" type="pres">
      <dgm:prSet presAssocID="{49747B3F-654D-4A55-A506-90398BBC0376}" presName="theInnerList" presStyleCnt="0"/>
      <dgm:spPr/>
    </dgm:pt>
    <dgm:pt modelId="{5626C069-7144-4A32-83F4-C90ED0DFFC3F}" type="pres">
      <dgm:prSet presAssocID="{785E0BD2-F533-44AC-8F04-EB3396098881}" presName="childNode" presStyleLbl="node1" presStyleIdx="1" presStyleCnt="4">
        <dgm:presLayoutVars>
          <dgm:bulletEnabled val="1"/>
        </dgm:presLayoutVars>
      </dgm:prSet>
      <dgm:spPr/>
    </dgm:pt>
    <dgm:pt modelId="{12B0CC56-3647-408D-8AD9-0E7BA8818C60}" type="pres">
      <dgm:prSet presAssocID="{49747B3F-654D-4A55-A506-90398BBC0376}" presName="aSpace" presStyleCnt="0"/>
      <dgm:spPr/>
    </dgm:pt>
    <dgm:pt modelId="{E6A2523E-D8A5-436D-A944-9BD2730BDE3E}" type="pres">
      <dgm:prSet presAssocID="{F8CA9003-CE74-474C-ACF4-0EA4BBD0E4E6}" presName="compNode" presStyleCnt="0"/>
      <dgm:spPr/>
    </dgm:pt>
    <dgm:pt modelId="{8A92E7C2-2679-44FC-A3F8-FC200C90D309}" type="pres">
      <dgm:prSet presAssocID="{F8CA9003-CE74-474C-ACF4-0EA4BBD0E4E6}" presName="aNode" presStyleLbl="bgShp" presStyleIdx="2" presStyleCnt="4"/>
      <dgm:spPr/>
    </dgm:pt>
    <dgm:pt modelId="{C33D1EAD-F4F9-4285-BC99-514A571DB58A}" type="pres">
      <dgm:prSet presAssocID="{F8CA9003-CE74-474C-ACF4-0EA4BBD0E4E6}" presName="textNode" presStyleLbl="bgShp" presStyleIdx="2" presStyleCnt="4"/>
      <dgm:spPr/>
    </dgm:pt>
    <dgm:pt modelId="{091E7672-2392-4A6B-B1EB-A8BA69DCD80C}" type="pres">
      <dgm:prSet presAssocID="{F8CA9003-CE74-474C-ACF4-0EA4BBD0E4E6}" presName="compChildNode" presStyleCnt="0"/>
      <dgm:spPr/>
    </dgm:pt>
    <dgm:pt modelId="{CC7CCDE9-A791-498D-8AE1-0F734CCDFF93}" type="pres">
      <dgm:prSet presAssocID="{F8CA9003-CE74-474C-ACF4-0EA4BBD0E4E6}" presName="theInnerList" presStyleCnt="0"/>
      <dgm:spPr/>
    </dgm:pt>
    <dgm:pt modelId="{A3E74370-BAC0-4C0C-A06F-1A22FB959849}" type="pres">
      <dgm:prSet presAssocID="{206BAB4A-FF29-4CCA-9AF7-98542ABDED93}" presName="childNode" presStyleLbl="node1" presStyleIdx="2" presStyleCnt="4">
        <dgm:presLayoutVars>
          <dgm:bulletEnabled val="1"/>
        </dgm:presLayoutVars>
      </dgm:prSet>
      <dgm:spPr/>
    </dgm:pt>
    <dgm:pt modelId="{8B0B6912-9387-4FF5-9376-F6F55BAB9E05}" type="pres">
      <dgm:prSet presAssocID="{F8CA9003-CE74-474C-ACF4-0EA4BBD0E4E6}" presName="aSpace" presStyleCnt="0"/>
      <dgm:spPr/>
    </dgm:pt>
    <dgm:pt modelId="{F05BEC4B-3F04-4F0A-83BC-43D3952E03B5}" type="pres">
      <dgm:prSet presAssocID="{BE9E8503-547A-4634-8FDF-8D5131EA4103}" presName="compNode" presStyleCnt="0"/>
      <dgm:spPr/>
    </dgm:pt>
    <dgm:pt modelId="{5D4FF222-336D-4257-B482-EF13742941E0}" type="pres">
      <dgm:prSet presAssocID="{BE9E8503-547A-4634-8FDF-8D5131EA4103}" presName="aNode" presStyleLbl="bgShp" presStyleIdx="3" presStyleCnt="4"/>
      <dgm:spPr/>
    </dgm:pt>
    <dgm:pt modelId="{E2663292-CD60-47C1-8871-F84680DDBB02}" type="pres">
      <dgm:prSet presAssocID="{BE9E8503-547A-4634-8FDF-8D5131EA4103}" presName="textNode" presStyleLbl="bgShp" presStyleIdx="3" presStyleCnt="4"/>
      <dgm:spPr/>
    </dgm:pt>
    <dgm:pt modelId="{E01C813E-974C-4915-B739-F2C187756750}" type="pres">
      <dgm:prSet presAssocID="{BE9E8503-547A-4634-8FDF-8D5131EA4103}" presName="compChildNode" presStyleCnt="0"/>
      <dgm:spPr/>
    </dgm:pt>
    <dgm:pt modelId="{82A82E65-A2C7-4E46-A134-655FAA0F9B3E}" type="pres">
      <dgm:prSet presAssocID="{BE9E8503-547A-4634-8FDF-8D5131EA4103}" presName="theInnerList" presStyleCnt="0"/>
      <dgm:spPr/>
    </dgm:pt>
    <dgm:pt modelId="{B45E7BD4-4616-44C2-AD77-E0B6A7218814}" type="pres">
      <dgm:prSet presAssocID="{1FF434FE-FACB-4C3B-A043-FF9943C52753}" presName="childNode" presStyleLbl="node1" presStyleIdx="3" presStyleCnt="4">
        <dgm:presLayoutVars>
          <dgm:bulletEnabled val="1"/>
        </dgm:presLayoutVars>
      </dgm:prSet>
      <dgm:spPr/>
    </dgm:pt>
  </dgm:ptLst>
  <dgm:cxnLst>
    <dgm:cxn modelId="{F5F1EB26-8488-49B8-8B8A-A4488496488B}" srcId="{2DB17877-A151-4967-9ED8-F47258E72665}" destId="{B893A276-8E0F-428C-8ECA-361A5AEB70B6}" srcOrd="0" destOrd="0" parTransId="{BEDB863F-B5C1-4C9B-8F2F-D2B0E8A918E3}" sibTransId="{9FEB1AEF-9E23-428B-971E-EB3ED7A412D2}"/>
    <dgm:cxn modelId="{2D419B29-DA1F-4FF4-97F9-5788CFDFEC8C}" type="presOf" srcId="{206BAB4A-FF29-4CCA-9AF7-98542ABDED93}" destId="{A3E74370-BAC0-4C0C-A06F-1A22FB959849}" srcOrd="0" destOrd="0" presId="urn:microsoft.com/office/officeart/2005/8/layout/lProcess2"/>
    <dgm:cxn modelId="{924A4932-D1AA-4E0C-9768-F0768A3EE2D4}" type="presOf" srcId="{49747B3F-654D-4A55-A506-90398BBC0376}" destId="{FAC22E45-9503-4997-8C7F-29173520EAC5}" srcOrd="0" destOrd="0" presId="urn:microsoft.com/office/officeart/2005/8/layout/lProcess2"/>
    <dgm:cxn modelId="{DA9B7B3F-AF36-478B-ABA8-57B4835C3FAB}" type="presOf" srcId="{F8CA9003-CE74-474C-ACF4-0EA4BBD0E4E6}" destId="{8A92E7C2-2679-44FC-A3F8-FC200C90D309}" srcOrd="0" destOrd="0" presId="urn:microsoft.com/office/officeart/2005/8/layout/lProcess2"/>
    <dgm:cxn modelId="{C5207062-5446-4F13-A2D1-874FBEBD4879}" type="presOf" srcId="{1FF434FE-FACB-4C3B-A043-FF9943C52753}" destId="{B45E7BD4-4616-44C2-AD77-E0B6A7218814}" srcOrd="0" destOrd="0" presId="urn:microsoft.com/office/officeart/2005/8/layout/lProcess2"/>
    <dgm:cxn modelId="{F5CDAC4C-C842-4741-9A7A-BEFB95147EC6}" type="presOf" srcId="{2DB17877-A151-4967-9ED8-F47258E72665}" destId="{1629A2B3-B70E-419E-A671-F57C6E2533C9}" srcOrd="1" destOrd="0" presId="urn:microsoft.com/office/officeart/2005/8/layout/lProcess2"/>
    <dgm:cxn modelId="{79CCA372-A26E-4DE0-8327-1227023765C7}" srcId="{F8CA9003-CE74-474C-ACF4-0EA4BBD0E4E6}" destId="{206BAB4A-FF29-4CCA-9AF7-98542ABDED93}" srcOrd="0" destOrd="0" parTransId="{391AD6BC-2258-4C8F-B399-ECB512B877AC}" sibTransId="{28DFF3C4-E2B2-4494-9D53-C41BDD788028}"/>
    <dgm:cxn modelId="{F2F53377-0BA4-4461-B9F0-8602FC730D3B}" srcId="{EC54267B-2585-4E6B-84FE-B090105DCEF8}" destId="{F8CA9003-CE74-474C-ACF4-0EA4BBD0E4E6}" srcOrd="2" destOrd="0" parTransId="{6CD5A42E-96A5-42DD-9E6B-5A0728D02DCB}" sibTransId="{87ED6A3F-7C65-429B-A3AC-88628AB8EB26}"/>
    <dgm:cxn modelId="{ED65D085-CC02-480E-BB79-FB455BB092ED}" type="presOf" srcId="{785E0BD2-F533-44AC-8F04-EB3396098881}" destId="{5626C069-7144-4A32-83F4-C90ED0DFFC3F}" srcOrd="0" destOrd="0" presId="urn:microsoft.com/office/officeart/2005/8/layout/lProcess2"/>
    <dgm:cxn modelId="{464C3499-556E-4F81-A343-B0493B72CD1F}" type="presOf" srcId="{F8CA9003-CE74-474C-ACF4-0EA4BBD0E4E6}" destId="{C33D1EAD-F4F9-4285-BC99-514A571DB58A}" srcOrd="1" destOrd="0" presId="urn:microsoft.com/office/officeart/2005/8/layout/lProcess2"/>
    <dgm:cxn modelId="{A93ED89E-A94D-4749-A15D-A635B1B82CDA}" srcId="{EC54267B-2585-4E6B-84FE-B090105DCEF8}" destId="{49747B3F-654D-4A55-A506-90398BBC0376}" srcOrd="1" destOrd="0" parTransId="{2B2EE479-4F19-4777-BCF6-189696E8A92A}" sibTransId="{0AF91AA8-D41A-412D-92C5-C17DC2D0CFD6}"/>
    <dgm:cxn modelId="{C4284BA3-53E7-402C-A3C4-A4C19178908C}" type="presOf" srcId="{BE9E8503-547A-4634-8FDF-8D5131EA4103}" destId="{E2663292-CD60-47C1-8871-F84680DDBB02}" srcOrd="1" destOrd="0" presId="urn:microsoft.com/office/officeart/2005/8/layout/lProcess2"/>
    <dgm:cxn modelId="{9A43B2A8-BBA0-4C61-B653-2411783136B8}" type="presOf" srcId="{EC54267B-2585-4E6B-84FE-B090105DCEF8}" destId="{05CBAF0C-E9A1-4E01-BA1A-2619D7CF7DD1}" srcOrd="0" destOrd="0" presId="urn:microsoft.com/office/officeart/2005/8/layout/lProcess2"/>
    <dgm:cxn modelId="{3F87F6BD-1AF1-4B36-ABFC-4831EA32CD54}" srcId="{49747B3F-654D-4A55-A506-90398BBC0376}" destId="{785E0BD2-F533-44AC-8F04-EB3396098881}" srcOrd="0" destOrd="0" parTransId="{FCC03462-FD3A-4E94-B2D0-537ED41A49AB}" sibTransId="{443C5C95-F6E0-4A1A-906A-E571AF873930}"/>
    <dgm:cxn modelId="{6FD794C7-7AF2-4AF7-91CF-2A5559161F4F}" type="presOf" srcId="{BE9E8503-547A-4634-8FDF-8D5131EA4103}" destId="{5D4FF222-336D-4257-B482-EF13742941E0}" srcOrd="0" destOrd="0" presId="urn:microsoft.com/office/officeart/2005/8/layout/lProcess2"/>
    <dgm:cxn modelId="{AA705AC9-FE74-4FD2-BA1E-9E5201BD699F}" srcId="{EC54267B-2585-4E6B-84FE-B090105DCEF8}" destId="{BE9E8503-547A-4634-8FDF-8D5131EA4103}" srcOrd="3" destOrd="0" parTransId="{BE2DCD5E-FE92-4EBA-8146-334661A8DC02}" sibTransId="{3B263388-0CC4-405E-93EC-81F0CA52C725}"/>
    <dgm:cxn modelId="{092971CB-CEA0-49A9-B125-79E283007DCA}" type="presOf" srcId="{B893A276-8E0F-428C-8ECA-361A5AEB70B6}" destId="{F53B8753-3599-4DB1-84E8-8E2F75B31F53}" srcOrd="0" destOrd="0" presId="urn:microsoft.com/office/officeart/2005/8/layout/lProcess2"/>
    <dgm:cxn modelId="{E11E35CF-D2C8-44A5-B7EA-6C33167F96ED}" srcId="{EC54267B-2585-4E6B-84FE-B090105DCEF8}" destId="{2DB17877-A151-4967-9ED8-F47258E72665}" srcOrd="0" destOrd="0" parTransId="{2C39A756-0B54-4E7F-A187-E9AC8D82BC7E}" sibTransId="{D7508DF2-66AC-48D6-B64C-A813C3074324}"/>
    <dgm:cxn modelId="{E0558ED8-D6C2-4364-B5BA-BD6F4A1BEDEE}" type="presOf" srcId="{2DB17877-A151-4967-9ED8-F47258E72665}" destId="{A25BC5A0-A15A-4D68-88EC-8E7ECB129F20}" srcOrd="0" destOrd="0" presId="urn:microsoft.com/office/officeart/2005/8/layout/lProcess2"/>
    <dgm:cxn modelId="{AFA957DF-0D0A-4C0E-8857-D2C30AF8EB0F}" srcId="{BE9E8503-547A-4634-8FDF-8D5131EA4103}" destId="{1FF434FE-FACB-4C3B-A043-FF9943C52753}" srcOrd="0" destOrd="0" parTransId="{10DFB1A6-5C60-47B5-A505-8679C29999A4}" sibTransId="{4CDA2988-455B-44B4-ABAB-30CE415D1A95}"/>
    <dgm:cxn modelId="{2DE5CAF5-237E-45F2-87D3-3E6B81D58948}" type="presOf" srcId="{49747B3F-654D-4A55-A506-90398BBC0376}" destId="{D9ADB0F7-9740-4AB7-AE6A-BDE112DB8AA8}" srcOrd="1" destOrd="0" presId="urn:microsoft.com/office/officeart/2005/8/layout/lProcess2"/>
    <dgm:cxn modelId="{705251CD-8965-4B2E-B0AD-81464805D9B1}" type="presParOf" srcId="{05CBAF0C-E9A1-4E01-BA1A-2619D7CF7DD1}" destId="{1053DE78-0DEF-46BB-9BFF-2083B33482F7}" srcOrd="0" destOrd="0" presId="urn:microsoft.com/office/officeart/2005/8/layout/lProcess2"/>
    <dgm:cxn modelId="{C542C26E-82BB-4202-A8AF-D629BABD6B67}" type="presParOf" srcId="{1053DE78-0DEF-46BB-9BFF-2083B33482F7}" destId="{A25BC5A0-A15A-4D68-88EC-8E7ECB129F20}" srcOrd="0" destOrd="0" presId="urn:microsoft.com/office/officeart/2005/8/layout/lProcess2"/>
    <dgm:cxn modelId="{606A3425-48A0-4BBB-8361-899E5E0E04B6}" type="presParOf" srcId="{1053DE78-0DEF-46BB-9BFF-2083B33482F7}" destId="{1629A2B3-B70E-419E-A671-F57C6E2533C9}" srcOrd="1" destOrd="0" presId="urn:microsoft.com/office/officeart/2005/8/layout/lProcess2"/>
    <dgm:cxn modelId="{CB47B877-E136-4229-8EB9-88C3E4C0CB14}" type="presParOf" srcId="{1053DE78-0DEF-46BB-9BFF-2083B33482F7}" destId="{3BD03AC2-C4E1-4E7D-BD3B-1AA9C93905F8}" srcOrd="2" destOrd="0" presId="urn:microsoft.com/office/officeart/2005/8/layout/lProcess2"/>
    <dgm:cxn modelId="{9D6A64DA-E19C-40EA-94A1-0727373014CD}" type="presParOf" srcId="{3BD03AC2-C4E1-4E7D-BD3B-1AA9C93905F8}" destId="{2D81C9F8-B06A-4CEA-BE84-DD68B151B563}" srcOrd="0" destOrd="0" presId="urn:microsoft.com/office/officeart/2005/8/layout/lProcess2"/>
    <dgm:cxn modelId="{11EC726D-4E78-423B-941A-F358A08D0C37}" type="presParOf" srcId="{2D81C9F8-B06A-4CEA-BE84-DD68B151B563}" destId="{F53B8753-3599-4DB1-84E8-8E2F75B31F53}" srcOrd="0" destOrd="0" presId="urn:microsoft.com/office/officeart/2005/8/layout/lProcess2"/>
    <dgm:cxn modelId="{200EBC0A-DF4B-4AD6-A5AA-4FD70178D98A}" type="presParOf" srcId="{05CBAF0C-E9A1-4E01-BA1A-2619D7CF7DD1}" destId="{71E9D8F3-1454-4D28-AF37-BE42F708E092}" srcOrd="1" destOrd="0" presId="urn:microsoft.com/office/officeart/2005/8/layout/lProcess2"/>
    <dgm:cxn modelId="{B12D4A79-3B01-441A-B68F-AAF0AA9978F1}" type="presParOf" srcId="{05CBAF0C-E9A1-4E01-BA1A-2619D7CF7DD1}" destId="{2A9E83A8-B7E0-4ECD-A93D-7D0D9E8CCE44}" srcOrd="2" destOrd="0" presId="urn:microsoft.com/office/officeart/2005/8/layout/lProcess2"/>
    <dgm:cxn modelId="{133A6AD2-99A4-4D3D-A8B1-084A932A3C40}" type="presParOf" srcId="{2A9E83A8-B7E0-4ECD-A93D-7D0D9E8CCE44}" destId="{FAC22E45-9503-4997-8C7F-29173520EAC5}" srcOrd="0" destOrd="0" presId="urn:microsoft.com/office/officeart/2005/8/layout/lProcess2"/>
    <dgm:cxn modelId="{4CF1457F-8C89-41A6-A5E7-74DFE575A553}" type="presParOf" srcId="{2A9E83A8-B7E0-4ECD-A93D-7D0D9E8CCE44}" destId="{D9ADB0F7-9740-4AB7-AE6A-BDE112DB8AA8}" srcOrd="1" destOrd="0" presId="urn:microsoft.com/office/officeart/2005/8/layout/lProcess2"/>
    <dgm:cxn modelId="{DEE62B9F-2F41-4FC7-B678-6C5DDA436870}" type="presParOf" srcId="{2A9E83A8-B7E0-4ECD-A93D-7D0D9E8CCE44}" destId="{ED2E3126-CB5A-4AE7-93EB-0BC1D67F74C2}" srcOrd="2" destOrd="0" presId="urn:microsoft.com/office/officeart/2005/8/layout/lProcess2"/>
    <dgm:cxn modelId="{CEC478D8-CE6C-4D7D-96F4-07470B8071F4}" type="presParOf" srcId="{ED2E3126-CB5A-4AE7-93EB-0BC1D67F74C2}" destId="{A4CBA419-AAF5-491D-B6E4-44DF09950ECA}" srcOrd="0" destOrd="0" presId="urn:microsoft.com/office/officeart/2005/8/layout/lProcess2"/>
    <dgm:cxn modelId="{6FEDF4F3-3496-4E28-9127-6FDEF10AE139}" type="presParOf" srcId="{A4CBA419-AAF5-491D-B6E4-44DF09950ECA}" destId="{5626C069-7144-4A32-83F4-C90ED0DFFC3F}" srcOrd="0" destOrd="0" presId="urn:microsoft.com/office/officeart/2005/8/layout/lProcess2"/>
    <dgm:cxn modelId="{3256DAA0-5B22-4DBF-90C6-283C0044B5C2}" type="presParOf" srcId="{05CBAF0C-E9A1-4E01-BA1A-2619D7CF7DD1}" destId="{12B0CC56-3647-408D-8AD9-0E7BA8818C60}" srcOrd="3" destOrd="0" presId="urn:microsoft.com/office/officeart/2005/8/layout/lProcess2"/>
    <dgm:cxn modelId="{D6F06588-BF72-476D-8BBF-25BB2F430AD1}" type="presParOf" srcId="{05CBAF0C-E9A1-4E01-BA1A-2619D7CF7DD1}" destId="{E6A2523E-D8A5-436D-A944-9BD2730BDE3E}" srcOrd="4" destOrd="0" presId="urn:microsoft.com/office/officeart/2005/8/layout/lProcess2"/>
    <dgm:cxn modelId="{18A5A9F6-F79A-4C88-BB1D-95839092BF24}" type="presParOf" srcId="{E6A2523E-D8A5-436D-A944-9BD2730BDE3E}" destId="{8A92E7C2-2679-44FC-A3F8-FC200C90D309}" srcOrd="0" destOrd="0" presId="urn:microsoft.com/office/officeart/2005/8/layout/lProcess2"/>
    <dgm:cxn modelId="{86F35F95-B5EB-4363-A904-7B8BFA09C1C9}" type="presParOf" srcId="{E6A2523E-D8A5-436D-A944-9BD2730BDE3E}" destId="{C33D1EAD-F4F9-4285-BC99-514A571DB58A}" srcOrd="1" destOrd="0" presId="urn:microsoft.com/office/officeart/2005/8/layout/lProcess2"/>
    <dgm:cxn modelId="{0D4B54DA-8A2E-459D-AE5B-9A1A3ADF0FE2}" type="presParOf" srcId="{E6A2523E-D8A5-436D-A944-9BD2730BDE3E}" destId="{091E7672-2392-4A6B-B1EB-A8BA69DCD80C}" srcOrd="2" destOrd="0" presId="urn:microsoft.com/office/officeart/2005/8/layout/lProcess2"/>
    <dgm:cxn modelId="{5F412D0B-3152-4EC3-841B-E4E9610D96EE}" type="presParOf" srcId="{091E7672-2392-4A6B-B1EB-A8BA69DCD80C}" destId="{CC7CCDE9-A791-498D-8AE1-0F734CCDFF93}" srcOrd="0" destOrd="0" presId="urn:microsoft.com/office/officeart/2005/8/layout/lProcess2"/>
    <dgm:cxn modelId="{1344FFDE-7954-461F-BAF9-942DEB34A1F5}" type="presParOf" srcId="{CC7CCDE9-A791-498D-8AE1-0F734CCDFF93}" destId="{A3E74370-BAC0-4C0C-A06F-1A22FB959849}" srcOrd="0" destOrd="0" presId="urn:microsoft.com/office/officeart/2005/8/layout/lProcess2"/>
    <dgm:cxn modelId="{1E32913C-365F-4E82-AC85-D09ABBCB262D}" type="presParOf" srcId="{05CBAF0C-E9A1-4E01-BA1A-2619D7CF7DD1}" destId="{8B0B6912-9387-4FF5-9376-F6F55BAB9E05}" srcOrd="5" destOrd="0" presId="urn:microsoft.com/office/officeart/2005/8/layout/lProcess2"/>
    <dgm:cxn modelId="{960AA283-82EC-4C0E-9BBB-D947266798CC}" type="presParOf" srcId="{05CBAF0C-E9A1-4E01-BA1A-2619D7CF7DD1}" destId="{F05BEC4B-3F04-4F0A-83BC-43D3952E03B5}" srcOrd="6" destOrd="0" presId="urn:microsoft.com/office/officeart/2005/8/layout/lProcess2"/>
    <dgm:cxn modelId="{FF93F19B-F8F4-41D8-AC6F-77864CB21D5E}" type="presParOf" srcId="{F05BEC4B-3F04-4F0A-83BC-43D3952E03B5}" destId="{5D4FF222-336D-4257-B482-EF13742941E0}" srcOrd="0" destOrd="0" presId="urn:microsoft.com/office/officeart/2005/8/layout/lProcess2"/>
    <dgm:cxn modelId="{E173100C-727A-4247-985A-D5E2EE3C4735}" type="presParOf" srcId="{F05BEC4B-3F04-4F0A-83BC-43D3952E03B5}" destId="{E2663292-CD60-47C1-8871-F84680DDBB02}" srcOrd="1" destOrd="0" presId="urn:microsoft.com/office/officeart/2005/8/layout/lProcess2"/>
    <dgm:cxn modelId="{17AC62AF-3923-4DBF-88A6-4050E4239282}" type="presParOf" srcId="{F05BEC4B-3F04-4F0A-83BC-43D3952E03B5}" destId="{E01C813E-974C-4915-B739-F2C187756750}" srcOrd="2" destOrd="0" presId="urn:microsoft.com/office/officeart/2005/8/layout/lProcess2"/>
    <dgm:cxn modelId="{7C16F5E9-CCA4-4ACE-A6CA-0CA8DFCD6F89}" type="presParOf" srcId="{E01C813E-974C-4915-B739-F2C187756750}" destId="{82A82E65-A2C7-4E46-A134-655FAA0F9B3E}" srcOrd="0" destOrd="0" presId="urn:microsoft.com/office/officeart/2005/8/layout/lProcess2"/>
    <dgm:cxn modelId="{10A2A09F-6273-4F8F-BE18-C8DD47A3EFC5}" type="presParOf" srcId="{82A82E65-A2C7-4E46-A134-655FAA0F9B3E}" destId="{B45E7BD4-4616-44C2-AD77-E0B6A7218814}"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ADE9ED-11C3-4F71-9A40-012D6B173820}"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n-US"/>
        </a:p>
      </dgm:t>
    </dgm:pt>
    <dgm:pt modelId="{AD07B8AF-AE1E-4E03-84EB-D4B050B99796}">
      <dgm:prSet phldrT="[Text]"/>
      <dgm:spPr/>
      <dgm:t>
        <a:bodyPr/>
        <a:lstStyle/>
        <a:p>
          <a:pPr algn="ctr"/>
          <a:r>
            <a:rPr lang="en-US" b="1"/>
            <a:t>Needs Assessment</a:t>
          </a:r>
        </a:p>
      </dgm:t>
    </dgm:pt>
    <dgm:pt modelId="{A4010A32-A6E8-4A67-B2F4-D359E1C08F76}" type="parTrans" cxnId="{41B9D18B-02CE-4419-88F5-76003B80F0D1}">
      <dgm:prSet/>
      <dgm:spPr/>
      <dgm:t>
        <a:bodyPr/>
        <a:lstStyle/>
        <a:p>
          <a:pPr algn="ctr"/>
          <a:endParaRPr lang="en-US"/>
        </a:p>
      </dgm:t>
    </dgm:pt>
    <dgm:pt modelId="{924E9207-F443-4953-8B18-D0FC947FE890}" type="sibTrans" cxnId="{41B9D18B-02CE-4419-88F5-76003B80F0D1}">
      <dgm:prSet/>
      <dgm:spPr/>
      <dgm:t>
        <a:bodyPr/>
        <a:lstStyle/>
        <a:p>
          <a:pPr algn="ctr"/>
          <a:endParaRPr lang="en-US"/>
        </a:p>
      </dgm:t>
    </dgm:pt>
    <dgm:pt modelId="{B401D3DC-FD77-47F8-A7ED-6C1F6FBE2CE9}">
      <dgm:prSet phldrT="[Text]"/>
      <dgm:spPr/>
      <dgm:t>
        <a:bodyPr/>
        <a:lstStyle/>
        <a:p>
          <a:pPr algn="ctr"/>
          <a:r>
            <a:rPr lang="en-US">
              <a:solidFill>
                <a:schemeClr val="bg2"/>
              </a:solidFill>
            </a:rPr>
            <a:t>Analysis &amp; Selection of a Strategy</a:t>
          </a:r>
        </a:p>
      </dgm:t>
    </dgm:pt>
    <dgm:pt modelId="{34E75512-97A9-419F-8F0D-6737B19E3215}" type="parTrans" cxnId="{34D1F044-1A93-49A4-9921-193195208A70}">
      <dgm:prSet/>
      <dgm:spPr/>
      <dgm:t>
        <a:bodyPr/>
        <a:lstStyle/>
        <a:p>
          <a:pPr algn="ctr"/>
          <a:endParaRPr lang="en-US"/>
        </a:p>
      </dgm:t>
    </dgm:pt>
    <dgm:pt modelId="{4778107E-1D54-4BFF-9E08-F3D5453D98E4}" type="sibTrans" cxnId="{34D1F044-1A93-49A4-9921-193195208A70}">
      <dgm:prSet/>
      <dgm:spPr/>
      <dgm:t>
        <a:bodyPr/>
        <a:lstStyle/>
        <a:p>
          <a:pPr algn="ctr"/>
          <a:endParaRPr lang="en-US"/>
        </a:p>
      </dgm:t>
    </dgm:pt>
    <dgm:pt modelId="{B94FC26D-DB2B-4A36-B489-36DF9612E536}">
      <dgm:prSet/>
      <dgm:spPr/>
      <dgm:t>
        <a:bodyPr/>
        <a:lstStyle/>
        <a:p>
          <a:r>
            <a:rPr lang="en-US">
              <a:solidFill>
                <a:schemeClr val="bg2"/>
              </a:solidFill>
            </a:rPr>
            <a:t>Action Plan</a:t>
          </a:r>
        </a:p>
      </dgm:t>
    </dgm:pt>
    <dgm:pt modelId="{E6795060-A57A-4741-A21D-C3575742CAC8}" type="parTrans" cxnId="{06ABD62A-2D43-4183-9B90-E62C15FE7BF7}">
      <dgm:prSet/>
      <dgm:spPr/>
      <dgm:t>
        <a:bodyPr/>
        <a:lstStyle/>
        <a:p>
          <a:endParaRPr lang="en-US"/>
        </a:p>
      </dgm:t>
    </dgm:pt>
    <dgm:pt modelId="{430D297B-8179-4ED1-A557-BF829369C770}" type="sibTrans" cxnId="{06ABD62A-2D43-4183-9B90-E62C15FE7BF7}">
      <dgm:prSet/>
      <dgm:spPr/>
      <dgm:t>
        <a:bodyPr/>
        <a:lstStyle/>
        <a:p>
          <a:endParaRPr lang="en-US"/>
        </a:p>
      </dgm:t>
    </dgm:pt>
    <dgm:pt modelId="{77584431-4ECB-4A60-AA77-ECAF89ED1A91}" type="pres">
      <dgm:prSet presAssocID="{3AADE9ED-11C3-4F71-9A40-012D6B173820}" presName="Name0" presStyleCnt="0">
        <dgm:presLayoutVars>
          <dgm:chMax val="7"/>
          <dgm:chPref val="7"/>
          <dgm:dir/>
          <dgm:animLvl val="lvl"/>
        </dgm:presLayoutVars>
      </dgm:prSet>
      <dgm:spPr/>
    </dgm:pt>
    <dgm:pt modelId="{57112BB6-082A-491E-A855-83E795C4B69C}" type="pres">
      <dgm:prSet presAssocID="{AD07B8AF-AE1E-4E03-84EB-D4B050B99796}" presName="Accent1" presStyleCnt="0"/>
      <dgm:spPr/>
    </dgm:pt>
    <dgm:pt modelId="{066111B1-07C3-4E4E-B14D-10D99923E5AD}" type="pres">
      <dgm:prSet presAssocID="{AD07B8AF-AE1E-4E03-84EB-D4B050B99796}" presName="Accent" presStyleLbl="node1" presStyleIdx="0" presStyleCnt="3"/>
      <dgm:spPr/>
    </dgm:pt>
    <dgm:pt modelId="{7BCC1154-A768-4246-A657-F5F8D95F0BCF}" type="pres">
      <dgm:prSet presAssocID="{AD07B8AF-AE1E-4E03-84EB-D4B050B99796}" presName="Parent1" presStyleLbl="revTx" presStyleIdx="0" presStyleCnt="3">
        <dgm:presLayoutVars>
          <dgm:chMax val="1"/>
          <dgm:chPref val="1"/>
          <dgm:bulletEnabled val="1"/>
        </dgm:presLayoutVars>
      </dgm:prSet>
      <dgm:spPr/>
    </dgm:pt>
    <dgm:pt modelId="{19A349F6-4853-48BA-B94D-80574E6DFF26}" type="pres">
      <dgm:prSet presAssocID="{B401D3DC-FD77-47F8-A7ED-6C1F6FBE2CE9}" presName="Accent2" presStyleCnt="0"/>
      <dgm:spPr/>
    </dgm:pt>
    <dgm:pt modelId="{360E33D0-93C3-4876-81B3-059650C8A47A}" type="pres">
      <dgm:prSet presAssocID="{B401D3DC-FD77-47F8-A7ED-6C1F6FBE2CE9}" presName="Accent" presStyleLbl="node1" presStyleIdx="1" presStyleCnt="3"/>
      <dgm:spPr>
        <a:solidFill>
          <a:schemeClr val="accent4">
            <a:hueOff val="5197846"/>
            <a:satOff val="-23984"/>
            <a:lumOff val="883"/>
            <a:alpha val="15000"/>
          </a:schemeClr>
        </a:solidFill>
      </dgm:spPr>
    </dgm:pt>
    <dgm:pt modelId="{3944B2DE-F200-43DB-80CE-DB405467F8BB}" type="pres">
      <dgm:prSet presAssocID="{B401D3DC-FD77-47F8-A7ED-6C1F6FBE2CE9}" presName="Parent2" presStyleLbl="revTx" presStyleIdx="1" presStyleCnt="3">
        <dgm:presLayoutVars>
          <dgm:chMax val="1"/>
          <dgm:chPref val="1"/>
          <dgm:bulletEnabled val="1"/>
        </dgm:presLayoutVars>
      </dgm:prSet>
      <dgm:spPr/>
    </dgm:pt>
    <dgm:pt modelId="{920CD1C9-A93B-4787-808D-F039FB9F13C5}" type="pres">
      <dgm:prSet presAssocID="{B94FC26D-DB2B-4A36-B489-36DF9612E536}" presName="Accent3" presStyleCnt="0"/>
      <dgm:spPr/>
    </dgm:pt>
    <dgm:pt modelId="{1787A2E1-D725-43CC-B20F-9F141F0D9167}" type="pres">
      <dgm:prSet presAssocID="{B94FC26D-DB2B-4A36-B489-36DF9612E536}" presName="Accent" presStyleLbl="node1" presStyleIdx="2" presStyleCnt="3"/>
      <dgm:spPr>
        <a:solidFill>
          <a:schemeClr val="accent4">
            <a:hueOff val="10395692"/>
            <a:satOff val="-47968"/>
            <a:lumOff val="1765"/>
            <a:alpha val="15000"/>
          </a:schemeClr>
        </a:solidFill>
        <a:ln>
          <a:solidFill>
            <a:schemeClr val="lt1">
              <a:hueOff val="0"/>
              <a:satOff val="0"/>
              <a:lumOff val="0"/>
            </a:schemeClr>
          </a:solidFill>
        </a:ln>
      </dgm:spPr>
    </dgm:pt>
    <dgm:pt modelId="{861AEAFA-DF7D-46B4-938B-FD00D44517AF}" type="pres">
      <dgm:prSet presAssocID="{B94FC26D-DB2B-4A36-B489-36DF9612E536}" presName="Parent3" presStyleLbl="revTx" presStyleIdx="2" presStyleCnt="3">
        <dgm:presLayoutVars>
          <dgm:chMax val="1"/>
          <dgm:chPref val="1"/>
          <dgm:bulletEnabled val="1"/>
        </dgm:presLayoutVars>
      </dgm:prSet>
      <dgm:spPr/>
    </dgm:pt>
  </dgm:ptLst>
  <dgm:cxnLst>
    <dgm:cxn modelId="{06ABD62A-2D43-4183-9B90-E62C15FE7BF7}" srcId="{3AADE9ED-11C3-4F71-9A40-012D6B173820}" destId="{B94FC26D-DB2B-4A36-B489-36DF9612E536}" srcOrd="2" destOrd="0" parTransId="{E6795060-A57A-4741-A21D-C3575742CAC8}" sibTransId="{430D297B-8179-4ED1-A557-BF829369C770}"/>
    <dgm:cxn modelId="{34D1F044-1A93-49A4-9921-193195208A70}" srcId="{3AADE9ED-11C3-4F71-9A40-012D6B173820}" destId="{B401D3DC-FD77-47F8-A7ED-6C1F6FBE2CE9}" srcOrd="1" destOrd="0" parTransId="{34E75512-97A9-419F-8F0D-6737B19E3215}" sibTransId="{4778107E-1D54-4BFF-9E08-F3D5453D98E4}"/>
    <dgm:cxn modelId="{CD3BBD73-4320-4C7B-87DD-98DBC9E8CA8F}" type="presOf" srcId="{3AADE9ED-11C3-4F71-9A40-012D6B173820}" destId="{77584431-4ECB-4A60-AA77-ECAF89ED1A91}" srcOrd="0" destOrd="0" presId="urn:microsoft.com/office/officeart/2009/layout/CircleArrowProcess"/>
    <dgm:cxn modelId="{7EEC9B54-4C70-4262-823C-2EE2B18D8625}" type="presOf" srcId="{AD07B8AF-AE1E-4E03-84EB-D4B050B99796}" destId="{7BCC1154-A768-4246-A657-F5F8D95F0BCF}" srcOrd="0" destOrd="0" presId="urn:microsoft.com/office/officeart/2009/layout/CircleArrowProcess"/>
    <dgm:cxn modelId="{CFF60F86-D4B6-48CA-85BC-014EF13A64F7}" type="presOf" srcId="{B94FC26D-DB2B-4A36-B489-36DF9612E536}" destId="{861AEAFA-DF7D-46B4-938B-FD00D44517AF}" srcOrd="0" destOrd="0" presId="urn:microsoft.com/office/officeart/2009/layout/CircleArrowProcess"/>
    <dgm:cxn modelId="{41B9D18B-02CE-4419-88F5-76003B80F0D1}" srcId="{3AADE9ED-11C3-4F71-9A40-012D6B173820}" destId="{AD07B8AF-AE1E-4E03-84EB-D4B050B99796}" srcOrd="0" destOrd="0" parTransId="{A4010A32-A6E8-4A67-B2F4-D359E1C08F76}" sibTransId="{924E9207-F443-4953-8B18-D0FC947FE890}"/>
    <dgm:cxn modelId="{61BE7FB1-E93C-4CA1-BD49-C9FB60DC9BAB}" type="presOf" srcId="{B401D3DC-FD77-47F8-A7ED-6C1F6FBE2CE9}" destId="{3944B2DE-F200-43DB-80CE-DB405467F8BB}" srcOrd="0" destOrd="0" presId="urn:microsoft.com/office/officeart/2009/layout/CircleArrowProcess"/>
    <dgm:cxn modelId="{0362CF21-7FBD-48BD-B2BE-E3901D1341BA}" type="presParOf" srcId="{77584431-4ECB-4A60-AA77-ECAF89ED1A91}" destId="{57112BB6-082A-491E-A855-83E795C4B69C}" srcOrd="0" destOrd="0" presId="urn:microsoft.com/office/officeart/2009/layout/CircleArrowProcess"/>
    <dgm:cxn modelId="{C78E9BA4-D529-4324-8B00-8B86B3342B7E}" type="presParOf" srcId="{57112BB6-082A-491E-A855-83E795C4B69C}" destId="{066111B1-07C3-4E4E-B14D-10D99923E5AD}" srcOrd="0" destOrd="0" presId="urn:microsoft.com/office/officeart/2009/layout/CircleArrowProcess"/>
    <dgm:cxn modelId="{4D1DB587-0AB3-4C45-83CB-383838FB639C}" type="presParOf" srcId="{77584431-4ECB-4A60-AA77-ECAF89ED1A91}" destId="{7BCC1154-A768-4246-A657-F5F8D95F0BCF}" srcOrd="1" destOrd="0" presId="urn:microsoft.com/office/officeart/2009/layout/CircleArrowProcess"/>
    <dgm:cxn modelId="{AEFC1790-85CD-4BE5-B78D-E97712465535}" type="presParOf" srcId="{77584431-4ECB-4A60-AA77-ECAF89ED1A91}" destId="{19A349F6-4853-48BA-B94D-80574E6DFF26}" srcOrd="2" destOrd="0" presId="urn:microsoft.com/office/officeart/2009/layout/CircleArrowProcess"/>
    <dgm:cxn modelId="{9CCDDBB3-A4A4-4E0C-997C-E9E9A6CF7255}" type="presParOf" srcId="{19A349F6-4853-48BA-B94D-80574E6DFF26}" destId="{360E33D0-93C3-4876-81B3-059650C8A47A}" srcOrd="0" destOrd="0" presId="urn:microsoft.com/office/officeart/2009/layout/CircleArrowProcess"/>
    <dgm:cxn modelId="{4CC38BE2-0903-4BBF-9D78-E32B4908F9E2}" type="presParOf" srcId="{77584431-4ECB-4A60-AA77-ECAF89ED1A91}" destId="{3944B2DE-F200-43DB-80CE-DB405467F8BB}" srcOrd="3" destOrd="0" presId="urn:microsoft.com/office/officeart/2009/layout/CircleArrowProcess"/>
    <dgm:cxn modelId="{648965DE-500C-4763-9A0B-FFFE2D723108}" type="presParOf" srcId="{77584431-4ECB-4A60-AA77-ECAF89ED1A91}" destId="{920CD1C9-A93B-4787-808D-F039FB9F13C5}" srcOrd="4" destOrd="0" presId="urn:microsoft.com/office/officeart/2009/layout/CircleArrowProcess"/>
    <dgm:cxn modelId="{72D552E2-B58C-442F-A659-409094D49718}" type="presParOf" srcId="{920CD1C9-A93B-4787-808D-F039FB9F13C5}" destId="{1787A2E1-D725-43CC-B20F-9F141F0D9167}" srcOrd="0" destOrd="0" presId="urn:microsoft.com/office/officeart/2009/layout/CircleArrowProcess"/>
    <dgm:cxn modelId="{655C8867-816B-4E0B-9849-904A90E185B2}" type="presParOf" srcId="{77584431-4ECB-4A60-AA77-ECAF89ED1A91}" destId="{861AEAFA-DF7D-46B4-938B-FD00D44517A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D2B465-6E8A-4932-B2F6-5B8DC6AE5B97}"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22279955-BC5C-49BF-BFA2-C3E08F46D42F}">
      <dgm:prSet phldrT="[Text]"/>
      <dgm:spPr/>
      <dgm:t>
        <a:bodyPr/>
        <a:lstStyle/>
        <a:p>
          <a:r>
            <a:rPr lang="en-US" b="1"/>
            <a:t>Peaking capacity</a:t>
          </a:r>
        </a:p>
      </dgm:t>
    </dgm:pt>
    <dgm:pt modelId="{617F403B-3D74-48E5-9861-A1F136CE53A0}" type="parTrans" cxnId="{43AF2ADD-212B-43C3-B364-019BEFC582B1}">
      <dgm:prSet/>
      <dgm:spPr/>
      <dgm:t>
        <a:bodyPr/>
        <a:lstStyle/>
        <a:p>
          <a:endParaRPr lang="en-US"/>
        </a:p>
      </dgm:t>
    </dgm:pt>
    <dgm:pt modelId="{9BBF13BE-88B6-497B-98EF-C9CB7316B666}" type="sibTrans" cxnId="{43AF2ADD-212B-43C3-B364-019BEFC582B1}">
      <dgm:prSet/>
      <dgm:spPr/>
      <dgm:t>
        <a:bodyPr/>
        <a:lstStyle/>
        <a:p>
          <a:endParaRPr lang="en-US"/>
        </a:p>
      </dgm:t>
    </dgm:pt>
    <dgm:pt modelId="{B5626F43-8051-4F58-A7D6-A9DB7D424459}">
      <dgm:prSet phldrT="[Text]"/>
      <dgm:spPr/>
      <dgm:t>
        <a:bodyPr/>
        <a:lstStyle/>
        <a:p>
          <a:r>
            <a:rPr lang="en-US"/>
            <a:t>Ability to meet high demand </a:t>
          </a:r>
          <a:r>
            <a:rPr lang="en-US" b="1">
              <a:solidFill>
                <a:srgbClr val="E5883C"/>
              </a:solidFill>
            </a:rPr>
            <a:t>over many hours</a:t>
          </a:r>
        </a:p>
      </dgm:t>
    </dgm:pt>
    <dgm:pt modelId="{72F716BE-B6A6-49B3-960A-E7B576FDFC00}" type="parTrans" cxnId="{59CFFD54-BE11-4C0B-8827-30DDF0BBC62D}">
      <dgm:prSet/>
      <dgm:spPr/>
      <dgm:t>
        <a:bodyPr/>
        <a:lstStyle/>
        <a:p>
          <a:endParaRPr lang="en-US"/>
        </a:p>
      </dgm:t>
    </dgm:pt>
    <dgm:pt modelId="{9F92877E-27D6-47EB-9C7C-7F88197F6D40}" type="sibTrans" cxnId="{59CFFD54-BE11-4C0B-8827-30DDF0BBC62D}">
      <dgm:prSet/>
      <dgm:spPr/>
      <dgm:t>
        <a:bodyPr/>
        <a:lstStyle/>
        <a:p>
          <a:endParaRPr lang="en-US"/>
        </a:p>
      </dgm:t>
    </dgm:pt>
    <dgm:pt modelId="{9B72CBEF-324D-45D2-8FC0-5817F3AC12C0}">
      <dgm:prSet phldrT="[Text]"/>
      <dgm:spPr/>
      <dgm:t>
        <a:bodyPr/>
        <a:lstStyle/>
        <a:p>
          <a:r>
            <a:rPr lang="en-US"/>
            <a:t>Ability to meet demand </a:t>
          </a:r>
          <a:r>
            <a:rPr lang="en-US" b="1">
              <a:solidFill>
                <a:srgbClr val="E5883C"/>
              </a:solidFill>
            </a:rPr>
            <a:t>over the course of a month</a:t>
          </a:r>
        </a:p>
      </dgm:t>
    </dgm:pt>
    <dgm:pt modelId="{4F973B11-7947-42C3-B511-F6C035AF8D11}" type="parTrans" cxnId="{877E8EBC-52AE-47FE-B113-2EC84E78F006}">
      <dgm:prSet/>
      <dgm:spPr/>
      <dgm:t>
        <a:bodyPr/>
        <a:lstStyle/>
        <a:p>
          <a:endParaRPr lang="en-US"/>
        </a:p>
      </dgm:t>
    </dgm:pt>
    <dgm:pt modelId="{AD13EF75-943B-4ECE-A105-0180FD2C4F8F}" type="sibTrans" cxnId="{877E8EBC-52AE-47FE-B113-2EC84E78F006}">
      <dgm:prSet/>
      <dgm:spPr/>
      <dgm:t>
        <a:bodyPr/>
        <a:lstStyle/>
        <a:p>
          <a:endParaRPr lang="en-US"/>
        </a:p>
      </dgm:t>
    </dgm:pt>
    <dgm:pt modelId="{5E9FB4D9-E03F-4427-BBDB-9F3C3C24473D}">
      <dgm:prSet phldrT="[Text]"/>
      <dgm:spPr/>
      <dgm:t>
        <a:bodyPr/>
        <a:lstStyle/>
        <a:p>
          <a:r>
            <a:rPr lang="en-US"/>
            <a:t>Measured by likelihood of passing WRAP forward showing obligation</a:t>
          </a:r>
          <a:endParaRPr lang="en-US" b="1"/>
        </a:p>
      </dgm:t>
    </dgm:pt>
    <dgm:pt modelId="{3D830300-F8C9-4366-ABA4-7D5A09E28946}" type="parTrans" cxnId="{3A0CA447-35E6-4EB1-99FE-F0A5EA616BFC}">
      <dgm:prSet/>
      <dgm:spPr/>
      <dgm:t>
        <a:bodyPr/>
        <a:lstStyle/>
        <a:p>
          <a:endParaRPr lang="en-US"/>
        </a:p>
      </dgm:t>
    </dgm:pt>
    <dgm:pt modelId="{8283EE99-70B5-4BD9-BED7-A0A35F020B56}" type="sibTrans" cxnId="{3A0CA447-35E6-4EB1-99FE-F0A5EA616BFC}">
      <dgm:prSet/>
      <dgm:spPr/>
      <dgm:t>
        <a:bodyPr/>
        <a:lstStyle/>
        <a:p>
          <a:endParaRPr lang="en-US"/>
        </a:p>
      </dgm:t>
    </dgm:pt>
    <dgm:pt modelId="{559C73BE-CB94-46A9-BB6D-26F8010FE2C5}">
      <dgm:prSet phldrT="[Text]"/>
      <dgm:spPr/>
      <dgm:t>
        <a:bodyPr/>
        <a:lstStyle/>
        <a:p>
          <a:r>
            <a:rPr lang="en-US" b="0"/>
            <a:t>Measured by standard loss of load hours (LOLH) resource adequacy metric</a:t>
          </a:r>
        </a:p>
      </dgm:t>
    </dgm:pt>
    <dgm:pt modelId="{815819FE-11F3-45D6-BB61-6C502F6ED799}" type="parTrans" cxnId="{40BFE79A-EB66-496F-A102-E2C69FFFDFB2}">
      <dgm:prSet/>
      <dgm:spPr/>
      <dgm:t>
        <a:bodyPr/>
        <a:lstStyle/>
        <a:p>
          <a:endParaRPr lang="en-US"/>
        </a:p>
      </dgm:t>
    </dgm:pt>
    <dgm:pt modelId="{92141BA7-A488-46A1-883A-34EE827B5D2C}" type="sibTrans" cxnId="{40BFE79A-EB66-496F-A102-E2C69FFFDFB2}">
      <dgm:prSet/>
      <dgm:spPr/>
      <dgm:t>
        <a:bodyPr/>
        <a:lstStyle/>
        <a:p>
          <a:endParaRPr lang="en-US"/>
        </a:p>
      </dgm:t>
    </dgm:pt>
    <dgm:pt modelId="{6BA5ABC4-2D22-43A0-B562-B3487D347455}">
      <dgm:prSet/>
      <dgm:spPr/>
      <dgm:t>
        <a:bodyPr/>
        <a:lstStyle/>
        <a:p>
          <a:r>
            <a:rPr lang="en-US" b="0"/>
            <a:t>Measured by 10</a:t>
          </a:r>
          <a:r>
            <a:rPr lang="en-US" b="0" baseline="30000"/>
            <a:t>th</a:t>
          </a:r>
          <a:r>
            <a:rPr lang="en-US" b="0"/>
            <a:t> percentile of load-resource balance (LRB) across runs</a:t>
          </a:r>
        </a:p>
      </dgm:t>
    </dgm:pt>
    <dgm:pt modelId="{A4BD630A-AD2E-4DD0-BBFB-49CEF13DD721}" type="parTrans" cxnId="{FC1C1F42-77AE-4954-BFFD-E9ED2A6739CA}">
      <dgm:prSet/>
      <dgm:spPr/>
      <dgm:t>
        <a:bodyPr/>
        <a:lstStyle/>
        <a:p>
          <a:endParaRPr lang="en-US"/>
        </a:p>
      </dgm:t>
    </dgm:pt>
    <dgm:pt modelId="{9BC48240-373F-4EED-B601-AD4ED393C2E8}" type="sibTrans" cxnId="{FC1C1F42-77AE-4954-BFFD-E9ED2A6739CA}">
      <dgm:prSet/>
      <dgm:spPr/>
      <dgm:t>
        <a:bodyPr/>
        <a:lstStyle/>
        <a:p>
          <a:endParaRPr lang="en-US"/>
        </a:p>
      </dgm:t>
    </dgm:pt>
    <dgm:pt modelId="{315A573F-59F6-42DA-9A4C-E8858338A14D}">
      <dgm:prSet phldrT="[Text]"/>
      <dgm:spPr/>
      <dgm:t>
        <a:bodyPr/>
        <a:lstStyle/>
        <a:p>
          <a:r>
            <a:rPr lang="en-US"/>
            <a:t>Ability to meet high demand for </a:t>
          </a:r>
          <a:r>
            <a:rPr lang="en-US" b="1">
              <a:solidFill>
                <a:srgbClr val="E5883C"/>
              </a:solidFill>
            </a:rPr>
            <a:t>a few hours</a:t>
          </a:r>
        </a:p>
      </dgm:t>
    </dgm:pt>
    <dgm:pt modelId="{ABD9F426-49E6-49F4-96D7-260DBEA6B0D3}" type="parTrans" cxnId="{3BC03C5A-BD07-476A-9528-F1F5458BF029}">
      <dgm:prSet/>
      <dgm:spPr/>
      <dgm:t>
        <a:bodyPr/>
        <a:lstStyle/>
        <a:p>
          <a:endParaRPr lang="en-US"/>
        </a:p>
      </dgm:t>
    </dgm:pt>
    <dgm:pt modelId="{E7C7E8BB-31CB-4A45-8672-547B495F7115}" type="sibTrans" cxnId="{3BC03C5A-BD07-476A-9528-F1F5458BF029}">
      <dgm:prSet/>
      <dgm:spPr/>
      <dgm:t>
        <a:bodyPr/>
        <a:lstStyle/>
        <a:p>
          <a:endParaRPr lang="en-US"/>
        </a:p>
      </dgm:t>
    </dgm:pt>
    <dgm:pt modelId="{99BC8DFB-B95D-4999-9C15-16EFD3A9C248}">
      <dgm:prSet phldrT="[Text]"/>
      <dgm:spPr/>
      <dgm:t>
        <a:bodyPr/>
        <a:lstStyle/>
        <a:p>
          <a:r>
            <a:rPr lang="en-US" b="1"/>
            <a:t>Sustained capacity</a:t>
          </a:r>
        </a:p>
      </dgm:t>
    </dgm:pt>
    <dgm:pt modelId="{D4B3B6AD-6D0F-4C3C-ACD2-8D999329E3E4}" type="parTrans" cxnId="{81179C1D-AC0F-4D66-B9C9-669B3FDE5226}">
      <dgm:prSet/>
      <dgm:spPr/>
      <dgm:t>
        <a:bodyPr/>
        <a:lstStyle/>
        <a:p>
          <a:endParaRPr lang="en-US"/>
        </a:p>
      </dgm:t>
    </dgm:pt>
    <dgm:pt modelId="{A7C50F06-205E-4805-AA5A-2E68D4283C25}" type="sibTrans" cxnId="{81179C1D-AC0F-4D66-B9C9-669B3FDE5226}">
      <dgm:prSet/>
      <dgm:spPr/>
      <dgm:t>
        <a:bodyPr/>
        <a:lstStyle/>
        <a:p>
          <a:endParaRPr lang="en-US"/>
        </a:p>
      </dgm:t>
    </dgm:pt>
    <dgm:pt modelId="{1A6D7744-2FC6-4F32-A406-7A08B9CB6FBE}">
      <dgm:prSet phldrT="[Text]"/>
      <dgm:spPr/>
      <dgm:t>
        <a:bodyPr/>
        <a:lstStyle/>
        <a:p>
          <a:r>
            <a:rPr lang="en-US" b="1"/>
            <a:t>Monthly energy</a:t>
          </a:r>
        </a:p>
      </dgm:t>
    </dgm:pt>
    <dgm:pt modelId="{1BC1FE0A-3B2D-4658-B638-767C6FD01161}" type="parTrans" cxnId="{333C6E0F-E5CF-48EE-9258-F9DC5235E6C2}">
      <dgm:prSet/>
      <dgm:spPr/>
      <dgm:t>
        <a:bodyPr/>
        <a:lstStyle/>
        <a:p>
          <a:endParaRPr lang="en-US"/>
        </a:p>
      </dgm:t>
    </dgm:pt>
    <dgm:pt modelId="{8A6AF5EC-6B06-4725-B028-0BFFE71967CD}" type="sibTrans" cxnId="{333C6E0F-E5CF-48EE-9258-F9DC5235E6C2}">
      <dgm:prSet/>
      <dgm:spPr/>
      <dgm:t>
        <a:bodyPr/>
        <a:lstStyle/>
        <a:p>
          <a:endParaRPr lang="en-US"/>
        </a:p>
      </dgm:t>
    </dgm:pt>
    <dgm:pt modelId="{D9B0376C-6878-4185-A3B2-33865AD2DA02}" type="pres">
      <dgm:prSet presAssocID="{08D2B465-6E8A-4932-B2F6-5B8DC6AE5B97}" presName="diagram" presStyleCnt="0">
        <dgm:presLayoutVars>
          <dgm:dir/>
          <dgm:resizeHandles val="exact"/>
        </dgm:presLayoutVars>
      </dgm:prSet>
      <dgm:spPr/>
    </dgm:pt>
    <dgm:pt modelId="{7E4DCB39-7794-4F5C-A0C5-31E77779DEDD}" type="pres">
      <dgm:prSet presAssocID="{22279955-BC5C-49BF-BFA2-C3E08F46D42F}" presName="node" presStyleLbl="node1" presStyleIdx="0" presStyleCnt="3">
        <dgm:presLayoutVars>
          <dgm:bulletEnabled val="1"/>
        </dgm:presLayoutVars>
      </dgm:prSet>
      <dgm:spPr/>
    </dgm:pt>
    <dgm:pt modelId="{43425A9E-2194-48CC-A60A-0D5EF669093D}" type="pres">
      <dgm:prSet presAssocID="{9BBF13BE-88B6-497B-98EF-C9CB7316B666}" presName="sibTrans" presStyleCnt="0"/>
      <dgm:spPr/>
    </dgm:pt>
    <dgm:pt modelId="{8C036CC8-CFBD-4216-A50D-5F0200BA1138}" type="pres">
      <dgm:prSet presAssocID="{99BC8DFB-B95D-4999-9C15-16EFD3A9C248}" presName="node" presStyleLbl="node1" presStyleIdx="1" presStyleCnt="3">
        <dgm:presLayoutVars>
          <dgm:bulletEnabled val="1"/>
        </dgm:presLayoutVars>
      </dgm:prSet>
      <dgm:spPr/>
    </dgm:pt>
    <dgm:pt modelId="{727033AE-4112-4A4E-A0BC-3DAD39B3767F}" type="pres">
      <dgm:prSet presAssocID="{A7C50F06-205E-4805-AA5A-2E68D4283C25}" presName="sibTrans" presStyleCnt="0"/>
      <dgm:spPr/>
    </dgm:pt>
    <dgm:pt modelId="{486405A3-F346-4BFD-A416-A0ED8F4E2A70}" type="pres">
      <dgm:prSet presAssocID="{1A6D7744-2FC6-4F32-A406-7A08B9CB6FBE}" presName="node" presStyleLbl="node1" presStyleIdx="2" presStyleCnt="3">
        <dgm:presLayoutVars>
          <dgm:bulletEnabled val="1"/>
        </dgm:presLayoutVars>
      </dgm:prSet>
      <dgm:spPr/>
    </dgm:pt>
  </dgm:ptLst>
  <dgm:cxnLst>
    <dgm:cxn modelId="{333C6E0F-E5CF-48EE-9258-F9DC5235E6C2}" srcId="{08D2B465-6E8A-4932-B2F6-5B8DC6AE5B97}" destId="{1A6D7744-2FC6-4F32-A406-7A08B9CB6FBE}" srcOrd="2" destOrd="0" parTransId="{1BC1FE0A-3B2D-4658-B638-767C6FD01161}" sibTransId="{8A6AF5EC-6B06-4725-B028-0BFFE71967CD}"/>
    <dgm:cxn modelId="{A3659416-A997-43AD-8E77-B476E0342B0D}" type="presOf" srcId="{22279955-BC5C-49BF-BFA2-C3E08F46D42F}" destId="{7E4DCB39-7794-4F5C-A0C5-31E77779DEDD}" srcOrd="0" destOrd="0" presId="urn:microsoft.com/office/officeart/2005/8/layout/default"/>
    <dgm:cxn modelId="{81179C1D-AC0F-4D66-B9C9-669B3FDE5226}" srcId="{08D2B465-6E8A-4932-B2F6-5B8DC6AE5B97}" destId="{99BC8DFB-B95D-4999-9C15-16EFD3A9C248}" srcOrd="1" destOrd="0" parTransId="{D4B3B6AD-6D0F-4C3C-ACD2-8D999329E3E4}" sibTransId="{A7C50F06-205E-4805-AA5A-2E68D4283C25}"/>
    <dgm:cxn modelId="{3F5DC11D-9E9C-47AA-9294-0E4AF458F82C}" type="presOf" srcId="{99BC8DFB-B95D-4999-9C15-16EFD3A9C248}" destId="{8C036CC8-CFBD-4216-A50D-5F0200BA1138}" srcOrd="0" destOrd="0" presId="urn:microsoft.com/office/officeart/2005/8/layout/default"/>
    <dgm:cxn modelId="{FCEA7F2D-BDE0-4200-813E-4E847AF7E938}" type="presOf" srcId="{1A6D7744-2FC6-4F32-A406-7A08B9CB6FBE}" destId="{486405A3-F346-4BFD-A416-A0ED8F4E2A70}" srcOrd="0" destOrd="0" presId="urn:microsoft.com/office/officeart/2005/8/layout/default"/>
    <dgm:cxn modelId="{C22E705D-3B69-43C1-A456-BFF2DE303EE6}" type="presOf" srcId="{08D2B465-6E8A-4932-B2F6-5B8DC6AE5B97}" destId="{D9B0376C-6878-4185-A3B2-33865AD2DA02}" srcOrd="0" destOrd="0" presId="urn:microsoft.com/office/officeart/2005/8/layout/default"/>
    <dgm:cxn modelId="{FC1C1F42-77AE-4954-BFFD-E9ED2A6739CA}" srcId="{1A6D7744-2FC6-4F32-A406-7A08B9CB6FBE}" destId="{6BA5ABC4-2D22-43A0-B562-B3487D347455}" srcOrd="1" destOrd="0" parTransId="{A4BD630A-AD2E-4DD0-BBFB-49CEF13DD721}" sibTransId="{9BC48240-373F-4EED-B601-AD4ED393C2E8}"/>
    <dgm:cxn modelId="{48AAD566-F87B-41DF-98F5-FD7F371A1F62}" type="presOf" srcId="{559C73BE-CB94-46A9-BB6D-26F8010FE2C5}" destId="{8C036CC8-CFBD-4216-A50D-5F0200BA1138}" srcOrd="0" destOrd="2" presId="urn:microsoft.com/office/officeart/2005/8/layout/default"/>
    <dgm:cxn modelId="{3A0CA447-35E6-4EB1-99FE-F0A5EA616BFC}" srcId="{22279955-BC5C-49BF-BFA2-C3E08F46D42F}" destId="{5E9FB4D9-E03F-4427-BBDB-9F3C3C24473D}" srcOrd="1" destOrd="0" parTransId="{3D830300-F8C9-4366-ABA4-7D5A09E28946}" sibTransId="{8283EE99-70B5-4BD9-BED7-A0A35F020B56}"/>
    <dgm:cxn modelId="{AF9B5E4A-EC5B-4222-A01A-C192AB42D392}" type="presOf" srcId="{9B72CBEF-324D-45D2-8FC0-5817F3AC12C0}" destId="{486405A3-F346-4BFD-A416-A0ED8F4E2A70}" srcOrd="0" destOrd="1" presId="urn:microsoft.com/office/officeart/2005/8/layout/default"/>
    <dgm:cxn modelId="{59CFFD54-BE11-4C0B-8827-30DDF0BBC62D}" srcId="{99BC8DFB-B95D-4999-9C15-16EFD3A9C248}" destId="{B5626F43-8051-4F58-A7D6-A9DB7D424459}" srcOrd="0" destOrd="0" parTransId="{72F716BE-B6A6-49B3-960A-E7B576FDFC00}" sibTransId="{9F92877E-27D6-47EB-9C7C-7F88197F6D40}"/>
    <dgm:cxn modelId="{3BC03C5A-BD07-476A-9528-F1F5458BF029}" srcId="{22279955-BC5C-49BF-BFA2-C3E08F46D42F}" destId="{315A573F-59F6-42DA-9A4C-E8858338A14D}" srcOrd="0" destOrd="0" parTransId="{ABD9F426-49E6-49F4-96D7-260DBEA6B0D3}" sibTransId="{E7C7E8BB-31CB-4A45-8672-547B495F7115}"/>
    <dgm:cxn modelId="{360AF182-BE16-4773-9C45-FAE2FE4DB4F8}" type="presOf" srcId="{5E9FB4D9-E03F-4427-BBDB-9F3C3C24473D}" destId="{7E4DCB39-7794-4F5C-A0C5-31E77779DEDD}" srcOrd="0" destOrd="2" presId="urn:microsoft.com/office/officeart/2005/8/layout/default"/>
    <dgm:cxn modelId="{40BFE79A-EB66-496F-A102-E2C69FFFDFB2}" srcId="{99BC8DFB-B95D-4999-9C15-16EFD3A9C248}" destId="{559C73BE-CB94-46A9-BB6D-26F8010FE2C5}" srcOrd="1" destOrd="0" parTransId="{815819FE-11F3-45D6-BB61-6C502F6ED799}" sibTransId="{92141BA7-A488-46A1-883A-34EE827B5D2C}"/>
    <dgm:cxn modelId="{89D629AF-94C7-466E-8565-8A8C94FB761E}" type="presOf" srcId="{B5626F43-8051-4F58-A7D6-A9DB7D424459}" destId="{8C036CC8-CFBD-4216-A50D-5F0200BA1138}" srcOrd="0" destOrd="1" presId="urn:microsoft.com/office/officeart/2005/8/layout/default"/>
    <dgm:cxn modelId="{877E8EBC-52AE-47FE-B113-2EC84E78F006}" srcId="{1A6D7744-2FC6-4F32-A406-7A08B9CB6FBE}" destId="{9B72CBEF-324D-45D2-8FC0-5817F3AC12C0}" srcOrd="0" destOrd="0" parTransId="{4F973B11-7947-42C3-B511-F6C035AF8D11}" sibTransId="{AD13EF75-943B-4ECE-A105-0180FD2C4F8F}"/>
    <dgm:cxn modelId="{714024CA-BE52-4481-B5FD-4F3DAD02D49B}" type="presOf" srcId="{315A573F-59F6-42DA-9A4C-E8858338A14D}" destId="{7E4DCB39-7794-4F5C-A0C5-31E77779DEDD}" srcOrd="0" destOrd="1" presId="urn:microsoft.com/office/officeart/2005/8/layout/default"/>
    <dgm:cxn modelId="{43AF2ADD-212B-43C3-B364-019BEFC582B1}" srcId="{08D2B465-6E8A-4932-B2F6-5B8DC6AE5B97}" destId="{22279955-BC5C-49BF-BFA2-C3E08F46D42F}" srcOrd="0" destOrd="0" parTransId="{617F403B-3D74-48E5-9861-A1F136CE53A0}" sibTransId="{9BBF13BE-88B6-497B-98EF-C9CB7316B666}"/>
    <dgm:cxn modelId="{D7FBCAF0-ED93-4954-BAA7-3C4B28A48177}" type="presOf" srcId="{6BA5ABC4-2D22-43A0-B562-B3487D347455}" destId="{486405A3-F346-4BFD-A416-A0ED8F4E2A70}" srcOrd="0" destOrd="2" presId="urn:microsoft.com/office/officeart/2005/8/layout/default"/>
    <dgm:cxn modelId="{9361990B-1857-4945-A133-37729E343986}" type="presParOf" srcId="{D9B0376C-6878-4185-A3B2-33865AD2DA02}" destId="{7E4DCB39-7794-4F5C-A0C5-31E77779DEDD}" srcOrd="0" destOrd="0" presId="urn:microsoft.com/office/officeart/2005/8/layout/default"/>
    <dgm:cxn modelId="{4F73FDD0-5C1F-4F31-9EAD-83DD7D8C0DAF}" type="presParOf" srcId="{D9B0376C-6878-4185-A3B2-33865AD2DA02}" destId="{43425A9E-2194-48CC-A60A-0D5EF669093D}" srcOrd="1" destOrd="0" presId="urn:microsoft.com/office/officeart/2005/8/layout/default"/>
    <dgm:cxn modelId="{7C2F62DF-BE10-4C4D-A820-1D52B679E92C}" type="presParOf" srcId="{D9B0376C-6878-4185-A3B2-33865AD2DA02}" destId="{8C036CC8-CFBD-4216-A50D-5F0200BA1138}" srcOrd="2" destOrd="0" presId="urn:microsoft.com/office/officeart/2005/8/layout/default"/>
    <dgm:cxn modelId="{22361D05-3CF0-4A0B-9BAC-33B4E8074540}" type="presParOf" srcId="{D9B0376C-6878-4185-A3B2-33865AD2DA02}" destId="{727033AE-4112-4A4E-A0BC-3DAD39B3767F}" srcOrd="3" destOrd="0" presId="urn:microsoft.com/office/officeart/2005/8/layout/default"/>
    <dgm:cxn modelId="{10022A97-744C-493F-A79F-07A0A1D993CC}" type="presParOf" srcId="{D9B0376C-6878-4185-A3B2-33865AD2DA02}" destId="{486405A3-F346-4BFD-A416-A0ED8F4E2A7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DC44AE-2242-43D1-902F-0496179DC3D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0CA7D8-F71F-4E80-9CC2-44ADF688CF8B}">
      <dgm:prSet phldrT="[Text]"/>
      <dgm:spPr/>
      <dgm:t>
        <a:bodyPr/>
        <a:lstStyle/>
        <a:p>
          <a:r>
            <a:rPr lang="en-US"/>
            <a:t>Sustained capacity </a:t>
          </a:r>
        </a:p>
      </dgm:t>
    </dgm:pt>
    <dgm:pt modelId="{884D2AFE-35A1-4B93-8A37-AABCBC6E19B1}" type="parTrans" cxnId="{EA634E1C-E575-47F9-B14F-2CD82D1674D4}">
      <dgm:prSet/>
      <dgm:spPr/>
      <dgm:t>
        <a:bodyPr/>
        <a:lstStyle/>
        <a:p>
          <a:endParaRPr lang="en-US"/>
        </a:p>
      </dgm:t>
    </dgm:pt>
    <dgm:pt modelId="{9652FD85-517C-4DE2-9679-8E5352BB104B}" type="sibTrans" cxnId="{EA634E1C-E575-47F9-B14F-2CD82D1674D4}">
      <dgm:prSet/>
      <dgm:spPr/>
      <dgm:t>
        <a:bodyPr/>
        <a:lstStyle/>
        <a:p>
          <a:endParaRPr lang="en-US"/>
        </a:p>
      </dgm:t>
    </dgm:pt>
    <dgm:pt modelId="{F19C34E6-EB4B-4486-B38F-0CD8A5DFA295}">
      <dgm:prSet phldrT="[Text]"/>
      <dgm:spPr/>
      <dgm:t>
        <a:bodyPr/>
        <a:lstStyle/>
        <a:p>
          <a:r>
            <a:rPr lang="en-US"/>
            <a:t>We are likely to see </a:t>
          </a:r>
          <a:r>
            <a:rPr lang="en-US" b="1">
              <a:solidFill>
                <a:srgbClr val="FF0000"/>
              </a:solidFill>
            </a:rPr>
            <a:t>shortfalls of sustained capacity by mid to late 2030’s </a:t>
          </a:r>
          <a:r>
            <a:rPr lang="en-US"/>
            <a:t>due largely to electrification growth. The timing and scale of the issue depends on the degree of electrification.</a:t>
          </a:r>
        </a:p>
      </dgm:t>
    </dgm:pt>
    <dgm:pt modelId="{E75A944E-6128-4659-9D4A-DAA210E2931C}" type="parTrans" cxnId="{75313C98-771C-4E5D-8FB8-6B2F3E3F6298}">
      <dgm:prSet/>
      <dgm:spPr/>
      <dgm:t>
        <a:bodyPr/>
        <a:lstStyle/>
        <a:p>
          <a:endParaRPr lang="en-US"/>
        </a:p>
      </dgm:t>
    </dgm:pt>
    <dgm:pt modelId="{4EEA4CAA-844A-411D-8F75-16F49CE669DA}" type="sibTrans" cxnId="{75313C98-771C-4E5D-8FB8-6B2F3E3F6298}">
      <dgm:prSet/>
      <dgm:spPr/>
      <dgm:t>
        <a:bodyPr/>
        <a:lstStyle/>
        <a:p>
          <a:endParaRPr lang="en-US"/>
        </a:p>
      </dgm:t>
    </dgm:pt>
    <dgm:pt modelId="{818EEB44-7EDD-4D0C-99CC-A2E247ECE935}">
      <dgm:prSet phldrT="[Text]"/>
      <dgm:spPr/>
      <dgm:t>
        <a:bodyPr/>
        <a:lstStyle/>
        <a:p>
          <a:r>
            <a:rPr lang="en-US"/>
            <a:t>BPA product choice matters greatly. </a:t>
          </a:r>
        </a:p>
      </dgm:t>
    </dgm:pt>
    <dgm:pt modelId="{62F4DADE-52F1-41F2-94AA-3A33179B9228}" type="parTrans" cxnId="{A36EDA2D-6D25-4819-849F-8F787CA257DB}">
      <dgm:prSet/>
      <dgm:spPr/>
      <dgm:t>
        <a:bodyPr/>
        <a:lstStyle/>
        <a:p>
          <a:endParaRPr lang="en-US"/>
        </a:p>
      </dgm:t>
    </dgm:pt>
    <dgm:pt modelId="{187D70B7-C8E4-43D7-93E4-47FD9E9F8832}" type="sibTrans" cxnId="{A36EDA2D-6D25-4819-849F-8F787CA257DB}">
      <dgm:prSet/>
      <dgm:spPr/>
      <dgm:t>
        <a:bodyPr/>
        <a:lstStyle/>
        <a:p>
          <a:endParaRPr lang="en-US"/>
        </a:p>
      </dgm:t>
    </dgm:pt>
    <dgm:pt modelId="{BBB99284-E0A1-4F27-86C2-B4621A05BB92}">
      <dgm:prSet phldrT="[Text]"/>
      <dgm:spPr/>
      <dgm:t>
        <a:bodyPr/>
        <a:lstStyle/>
        <a:p>
          <a:r>
            <a:rPr lang="en-US"/>
            <a:t>We expect to be in a </a:t>
          </a:r>
          <a:r>
            <a:rPr lang="en-US" b="1">
              <a:solidFill>
                <a:srgbClr val="00B050"/>
              </a:solidFill>
            </a:rPr>
            <a:t>comfortable energy position </a:t>
          </a:r>
          <a:r>
            <a:rPr lang="en-US"/>
            <a:t>even after accounting for electrification</a:t>
          </a:r>
        </a:p>
      </dgm:t>
    </dgm:pt>
    <dgm:pt modelId="{DF015DBA-7A6F-40E6-A533-448B364EF0CF}" type="parTrans" cxnId="{09EC460B-6425-4564-A522-D312981229BF}">
      <dgm:prSet/>
      <dgm:spPr/>
      <dgm:t>
        <a:bodyPr/>
        <a:lstStyle/>
        <a:p>
          <a:endParaRPr lang="en-US"/>
        </a:p>
      </dgm:t>
    </dgm:pt>
    <dgm:pt modelId="{613E5CD1-620F-494F-B074-D44EA77F4DA4}" type="sibTrans" cxnId="{09EC460B-6425-4564-A522-D312981229BF}">
      <dgm:prSet/>
      <dgm:spPr/>
      <dgm:t>
        <a:bodyPr/>
        <a:lstStyle/>
        <a:p>
          <a:endParaRPr lang="en-US"/>
        </a:p>
      </dgm:t>
    </dgm:pt>
    <dgm:pt modelId="{377D3E33-EA94-487A-938B-A86264355E24}">
      <dgm:prSet phldrT="[Text]"/>
      <dgm:spPr/>
      <dgm:t>
        <a:bodyPr/>
        <a:lstStyle/>
        <a:p>
          <a:r>
            <a:rPr lang="en-US"/>
            <a:t>BPA product choice matters little</a:t>
          </a:r>
        </a:p>
      </dgm:t>
    </dgm:pt>
    <dgm:pt modelId="{190CC2A4-F9FE-4CF8-9874-437CA4FFDA05}" type="parTrans" cxnId="{4B6703F3-B853-4DA6-9900-A4B74C65CBFC}">
      <dgm:prSet/>
      <dgm:spPr/>
      <dgm:t>
        <a:bodyPr/>
        <a:lstStyle/>
        <a:p>
          <a:endParaRPr lang="en-US"/>
        </a:p>
      </dgm:t>
    </dgm:pt>
    <dgm:pt modelId="{E47F9658-A668-4061-9A1A-C4D242622625}" type="sibTrans" cxnId="{4B6703F3-B853-4DA6-9900-A4B74C65CBFC}">
      <dgm:prSet/>
      <dgm:spPr/>
      <dgm:t>
        <a:bodyPr/>
        <a:lstStyle/>
        <a:p>
          <a:endParaRPr lang="en-US"/>
        </a:p>
      </dgm:t>
    </dgm:pt>
    <dgm:pt modelId="{4D6CDD9E-3E27-43DB-AD49-AD62D940C008}">
      <dgm:prSet phldrT="[Text]"/>
      <dgm:spPr/>
      <dgm:t>
        <a:bodyPr/>
        <a:lstStyle/>
        <a:p>
          <a:r>
            <a:rPr lang="en-US"/>
            <a:t>Industrial load growth (e.g. data centers)</a:t>
          </a:r>
        </a:p>
      </dgm:t>
    </dgm:pt>
    <dgm:pt modelId="{0836B2D5-7BD7-4BFB-8F5F-D892B6029FCE}" type="parTrans" cxnId="{338B3EEF-D117-4B0E-97E0-28C76D77349C}">
      <dgm:prSet/>
      <dgm:spPr/>
      <dgm:t>
        <a:bodyPr/>
        <a:lstStyle/>
        <a:p>
          <a:endParaRPr lang="en-US"/>
        </a:p>
      </dgm:t>
    </dgm:pt>
    <dgm:pt modelId="{33112F4E-2137-432F-8360-C026880BA2B7}" type="sibTrans" cxnId="{338B3EEF-D117-4B0E-97E0-28C76D77349C}">
      <dgm:prSet/>
      <dgm:spPr/>
      <dgm:t>
        <a:bodyPr/>
        <a:lstStyle/>
        <a:p>
          <a:endParaRPr lang="en-US"/>
        </a:p>
      </dgm:t>
    </dgm:pt>
    <dgm:pt modelId="{77A79C71-0B3F-45F0-A79E-6441969C9C4F}">
      <dgm:prSet phldrT="[Text]"/>
      <dgm:spPr/>
      <dgm:t>
        <a:bodyPr/>
        <a:lstStyle/>
        <a:p>
          <a:r>
            <a:rPr lang="en-US"/>
            <a:t>Peaking capacity</a:t>
          </a:r>
          <a:endParaRPr lang="en-US" dirty="0"/>
        </a:p>
      </dgm:t>
    </dgm:pt>
    <dgm:pt modelId="{534A8153-3633-4E36-9FC7-501BDDB37664}" type="parTrans" cxnId="{6FC9A47A-05A2-4289-B89D-99DE4E61FE80}">
      <dgm:prSet/>
      <dgm:spPr/>
      <dgm:t>
        <a:bodyPr/>
        <a:lstStyle/>
        <a:p>
          <a:endParaRPr lang="en-US"/>
        </a:p>
      </dgm:t>
    </dgm:pt>
    <dgm:pt modelId="{6E5D8856-957B-4368-9E6B-CE6BCBFE31B4}" type="sibTrans" cxnId="{6FC9A47A-05A2-4289-B89D-99DE4E61FE80}">
      <dgm:prSet/>
      <dgm:spPr/>
      <dgm:t>
        <a:bodyPr/>
        <a:lstStyle/>
        <a:p>
          <a:endParaRPr lang="en-US"/>
        </a:p>
      </dgm:t>
    </dgm:pt>
    <dgm:pt modelId="{CF1797A6-8232-4E17-B597-798EE7017FF0}">
      <dgm:prSet phldrT="[Text]"/>
      <dgm:spPr/>
      <dgm:t>
        <a:bodyPr/>
        <a:lstStyle/>
        <a:p>
          <a:r>
            <a:rPr lang="en-US" err="1"/>
            <a:t>Riffe</a:t>
          </a:r>
          <a:r>
            <a:rPr lang="en-US"/>
            <a:t> Lake restoration timeline</a:t>
          </a:r>
        </a:p>
      </dgm:t>
    </dgm:pt>
    <dgm:pt modelId="{C319F4C0-FE89-4F0D-831B-3208CD5203E8}" type="parTrans" cxnId="{30827243-7A25-485E-95DD-53DEBE2B934D}">
      <dgm:prSet/>
      <dgm:spPr/>
      <dgm:t>
        <a:bodyPr/>
        <a:lstStyle/>
        <a:p>
          <a:endParaRPr lang="en-US"/>
        </a:p>
      </dgm:t>
    </dgm:pt>
    <dgm:pt modelId="{E694EBE3-1113-4DEE-915D-140289723C40}" type="sibTrans" cxnId="{30827243-7A25-485E-95DD-53DEBE2B934D}">
      <dgm:prSet/>
      <dgm:spPr/>
      <dgm:t>
        <a:bodyPr/>
        <a:lstStyle/>
        <a:p>
          <a:endParaRPr lang="en-US"/>
        </a:p>
      </dgm:t>
    </dgm:pt>
    <dgm:pt modelId="{AEB9C3F5-8D43-45F9-A5D2-33E7A94D2E58}">
      <dgm:prSet phldrT="[Text]"/>
      <dgm:spPr/>
      <dgm:t>
        <a:bodyPr/>
        <a:lstStyle/>
        <a:p>
          <a:r>
            <a:rPr lang="en-US"/>
            <a:t>Energy position</a:t>
          </a:r>
        </a:p>
      </dgm:t>
    </dgm:pt>
    <dgm:pt modelId="{F6C36822-B1E1-471F-91B7-59A6BFEC1F9C}" type="parTrans" cxnId="{44C2EFA4-B0FB-47F2-9C9F-2999D2A21C29}">
      <dgm:prSet/>
      <dgm:spPr/>
      <dgm:t>
        <a:bodyPr/>
        <a:lstStyle/>
        <a:p>
          <a:endParaRPr lang="en-US"/>
        </a:p>
      </dgm:t>
    </dgm:pt>
    <dgm:pt modelId="{156843C8-2AA4-4F37-A561-034D5BF7B48E}" type="sibTrans" cxnId="{44C2EFA4-B0FB-47F2-9C9F-2999D2A21C29}">
      <dgm:prSet/>
      <dgm:spPr/>
      <dgm:t>
        <a:bodyPr/>
        <a:lstStyle/>
        <a:p>
          <a:endParaRPr lang="en-US"/>
        </a:p>
      </dgm:t>
    </dgm:pt>
    <dgm:pt modelId="{6BB1728F-DE74-4CD3-9C28-E4ADCE9DF8A4}">
      <dgm:prSet phldrT="[Text]"/>
      <dgm:spPr/>
      <dgm:t>
        <a:bodyPr/>
        <a:lstStyle/>
        <a:p>
          <a:r>
            <a:rPr lang="en-US" b="0" dirty="0">
              <a:solidFill>
                <a:schemeClr val="tx1"/>
              </a:solidFill>
            </a:rPr>
            <a:t>Some </a:t>
          </a:r>
          <a:r>
            <a:rPr lang="en-US" b="1" dirty="0">
              <a:solidFill>
                <a:srgbClr val="FFC000"/>
              </a:solidFill>
            </a:rPr>
            <a:t>peaking capacity risk may exist</a:t>
          </a:r>
          <a:r>
            <a:rPr lang="en-US" b="0" dirty="0">
              <a:solidFill>
                <a:schemeClr val="tx1"/>
              </a:solidFill>
            </a:rPr>
            <a:t>. </a:t>
          </a:r>
        </a:p>
      </dgm:t>
    </dgm:pt>
    <dgm:pt modelId="{E5C43D47-7B6A-4061-9770-D2CBCE63F07C}" type="parTrans" cxnId="{E531B0D4-7317-4EAF-A708-FC69B7E784BE}">
      <dgm:prSet/>
      <dgm:spPr/>
      <dgm:t>
        <a:bodyPr/>
        <a:lstStyle/>
        <a:p>
          <a:endParaRPr lang="en-US"/>
        </a:p>
      </dgm:t>
    </dgm:pt>
    <dgm:pt modelId="{D11A360F-E45D-4F1D-8626-8D9846B893C4}" type="sibTrans" cxnId="{E531B0D4-7317-4EAF-A708-FC69B7E784BE}">
      <dgm:prSet/>
      <dgm:spPr/>
      <dgm:t>
        <a:bodyPr/>
        <a:lstStyle/>
        <a:p>
          <a:endParaRPr lang="en-US"/>
        </a:p>
      </dgm:t>
    </dgm:pt>
    <dgm:pt modelId="{0B39FD7B-0D30-4D58-9BF5-032CEB58C5AD}">
      <dgm:prSet phldrT="[Text]"/>
      <dgm:spPr/>
      <dgm:t>
        <a:bodyPr/>
        <a:lstStyle/>
        <a:p>
          <a:r>
            <a:rPr lang="en-US" dirty="0"/>
            <a:t>BPA product choice expected to matter greatly</a:t>
          </a:r>
        </a:p>
      </dgm:t>
    </dgm:pt>
    <dgm:pt modelId="{0E2AFC1B-B15A-4816-AC39-6E788C39B01E}" type="parTrans" cxnId="{01AA38DD-8FAA-4CF0-9116-D49624DE13E8}">
      <dgm:prSet/>
      <dgm:spPr/>
      <dgm:t>
        <a:bodyPr/>
        <a:lstStyle/>
        <a:p>
          <a:endParaRPr lang="en-US"/>
        </a:p>
      </dgm:t>
    </dgm:pt>
    <dgm:pt modelId="{47A4395A-6556-404A-B8B3-FADAB8A93602}" type="sibTrans" cxnId="{01AA38DD-8FAA-4CF0-9116-D49624DE13E8}">
      <dgm:prSet/>
      <dgm:spPr/>
      <dgm:t>
        <a:bodyPr/>
        <a:lstStyle/>
        <a:p>
          <a:endParaRPr lang="en-US"/>
        </a:p>
      </dgm:t>
    </dgm:pt>
    <dgm:pt modelId="{39E42415-5D36-4A53-81AB-8D7F90A2331B}">
      <dgm:prSet phldrT="[Text]"/>
      <dgm:spPr/>
      <dgm:t>
        <a:bodyPr/>
        <a:lstStyle/>
        <a:p>
          <a:r>
            <a:rPr lang="en-US"/>
            <a:t>Key </a:t>
          </a:r>
          <a:r>
            <a:rPr lang="en-US" dirty="0"/>
            <a:t>sources of risk</a:t>
          </a:r>
          <a:endParaRPr lang="en-US"/>
        </a:p>
      </dgm:t>
    </dgm:pt>
    <dgm:pt modelId="{512BC6B6-D0D2-402F-B392-D8E38727D13C}" type="parTrans" cxnId="{415DA718-9B17-48DA-80FF-D60B4CF43939}">
      <dgm:prSet/>
      <dgm:spPr/>
      <dgm:t>
        <a:bodyPr/>
        <a:lstStyle/>
        <a:p>
          <a:endParaRPr lang="en-US"/>
        </a:p>
      </dgm:t>
    </dgm:pt>
    <dgm:pt modelId="{9450D644-2DB4-451C-8B5E-50FB7DD3DA1A}" type="sibTrans" cxnId="{415DA718-9B17-48DA-80FF-D60B4CF43939}">
      <dgm:prSet/>
      <dgm:spPr/>
      <dgm:t>
        <a:bodyPr/>
        <a:lstStyle/>
        <a:p>
          <a:endParaRPr lang="en-US"/>
        </a:p>
      </dgm:t>
    </dgm:pt>
    <dgm:pt modelId="{36458F06-7C43-49E5-853D-7521B4A838F7}" type="pres">
      <dgm:prSet presAssocID="{A9DC44AE-2242-43D1-902F-0496179DC3D7}" presName="vert0" presStyleCnt="0">
        <dgm:presLayoutVars>
          <dgm:dir/>
          <dgm:animOne val="branch"/>
          <dgm:animLvl val="lvl"/>
        </dgm:presLayoutVars>
      </dgm:prSet>
      <dgm:spPr/>
    </dgm:pt>
    <dgm:pt modelId="{6611C42F-FEAA-485D-B8C5-A1201EAB91C1}" type="pres">
      <dgm:prSet presAssocID="{AEB9C3F5-8D43-45F9-A5D2-33E7A94D2E58}" presName="thickLine" presStyleLbl="alignNode1" presStyleIdx="0" presStyleCnt="4"/>
      <dgm:spPr/>
    </dgm:pt>
    <dgm:pt modelId="{275AFC35-402F-417E-B1DD-6455834EC1BA}" type="pres">
      <dgm:prSet presAssocID="{AEB9C3F5-8D43-45F9-A5D2-33E7A94D2E58}" presName="horz1" presStyleCnt="0"/>
      <dgm:spPr/>
    </dgm:pt>
    <dgm:pt modelId="{12BA839E-A40C-43B0-B9D6-380E5B99C6EC}" type="pres">
      <dgm:prSet presAssocID="{AEB9C3F5-8D43-45F9-A5D2-33E7A94D2E58}" presName="tx1" presStyleLbl="revTx" presStyleIdx="0" presStyleCnt="12"/>
      <dgm:spPr/>
    </dgm:pt>
    <dgm:pt modelId="{12F5639C-41AD-4424-91B7-F5022B85258D}" type="pres">
      <dgm:prSet presAssocID="{AEB9C3F5-8D43-45F9-A5D2-33E7A94D2E58}" presName="vert1" presStyleCnt="0"/>
      <dgm:spPr/>
    </dgm:pt>
    <dgm:pt modelId="{91DD37E7-6446-4F98-8A2C-C9963EDA346E}" type="pres">
      <dgm:prSet presAssocID="{BBB99284-E0A1-4F27-86C2-B4621A05BB92}" presName="vertSpace2a" presStyleCnt="0"/>
      <dgm:spPr/>
    </dgm:pt>
    <dgm:pt modelId="{A759FC1C-AEC7-46C9-ADFA-5DD4AF147EC0}" type="pres">
      <dgm:prSet presAssocID="{BBB99284-E0A1-4F27-86C2-B4621A05BB92}" presName="horz2" presStyleCnt="0"/>
      <dgm:spPr/>
    </dgm:pt>
    <dgm:pt modelId="{0885ED98-9BE8-4F09-BB36-BEE18414A776}" type="pres">
      <dgm:prSet presAssocID="{BBB99284-E0A1-4F27-86C2-B4621A05BB92}" presName="horzSpace2" presStyleCnt="0"/>
      <dgm:spPr/>
    </dgm:pt>
    <dgm:pt modelId="{2CCF7C6B-EA7E-42A2-8602-8419AEC7E94A}" type="pres">
      <dgm:prSet presAssocID="{BBB99284-E0A1-4F27-86C2-B4621A05BB92}" presName="tx2" presStyleLbl="revTx" presStyleIdx="1" presStyleCnt="12"/>
      <dgm:spPr/>
    </dgm:pt>
    <dgm:pt modelId="{C8226144-6B3C-4461-AA90-62513EF75058}" type="pres">
      <dgm:prSet presAssocID="{BBB99284-E0A1-4F27-86C2-B4621A05BB92}" presName="vert2" presStyleCnt="0"/>
      <dgm:spPr/>
    </dgm:pt>
    <dgm:pt modelId="{58EBD8DD-0022-4DD8-9589-0A11B612F997}" type="pres">
      <dgm:prSet presAssocID="{BBB99284-E0A1-4F27-86C2-B4621A05BB92}" presName="thinLine2b" presStyleLbl="callout" presStyleIdx="0" presStyleCnt="8"/>
      <dgm:spPr/>
    </dgm:pt>
    <dgm:pt modelId="{6FA8CE21-3172-4C8E-A609-A73D509FE7A0}" type="pres">
      <dgm:prSet presAssocID="{BBB99284-E0A1-4F27-86C2-B4621A05BB92}" presName="vertSpace2b" presStyleCnt="0"/>
      <dgm:spPr/>
    </dgm:pt>
    <dgm:pt modelId="{567B6FDF-8F8C-4AE3-85A0-588325789842}" type="pres">
      <dgm:prSet presAssocID="{377D3E33-EA94-487A-938B-A86264355E24}" presName="horz2" presStyleCnt="0"/>
      <dgm:spPr/>
    </dgm:pt>
    <dgm:pt modelId="{DAF7827C-6CCC-4B24-BA2D-211DC923A847}" type="pres">
      <dgm:prSet presAssocID="{377D3E33-EA94-487A-938B-A86264355E24}" presName="horzSpace2" presStyleCnt="0"/>
      <dgm:spPr/>
    </dgm:pt>
    <dgm:pt modelId="{E96599CB-9169-4FD3-8A62-820239A06C67}" type="pres">
      <dgm:prSet presAssocID="{377D3E33-EA94-487A-938B-A86264355E24}" presName="tx2" presStyleLbl="revTx" presStyleIdx="2" presStyleCnt="12"/>
      <dgm:spPr/>
    </dgm:pt>
    <dgm:pt modelId="{71962754-7791-4905-AC54-9D32CDC67DFB}" type="pres">
      <dgm:prSet presAssocID="{377D3E33-EA94-487A-938B-A86264355E24}" presName="vert2" presStyleCnt="0"/>
      <dgm:spPr/>
    </dgm:pt>
    <dgm:pt modelId="{7F95B52C-C496-4579-9094-59E69157BE73}" type="pres">
      <dgm:prSet presAssocID="{377D3E33-EA94-487A-938B-A86264355E24}" presName="thinLine2b" presStyleLbl="callout" presStyleIdx="1" presStyleCnt="8"/>
      <dgm:spPr/>
    </dgm:pt>
    <dgm:pt modelId="{45C2F579-EF9B-4C51-88B1-C967526E99F7}" type="pres">
      <dgm:prSet presAssocID="{377D3E33-EA94-487A-938B-A86264355E24}" presName="vertSpace2b" presStyleCnt="0"/>
      <dgm:spPr/>
    </dgm:pt>
    <dgm:pt modelId="{BE38136D-C6F1-4852-A5AD-4D2B8C7FA589}" type="pres">
      <dgm:prSet presAssocID="{BD0CA7D8-F71F-4E80-9CC2-44ADF688CF8B}" presName="thickLine" presStyleLbl="alignNode1" presStyleIdx="1" presStyleCnt="4"/>
      <dgm:spPr/>
    </dgm:pt>
    <dgm:pt modelId="{CEF6C208-0241-47E1-91B7-ADB606B87966}" type="pres">
      <dgm:prSet presAssocID="{BD0CA7D8-F71F-4E80-9CC2-44ADF688CF8B}" presName="horz1" presStyleCnt="0"/>
      <dgm:spPr/>
    </dgm:pt>
    <dgm:pt modelId="{9B06D029-93CC-4DC4-A063-EBD274CF233C}" type="pres">
      <dgm:prSet presAssocID="{BD0CA7D8-F71F-4E80-9CC2-44ADF688CF8B}" presName="tx1" presStyleLbl="revTx" presStyleIdx="3" presStyleCnt="12"/>
      <dgm:spPr/>
    </dgm:pt>
    <dgm:pt modelId="{07808B3E-6890-48B3-AC88-B7DDDBF309DE}" type="pres">
      <dgm:prSet presAssocID="{BD0CA7D8-F71F-4E80-9CC2-44ADF688CF8B}" presName="vert1" presStyleCnt="0"/>
      <dgm:spPr/>
    </dgm:pt>
    <dgm:pt modelId="{1D242553-E5CB-4041-B2DE-3DD59E592CAD}" type="pres">
      <dgm:prSet presAssocID="{F19C34E6-EB4B-4486-B38F-0CD8A5DFA295}" presName="vertSpace2a" presStyleCnt="0"/>
      <dgm:spPr/>
    </dgm:pt>
    <dgm:pt modelId="{CFB14D37-28CC-4784-87C6-17F7A8C0696D}" type="pres">
      <dgm:prSet presAssocID="{F19C34E6-EB4B-4486-B38F-0CD8A5DFA295}" presName="horz2" presStyleCnt="0"/>
      <dgm:spPr/>
    </dgm:pt>
    <dgm:pt modelId="{BA2F0480-4204-46EC-9E95-31BA9EA14E7C}" type="pres">
      <dgm:prSet presAssocID="{F19C34E6-EB4B-4486-B38F-0CD8A5DFA295}" presName="horzSpace2" presStyleCnt="0"/>
      <dgm:spPr/>
    </dgm:pt>
    <dgm:pt modelId="{AEB37174-065D-4266-A6C7-E76C860B20C8}" type="pres">
      <dgm:prSet presAssocID="{F19C34E6-EB4B-4486-B38F-0CD8A5DFA295}" presName="tx2" presStyleLbl="revTx" presStyleIdx="4" presStyleCnt="12"/>
      <dgm:spPr/>
    </dgm:pt>
    <dgm:pt modelId="{F70981D4-BF03-4AE0-828A-B295BA186F93}" type="pres">
      <dgm:prSet presAssocID="{F19C34E6-EB4B-4486-B38F-0CD8A5DFA295}" presName="vert2" presStyleCnt="0"/>
      <dgm:spPr/>
    </dgm:pt>
    <dgm:pt modelId="{6E76986E-E1D7-449C-BB8B-22CABF86EEFB}" type="pres">
      <dgm:prSet presAssocID="{F19C34E6-EB4B-4486-B38F-0CD8A5DFA295}" presName="thinLine2b" presStyleLbl="callout" presStyleIdx="2" presStyleCnt="8"/>
      <dgm:spPr/>
    </dgm:pt>
    <dgm:pt modelId="{8F6FA3A7-22C6-41D6-AC85-40978C1D1DAF}" type="pres">
      <dgm:prSet presAssocID="{F19C34E6-EB4B-4486-B38F-0CD8A5DFA295}" presName="vertSpace2b" presStyleCnt="0"/>
      <dgm:spPr/>
    </dgm:pt>
    <dgm:pt modelId="{ABDDC60A-721C-4EE2-A671-999F666BD68A}" type="pres">
      <dgm:prSet presAssocID="{818EEB44-7EDD-4D0C-99CC-A2E247ECE935}" presName="horz2" presStyleCnt="0"/>
      <dgm:spPr/>
    </dgm:pt>
    <dgm:pt modelId="{0CA4184D-C327-4AAE-ADF2-B02AA3BDA0C7}" type="pres">
      <dgm:prSet presAssocID="{818EEB44-7EDD-4D0C-99CC-A2E247ECE935}" presName="horzSpace2" presStyleCnt="0"/>
      <dgm:spPr/>
    </dgm:pt>
    <dgm:pt modelId="{2F3CB169-A914-4E87-8918-B41CC6621A61}" type="pres">
      <dgm:prSet presAssocID="{818EEB44-7EDD-4D0C-99CC-A2E247ECE935}" presName="tx2" presStyleLbl="revTx" presStyleIdx="5" presStyleCnt="12"/>
      <dgm:spPr/>
    </dgm:pt>
    <dgm:pt modelId="{A45C01DF-67A3-4BAE-B101-3057E67092EE}" type="pres">
      <dgm:prSet presAssocID="{818EEB44-7EDD-4D0C-99CC-A2E247ECE935}" presName="vert2" presStyleCnt="0"/>
      <dgm:spPr/>
    </dgm:pt>
    <dgm:pt modelId="{C5F99D7D-9154-4BBF-8878-116621E00648}" type="pres">
      <dgm:prSet presAssocID="{818EEB44-7EDD-4D0C-99CC-A2E247ECE935}" presName="thinLine2b" presStyleLbl="callout" presStyleIdx="3" presStyleCnt="8"/>
      <dgm:spPr/>
    </dgm:pt>
    <dgm:pt modelId="{19D06EC4-E456-4964-8446-00E20D18C1EC}" type="pres">
      <dgm:prSet presAssocID="{818EEB44-7EDD-4D0C-99CC-A2E247ECE935}" presName="vertSpace2b" presStyleCnt="0"/>
      <dgm:spPr/>
    </dgm:pt>
    <dgm:pt modelId="{50F5E7B1-BBAC-40EB-AA4F-428D92FCA6D7}" type="pres">
      <dgm:prSet presAssocID="{77A79C71-0B3F-45F0-A79E-6441969C9C4F}" presName="thickLine" presStyleLbl="alignNode1" presStyleIdx="2" presStyleCnt="4"/>
      <dgm:spPr/>
    </dgm:pt>
    <dgm:pt modelId="{4D975EF3-AF05-4F3F-B58C-FAC148DBB065}" type="pres">
      <dgm:prSet presAssocID="{77A79C71-0B3F-45F0-A79E-6441969C9C4F}" presName="horz1" presStyleCnt="0"/>
      <dgm:spPr/>
    </dgm:pt>
    <dgm:pt modelId="{C85FC014-AD80-48CB-A45B-E551899ADF16}" type="pres">
      <dgm:prSet presAssocID="{77A79C71-0B3F-45F0-A79E-6441969C9C4F}" presName="tx1" presStyleLbl="revTx" presStyleIdx="6" presStyleCnt="12"/>
      <dgm:spPr/>
    </dgm:pt>
    <dgm:pt modelId="{3188F623-79A9-453E-86F5-AC4FCCD56EEF}" type="pres">
      <dgm:prSet presAssocID="{77A79C71-0B3F-45F0-A79E-6441969C9C4F}" presName="vert1" presStyleCnt="0"/>
      <dgm:spPr/>
    </dgm:pt>
    <dgm:pt modelId="{F20329F5-6F26-45A4-ACB1-59C6BDB9DF7F}" type="pres">
      <dgm:prSet presAssocID="{6BB1728F-DE74-4CD3-9C28-E4ADCE9DF8A4}" presName="vertSpace2a" presStyleCnt="0"/>
      <dgm:spPr/>
    </dgm:pt>
    <dgm:pt modelId="{7E3208CA-49AF-45C3-9F92-7920029F681A}" type="pres">
      <dgm:prSet presAssocID="{6BB1728F-DE74-4CD3-9C28-E4ADCE9DF8A4}" presName="horz2" presStyleCnt="0"/>
      <dgm:spPr/>
    </dgm:pt>
    <dgm:pt modelId="{65FEE2EF-5C68-40A4-84C7-E92FDB6528D7}" type="pres">
      <dgm:prSet presAssocID="{6BB1728F-DE74-4CD3-9C28-E4ADCE9DF8A4}" presName="horzSpace2" presStyleCnt="0"/>
      <dgm:spPr/>
    </dgm:pt>
    <dgm:pt modelId="{BD3D740A-9D97-440D-B706-6FF1704CA04C}" type="pres">
      <dgm:prSet presAssocID="{6BB1728F-DE74-4CD3-9C28-E4ADCE9DF8A4}" presName="tx2" presStyleLbl="revTx" presStyleIdx="7" presStyleCnt="12"/>
      <dgm:spPr/>
    </dgm:pt>
    <dgm:pt modelId="{E487159A-7D85-4B17-84F1-D4E42255B47C}" type="pres">
      <dgm:prSet presAssocID="{6BB1728F-DE74-4CD3-9C28-E4ADCE9DF8A4}" presName="vert2" presStyleCnt="0"/>
      <dgm:spPr/>
    </dgm:pt>
    <dgm:pt modelId="{1C93F2C5-9981-4F43-8119-89BECEAFB7E6}" type="pres">
      <dgm:prSet presAssocID="{6BB1728F-DE74-4CD3-9C28-E4ADCE9DF8A4}" presName="thinLine2b" presStyleLbl="callout" presStyleIdx="4" presStyleCnt="8"/>
      <dgm:spPr/>
    </dgm:pt>
    <dgm:pt modelId="{890B0487-97CD-44BC-BA1F-89A16F083159}" type="pres">
      <dgm:prSet presAssocID="{6BB1728F-DE74-4CD3-9C28-E4ADCE9DF8A4}" presName="vertSpace2b" presStyleCnt="0"/>
      <dgm:spPr/>
    </dgm:pt>
    <dgm:pt modelId="{2354D819-03C5-4A29-B555-D7EE996D3D92}" type="pres">
      <dgm:prSet presAssocID="{0B39FD7B-0D30-4D58-9BF5-032CEB58C5AD}" presName="horz2" presStyleCnt="0"/>
      <dgm:spPr/>
    </dgm:pt>
    <dgm:pt modelId="{EC66D9D2-4228-475C-B870-E06F808D0DE7}" type="pres">
      <dgm:prSet presAssocID="{0B39FD7B-0D30-4D58-9BF5-032CEB58C5AD}" presName="horzSpace2" presStyleCnt="0"/>
      <dgm:spPr/>
    </dgm:pt>
    <dgm:pt modelId="{7E70EB71-235E-4B98-84B3-9542B55FD980}" type="pres">
      <dgm:prSet presAssocID="{0B39FD7B-0D30-4D58-9BF5-032CEB58C5AD}" presName="tx2" presStyleLbl="revTx" presStyleIdx="8" presStyleCnt="12"/>
      <dgm:spPr/>
    </dgm:pt>
    <dgm:pt modelId="{AA9766A1-4B00-4863-A864-1082FE4EFD76}" type="pres">
      <dgm:prSet presAssocID="{0B39FD7B-0D30-4D58-9BF5-032CEB58C5AD}" presName="vert2" presStyleCnt="0"/>
      <dgm:spPr/>
    </dgm:pt>
    <dgm:pt modelId="{FC2F4905-0C80-4A9B-9CE5-DB6D656B6A71}" type="pres">
      <dgm:prSet presAssocID="{0B39FD7B-0D30-4D58-9BF5-032CEB58C5AD}" presName="thinLine2b" presStyleLbl="callout" presStyleIdx="5" presStyleCnt="8"/>
      <dgm:spPr/>
    </dgm:pt>
    <dgm:pt modelId="{03522DF9-4BE2-4029-B22E-699A5000BA1C}" type="pres">
      <dgm:prSet presAssocID="{0B39FD7B-0D30-4D58-9BF5-032CEB58C5AD}" presName="vertSpace2b" presStyleCnt="0"/>
      <dgm:spPr/>
    </dgm:pt>
    <dgm:pt modelId="{C7BCE501-A2F7-4486-962A-7F8052DCB7CD}" type="pres">
      <dgm:prSet presAssocID="{39E42415-5D36-4A53-81AB-8D7F90A2331B}" presName="thickLine" presStyleLbl="alignNode1" presStyleIdx="3" presStyleCnt="4"/>
      <dgm:spPr/>
    </dgm:pt>
    <dgm:pt modelId="{F9690EA7-3509-46EF-90FE-8C208E24F665}" type="pres">
      <dgm:prSet presAssocID="{39E42415-5D36-4A53-81AB-8D7F90A2331B}" presName="horz1" presStyleCnt="0"/>
      <dgm:spPr/>
    </dgm:pt>
    <dgm:pt modelId="{5E62C404-278A-4124-A5AE-3BFDA8C61036}" type="pres">
      <dgm:prSet presAssocID="{39E42415-5D36-4A53-81AB-8D7F90A2331B}" presName="tx1" presStyleLbl="revTx" presStyleIdx="9" presStyleCnt="12"/>
      <dgm:spPr/>
    </dgm:pt>
    <dgm:pt modelId="{F17EED74-9C9E-42C3-A639-24C20C6D86E9}" type="pres">
      <dgm:prSet presAssocID="{39E42415-5D36-4A53-81AB-8D7F90A2331B}" presName="vert1" presStyleCnt="0"/>
      <dgm:spPr/>
    </dgm:pt>
    <dgm:pt modelId="{F38C5CC0-CA87-47F8-A19A-050853625F8E}" type="pres">
      <dgm:prSet presAssocID="{4D6CDD9E-3E27-43DB-AD49-AD62D940C008}" presName="vertSpace2a" presStyleCnt="0"/>
      <dgm:spPr/>
    </dgm:pt>
    <dgm:pt modelId="{EC7B3D45-AE5D-4DD9-933D-9BCB80DAFC66}" type="pres">
      <dgm:prSet presAssocID="{4D6CDD9E-3E27-43DB-AD49-AD62D940C008}" presName="horz2" presStyleCnt="0"/>
      <dgm:spPr/>
    </dgm:pt>
    <dgm:pt modelId="{AE3B95CE-1863-4C52-9F53-807133F07B39}" type="pres">
      <dgm:prSet presAssocID="{4D6CDD9E-3E27-43DB-AD49-AD62D940C008}" presName="horzSpace2" presStyleCnt="0"/>
      <dgm:spPr/>
    </dgm:pt>
    <dgm:pt modelId="{68961509-6AEF-4D51-9921-CD630150B00A}" type="pres">
      <dgm:prSet presAssocID="{4D6CDD9E-3E27-43DB-AD49-AD62D940C008}" presName="tx2" presStyleLbl="revTx" presStyleIdx="10" presStyleCnt="12"/>
      <dgm:spPr/>
    </dgm:pt>
    <dgm:pt modelId="{2C9A9B43-7E13-4F36-8E94-894F7E155487}" type="pres">
      <dgm:prSet presAssocID="{4D6CDD9E-3E27-43DB-AD49-AD62D940C008}" presName="vert2" presStyleCnt="0"/>
      <dgm:spPr/>
    </dgm:pt>
    <dgm:pt modelId="{885B224B-B33C-4B3B-B5A6-816ED2EF02F7}" type="pres">
      <dgm:prSet presAssocID="{4D6CDD9E-3E27-43DB-AD49-AD62D940C008}" presName="thinLine2b" presStyleLbl="callout" presStyleIdx="6" presStyleCnt="8"/>
      <dgm:spPr/>
    </dgm:pt>
    <dgm:pt modelId="{F64DDF8E-91A4-44AE-A9A7-6B508305389B}" type="pres">
      <dgm:prSet presAssocID="{4D6CDD9E-3E27-43DB-AD49-AD62D940C008}" presName="vertSpace2b" presStyleCnt="0"/>
      <dgm:spPr/>
    </dgm:pt>
    <dgm:pt modelId="{C36C7158-2AB8-4D8A-83CF-14317D2357EE}" type="pres">
      <dgm:prSet presAssocID="{CF1797A6-8232-4E17-B597-798EE7017FF0}" presName="horz2" presStyleCnt="0"/>
      <dgm:spPr/>
    </dgm:pt>
    <dgm:pt modelId="{276ED76B-7317-4DFF-8DCC-50145EDFAFD4}" type="pres">
      <dgm:prSet presAssocID="{CF1797A6-8232-4E17-B597-798EE7017FF0}" presName="horzSpace2" presStyleCnt="0"/>
      <dgm:spPr/>
    </dgm:pt>
    <dgm:pt modelId="{AFBB94A3-BCF9-4C45-9954-9B496F723660}" type="pres">
      <dgm:prSet presAssocID="{CF1797A6-8232-4E17-B597-798EE7017FF0}" presName="tx2" presStyleLbl="revTx" presStyleIdx="11" presStyleCnt="12"/>
      <dgm:spPr/>
    </dgm:pt>
    <dgm:pt modelId="{8EAEF648-7B83-4FB2-AA27-66AB378264F3}" type="pres">
      <dgm:prSet presAssocID="{CF1797A6-8232-4E17-B597-798EE7017FF0}" presName="vert2" presStyleCnt="0"/>
      <dgm:spPr/>
    </dgm:pt>
    <dgm:pt modelId="{FE791500-C4F3-4FE6-B7B6-0601888B6CA8}" type="pres">
      <dgm:prSet presAssocID="{CF1797A6-8232-4E17-B597-798EE7017FF0}" presName="thinLine2b" presStyleLbl="callout" presStyleIdx="7" presStyleCnt="8"/>
      <dgm:spPr/>
    </dgm:pt>
    <dgm:pt modelId="{D3C2C1F7-95A4-4D0B-AFDB-CBB97DBAD2AF}" type="pres">
      <dgm:prSet presAssocID="{CF1797A6-8232-4E17-B597-798EE7017FF0}" presName="vertSpace2b" presStyleCnt="0"/>
      <dgm:spPr/>
    </dgm:pt>
  </dgm:ptLst>
  <dgm:cxnLst>
    <dgm:cxn modelId="{10AF0302-7C85-4091-A190-42991000F839}" type="presOf" srcId="{818EEB44-7EDD-4D0C-99CC-A2E247ECE935}" destId="{2F3CB169-A914-4E87-8918-B41CC6621A61}" srcOrd="0" destOrd="0" presId="urn:microsoft.com/office/officeart/2008/layout/LinedList"/>
    <dgm:cxn modelId="{8263F304-3E34-485D-AFD5-CBB1D121834A}" type="presOf" srcId="{39E42415-5D36-4A53-81AB-8D7F90A2331B}" destId="{5E62C404-278A-4124-A5AE-3BFDA8C61036}" srcOrd="0" destOrd="0" presId="urn:microsoft.com/office/officeart/2008/layout/LinedList"/>
    <dgm:cxn modelId="{09EC460B-6425-4564-A522-D312981229BF}" srcId="{AEB9C3F5-8D43-45F9-A5D2-33E7A94D2E58}" destId="{BBB99284-E0A1-4F27-86C2-B4621A05BB92}" srcOrd="0" destOrd="0" parTransId="{DF015DBA-7A6F-40E6-A533-448B364EF0CF}" sibTransId="{613E5CD1-620F-494F-B074-D44EA77F4DA4}"/>
    <dgm:cxn modelId="{415DA718-9B17-48DA-80FF-D60B4CF43939}" srcId="{A9DC44AE-2242-43D1-902F-0496179DC3D7}" destId="{39E42415-5D36-4A53-81AB-8D7F90A2331B}" srcOrd="3" destOrd="0" parTransId="{512BC6B6-D0D2-402F-B392-D8E38727D13C}" sibTransId="{9450D644-2DB4-451C-8B5E-50FB7DD3DA1A}"/>
    <dgm:cxn modelId="{EA634E1C-E575-47F9-B14F-2CD82D1674D4}" srcId="{A9DC44AE-2242-43D1-902F-0496179DC3D7}" destId="{BD0CA7D8-F71F-4E80-9CC2-44ADF688CF8B}" srcOrd="1" destOrd="0" parTransId="{884D2AFE-35A1-4B93-8A37-AABCBC6E19B1}" sibTransId="{9652FD85-517C-4DE2-9679-8E5352BB104B}"/>
    <dgm:cxn modelId="{01A1DC2C-8781-4D9F-AAEA-840F12B3BE0C}" type="presOf" srcId="{77A79C71-0B3F-45F0-A79E-6441969C9C4F}" destId="{C85FC014-AD80-48CB-A45B-E551899ADF16}" srcOrd="0" destOrd="0" presId="urn:microsoft.com/office/officeart/2008/layout/LinedList"/>
    <dgm:cxn modelId="{A36EDA2D-6D25-4819-849F-8F787CA257DB}" srcId="{BD0CA7D8-F71F-4E80-9CC2-44ADF688CF8B}" destId="{818EEB44-7EDD-4D0C-99CC-A2E247ECE935}" srcOrd="1" destOrd="0" parTransId="{62F4DADE-52F1-41F2-94AA-3A33179B9228}" sibTransId="{187D70B7-C8E4-43D7-93E4-47FD9E9F8832}"/>
    <dgm:cxn modelId="{30827243-7A25-485E-95DD-53DEBE2B934D}" srcId="{39E42415-5D36-4A53-81AB-8D7F90A2331B}" destId="{CF1797A6-8232-4E17-B597-798EE7017FF0}" srcOrd="1" destOrd="0" parTransId="{C319F4C0-FE89-4F0D-831B-3208CD5203E8}" sibTransId="{E694EBE3-1113-4DEE-915D-140289723C40}"/>
    <dgm:cxn modelId="{231F4864-8B5A-4619-9126-F4D54D62C896}" type="presOf" srcId="{4D6CDD9E-3E27-43DB-AD49-AD62D940C008}" destId="{68961509-6AEF-4D51-9921-CD630150B00A}" srcOrd="0" destOrd="0" presId="urn:microsoft.com/office/officeart/2008/layout/LinedList"/>
    <dgm:cxn modelId="{73796E68-100B-4A19-AF2B-4B27B22A1FC1}" type="presOf" srcId="{BBB99284-E0A1-4F27-86C2-B4621A05BB92}" destId="{2CCF7C6B-EA7E-42A2-8602-8419AEC7E94A}" srcOrd="0" destOrd="0" presId="urn:microsoft.com/office/officeart/2008/layout/LinedList"/>
    <dgm:cxn modelId="{4BCB5079-0214-45AF-8C57-E73CBE0F2195}" type="presOf" srcId="{BD0CA7D8-F71F-4E80-9CC2-44ADF688CF8B}" destId="{9B06D029-93CC-4DC4-A063-EBD274CF233C}" srcOrd="0" destOrd="0" presId="urn:microsoft.com/office/officeart/2008/layout/LinedList"/>
    <dgm:cxn modelId="{B9659E7A-CCEA-4420-9E5C-18F330C695C1}" type="presOf" srcId="{F19C34E6-EB4B-4486-B38F-0CD8A5DFA295}" destId="{AEB37174-065D-4266-A6C7-E76C860B20C8}" srcOrd="0" destOrd="0" presId="urn:microsoft.com/office/officeart/2008/layout/LinedList"/>
    <dgm:cxn modelId="{6FC9A47A-05A2-4289-B89D-99DE4E61FE80}" srcId="{A9DC44AE-2242-43D1-902F-0496179DC3D7}" destId="{77A79C71-0B3F-45F0-A79E-6441969C9C4F}" srcOrd="2" destOrd="0" parTransId="{534A8153-3633-4E36-9FC7-501BDDB37664}" sibTransId="{6E5D8856-957B-4368-9E6B-CE6BCBFE31B4}"/>
    <dgm:cxn modelId="{E8D94596-150C-420D-AFD7-42474565048A}" type="presOf" srcId="{CF1797A6-8232-4E17-B597-798EE7017FF0}" destId="{AFBB94A3-BCF9-4C45-9954-9B496F723660}" srcOrd="0" destOrd="0" presId="urn:microsoft.com/office/officeart/2008/layout/LinedList"/>
    <dgm:cxn modelId="{75313C98-771C-4E5D-8FB8-6B2F3E3F6298}" srcId="{BD0CA7D8-F71F-4E80-9CC2-44ADF688CF8B}" destId="{F19C34E6-EB4B-4486-B38F-0CD8A5DFA295}" srcOrd="0" destOrd="0" parTransId="{E75A944E-6128-4659-9D4A-DAA210E2931C}" sibTransId="{4EEA4CAA-844A-411D-8F75-16F49CE669DA}"/>
    <dgm:cxn modelId="{44C2EFA4-B0FB-47F2-9C9F-2999D2A21C29}" srcId="{A9DC44AE-2242-43D1-902F-0496179DC3D7}" destId="{AEB9C3F5-8D43-45F9-A5D2-33E7A94D2E58}" srcOrd="0" destOrd="0" parTransId="{F6C36822-B1E1-471F-91B7-59A6BFEC1F9C}" sibTransId="{156843C8-2AA4-4F37-A561-034D5BF7B48E}"/>
    <dgm:cxn modelId="{F86633BF-CA86-4958-8950-ED73F0572C90}" type="presOf" srcId="{6BB1728F-DE74-4CD3-9C28-E4ADCE9DF8A4}" destId="{BD3D740A-9D97-440D-B706-6FF1704CA04C}" srcOrd="0" destOrd="0" presId="urn:microsoft.com/office/officeart/2008/layout/LinedList"/>
    <dgm:cxn modelId="{C372A0C6-9913-44CC-9E88-C46F422774AA}" type="presOf" srcId="{AEB9C3F5-8D43-45F9-A5D2-33E7A94D2E58}" destId="{12BA839E-A40C-43B0-B9D6-380E5B99C6EC}" srcOrd="0" destOrd="0" presId="urn:microsoft.com/office/officeart/2008/layout/LinedList"/>
    <dgm:cxn modelId="{E531B0D4-7317-4EAF-A708-FC69B7E784BE}" srcId="{77A79C71-0B3F-45F0-A79E-6441969C9C4F}" destId="{6BB1728F-DE74-4CD3-9C28-E4ADCE9DF8A4}" srcOrd="0" destOrd="0" parTransId="{E5C43D47-7B6A-4061-9770-D2CBCE63F07C}" sibTransId="{D11A360F-E45D-4F1D-8626-8D9846B893C4}"/>
    <dgm:cxn modelId="{01AA38DD-8FAA-4CF0-9116-D49624DE13E8}" srcId="{77A79C71-0B3F-45F0-A79E-6441969C9C4F}" destId="{0B39FD7B-0D30-4D58-9BF5-032CEB58C5AD}" srcOrd="1" destOrd="0" parTransId="{0E2AFC1B-B15A-4816-AC39-6E788C39B01E}" sibTransId="{47A4395A-6556-404A-B8B3-FADAB8A93602}"/>
    <dgm:cxn modelId="{F946B5E0-EF55-4329-A87F-D5D4592E8636}" type="presOf" srcId="{A9DC44AE-2242-43D1-902F-0496179DC3D7}" destId="{36458F06-7C43-49E5-853D-7521B4A838F7}" srcOrd="0" destOrd="0" presId="urn:microsoft.com/office/officeart/2008/layout/LinedList"/>
    <dgm:cxn modelId="{FA57A2E5-6FDF-4546-B30B-060F21D95511}" type="presOf" srcId="{0B39FD7B-0D30-4D58-9BF5-032CEB58C5AD}" destId="{7E70EB71-235E-4B98-84B3-9542B55FD980}" srcOrd="0" destOrd="0" presId="urn:microsoft.com/office/officeart/2008/layout/LinedList"/>
    <dgm:cxn modelId="{585BC5E9-3D94-49CD-A137-813D6030DFA6}" type="presOf" srcId="{377D3E33-EA94-487A-938B-A86264355E24}" destId="{E96599CB-9169-4FD3-8A62-820239A06C67}" srcOrd="0" destOrd="0" presId="urn:microsoft.com/office/officeart/2008/layout/LinedList"/>
    <dgm:cxn modelId="{338B3EEF-D117-4B0E-97E0-28C76D77349C}" srcId="{39E42415-5D36-4A53-81AB-8D7F90A2331B}" destId="{4D6CDD9E-3E27-43DB-AD49-AD62D940C008}" srcOrd="0" destOrd="0" parTransId="{0836B2D5-7BD7-4BFB-8F5F-D892B6029FCE}" sibTransId="{33112F4E-2137-432F-8360-C026880BA2B7}"/>
    <dgm:cxn modelId="{4B6703F3-B853-4DA6-9900-A4B74C65CBFC}" srcId="{AEB9C3F5-8D43-45F9-A5D2-33E7A94D2E58}" destId="{377D3E33-EA94-487A-938B-A86264355E24}" srcOrd="1" destOrd="0" parTransId="{190CC2A4-F9FE-4CF8-9874-437CA4FFDA05}" sibTransId="{E47F9658-A668-4061-9A1A-C4D242622625}"/>
    <dgm:cxn modelId="{26E0016D-1E0F-4A30-98AD-DA1192165FB8}" type="presParOf" srcId="{36458F06-7C43-49E5-853D-7521B4A838F7}" destId="{6611C42F-FEAA-485D-B8C5-A1201EAB91C1}" srcOrd="0" destOrd="0" presId="urn:microsoft.com/office/officeart/2008/layout/LinedList"/>
    <dgm:cxn modelId="{462170B8-C171-4DF5-A5BE-C4756D44B536}" type="presParOf" srcId="{36458F06-7C43-49E5-853D-7521B4A838F7}" destId="{275AFC35-402F-417E-B1DD-6455834EC1BA}" srcOrd="1" destOrd="0" presId="urn:microsoft.com/office/officeart/2008/layout/LinedList"/>
    <dgm:cxn modelId="{11FB0766-787B-4A68-8EC2-437A39DA9667}" type="presParOf" srcId="{275AFC35-402F-417E-B1DD-6455834EC1BA}" destId="{12BA839E-A40C-43B0-B9D6-380E5B99C6EC}" srcOrd="0" destOrd="0" presId="urn:microsoft.com/office/officeart/2008/layout/LinedList"/>
    <dgm:cxn modelId="{77F36792-D3C1-4FB8-8484-42F4859BB8C9}" type="presParOf" srcId="{275AFC35-402F-417E-B1DD-6455834EC1BA}" destId="{12F5639C-41AD-4424-91B7-F5022B85258D}" srcOrd="1" destOrd="0" presId="urn:microsoft.com/office/officeart/2008/layout/LinedList"/>
    <dgm:cxn modelId="{27EBA6C0-29B2-4254-863B-794D32978619}" type="presParOf" srcId="{12F5639C-41AD-4424-91B7-F5022B85258D}" destId="{91DD37E7-6446-4F98-8A2C-C9963EDA346E}" srcOrd="0" destOrd="0" presId="urn:microsoft.com/office/officeart/2008/layout/LinedList"/>
    <dgm:cxn modelId="{C1FEAFBF-4E56-4608-84A0-7B7479D0C916}" type="presParOf" srcId="{12F5639C-41AD-4424-91B7-F5022B85258D}" destId="{A759FC1C-AEC7-46C9-ADFA-5DD4AF147EC0}" srcOrd="1" destOrd="0" presId="urn:microsoft.com/office/officeart/2008/layout/LinedList"/>
    <dgm:cxn modelId="{44288811-C2BA-434B-82C9-70BE881CBE20}" type="presParOf" srcId="{A759FC1C-AEC7-46C9-ADFA-5DD4AF147EC0}" destId="{0885ED98-9BE8-4F09-BB36-BEE18414A776}" srcOrd="0" destOrd="0" presId="urn:microsoft.com/office/officeart/2008/layout/LinedList"/>
    <dgm:cxn modelId="{8C497D75-C66D-4BBF-8A5A-798B606F07AF}" type="presParOf" srcId="{A759FC1C-AEC7-46C9-ADFA-5DD4AF147EC0}" destId="{2CCF7C6B-EA7E-42A2-8602-8419AEC7E94A}" srcOrd="1" destOrd="0" presId="urn:microsoft.com/office/officeart/2008/layout/LinedList"/>
    <dgm:cxn modelId="{302C7AD4-AEC7-4442-A2B5-1A5BB77769D4}" type="presParOf" srcId="{A759FC1C-AEC7-46C9-ADFA-5DD4AF147EC0}" destId="{C8226144-6B3C-4461-AA90-62513EF75058}" srcOrd="2" destOrd="0" presId="urn:microsoft.com/office/officeart/2008/layout/LinedList"/>
    <dgm:cxn modelId="{E8A7948F-770D-473D-984A-237C8A44C230}" type="presParOf" srcId="{12F5639C-41AD-4424-91B7-F5022B85258D}" destId="{58EBD8DD-0022-4DD8-9589-0A11B612F997}" srcOrd="2" destOrd="0" presId="urn:microsoft.com/office/officeart/2008/layout/LinedList"/>
    <dgm:cxn modelId="{C2AE2697-1766-451C-8D9A-4D322A0A18B7}" type="presParOf" srcId="{12F5639C-41AD-4424-91B7-F5022B85258D}" destId="{6FA8CE21-3172-4C8E-A609-A73D509FE7A0}" srcOrd="3" destOrd="0" presId="urn:microsoft.com/office/officeart/2008/layout/LinedList"/>
    <dgm:cxn modelId="{BFCEB880-36D2-4B00-BDCF-68B8683FECEA}" type="presParOf" srcId="{12F5639C-41AD-4424-91B7-F5022B85258D}" destId="{567B6FDF-8F8C-4AE3-85A0-588325789842}" srcOrd="4" destOrd="0" presId="urn:microsoft.com/office/officeart/2008/layout/LinedList"/>
    <dgm:cxn modelId="{D4B59D52-9E57-4105-BACB-C65D9CC950F9}" type="presParOf" srcId="{567B6FDF-8F8C-4AE3-85A0-588325789842}" destId="{DAF7827C-6CCC-4B24-BA2D-211DC923A847}" srcOrd="0" destOrd="0" presId="urn:microsoft.com/office/officeart/2008/layout/LinedList"/>
    <dgm:cxn modelId="{D75EF3AC-2B0C-4B53-801C-4B3989800919}" type="presParOf" srcId="{567B6FDF-8F8C-4AE3-85A0-588325789842}" destId="{E96599CB-9169-4FD3-8A62-820239A06C67}" srcOrd="1" destOrd="0" presId="urn:microsoft.com/office/officeart/2008/layout/LinedList"/>
    <dgm:cxn modelId="{500370AB-9D9F-43B8-9984-2D5E37C9F6A1}" type="presParOf" srcId="{567B6FDF-8F8C-4AE3-85A0-588325789842}" destId="{71962754-7791-4905-AC54-9D32CDC67DFB}" srcOrd="2" destOrd="0" presId="urn:microsoft.com/office/officeart/2008/layout/LinedList"/>
    <dgm:cxn modelId="{1382E5B3-7C8E-4D1F-B257-364C0680FDAF}" type="presParOf" srcId="{12F5639C-41AD-4424-91B7-F5022B85258D}" destId="{7F95B52C-C496-4579-9094-59E69157BE73}" srcOrd="5" destOrd="0" presId="urn:microsoft.com/office/officeart/2008/layout/LinedList"/>
    <dgm:cxn modelId="{46259E11-FB2D-4BE6-B5FF-96D065CAB04B}" type="presParOf" srcId="{12F5639C-41AD-4424-91B7-F5022B85258D}" destId="{45C2F579-EF9B-4C51-88B1-C967526E99F7}" srcOrd="6" destOrd="0" presId="urn:microsoft.com/office/officeart/2008/layout/LinedList"/>
    <dgm:cxn modelId="{196CCA65-219C-4629-A659-17245F1F8298}" type="presParOf" srcId="{36458F06-7C43-49E5-853D-7521B4A838F7}" destId="{BE38136D-C6F1-4852-A5AD-4D2B8C7FA589}" srcOrd="2" destOrd="0" presId="urn:microsoft.com/office/officeart/2008/layout/LinedList"/>
    <dgm:cxn modelId="{221CA7CC-2F7D-41AC-9551-ACEAF5B60ABA}" type="presParOf" srcId="{36458F06-7C43-49E5-853D-7521B4A838F7}" destId="{CEF6C208-0241-47E1-91B7-ADB606B87966}" srcOrd="3" destOrd="0" presId="urn:microsoft.com/office/officeart/2008/layout/LinedList"/>
    <dgm:cxn modelId="{FBDC0DA6-9AB3-4E39-BE1E-671FF64EC70D}" type="presParOf" srcId="{CEF6C208-0241-47E1-91B7-ADB606B87966}" destId="{9B06D029-93CC-4DC4-A063-EBD274CF233C}" srcOrd="0" destOrd="0" presId="urn:microsoft.com/office/officeart/2008/layout/LinedList"/>
    <dgm:cxn modelId="{6B08B103-96BE-4DDF-AA39-76A914895269}" type="presParOf" srcId="{CEF6C208-0241-47E1-91B7-ADB606B87966}" destId="{07808B3E-6890-48B3-AC88-B7DDDBF309DE}" srcOrd="1" destOrd="0" presId="urn:microsoft.com/office/officeart/2008/layout/LinedList"/>
    <dgm:cxn modelId="{4D79444B-BCC4-45A2-8D52-FD29481AD2B3}" type="presParOf" srcId="{07808B3E-6890-48B3-AC88-B7DDDBF309DE}" destId="{1D242553-E5CB-4041-B2DE-3DD59E592CAD}" srcOrd="0" destOrd="0" presId="urn:microsoft.com/office/officeart/2008/layout/LinedList"/>
    <dgm:cxn modelId="{BAF4B2BA-E9E6-4C91-A358-5E11D7854DFA}" type="presParOf" srcId="{07808B3E-6890-48B3-AC88-B7DDDBF309DE}" destId="{CFB14D37-28CC-4784-87C6-17F7A8C0696D}" srcOrd="1" destOrd="0" presId="urn:microsoft.com/office/officeart/2008/layout/LinedList"/>
    <dgm:cxn modelId="{042D5E71-7107-4530-8DCB-655B1CCAF25A}" type="presParOf" srcId="{CFB14D37-28CC-4784-87C6-17F7A8C0696D}" destId="{BA2F0480-4204-46EC-9E95-31BA9EA14E7C}" srcOrd="0" destOrd="0" presId="urn:microsoft.com/office/officeart/2008/layout/LinedList"/>
    <dgm:cxn modelId="{31B66CD8-E726-4DB2-9EA4-94F76A8884F5}" type="presParOf" srcId="{CFB14D37-28CC-4784-87C6-17F7A8C0696D}" destId="{AEB37174-065D-4266-A6C7-E76C860B20C8}" srcOrd="1" destOrd="0" presId="urn:microsoft.com/office/officeart/2008/layout/LinedList"/>
    <dgm:cxn modelId="{9F58AE7B-BF9A-4553-85B5-10D2BD8CD3A8}" type="presParOf" srcId="{CFB14D37-28CC-4784-87C6-17F7A8C0696D}" destId="{F70981D4-BF03-4AE0-828A-B295BA186F93}" srcOrd="2" destOrd="0" presId="urn:microsoft.com/office/officeart/2008/layout/LinedList"/>
    <dgm:cxn modelId="{911791BC-1204-4334-9E0A-69057AB14B91}" type="presParOf" srcId="{07808B3E-6890-48B3-AC88-B7DDDBF309DE}" destId="{6E76986E-E1D7-449C-BB8B-22CABF86EEFB}" srcOrd="2" destOrd="0" presId="urn:microsoft.com/office/officeart/2008/layout/LinedList"/>
    <dgm:cxn modelId="{144A73BC-3BEA-4A76-89A2-50CCEFA084A3}" type="presParOf" srcId="{07808B3E-6890-48B3-AC88-B7DDDBF309DE}" destId="{8F6FA3A7-22C6-41D6-AC85-40978C1D1DAF}" srcOrd="3" destOrd="0" presId="urn:microsoft.com/office/officeart/2008/layout/LinedList"/>
    <dgm:cxn modelId="{65053B59-905A-4E3D-BCE0-BA6CD56373D5}" type="presParOf" srcId="{07808B3E-6890-48B3-AC88-B7DDDBF309DE}" destId="{ABDDC60A-721C-4EE2-A671-999F666BD68A}" srcOrd="4" destOrd="0" presId="urn:microsoft.com/office/officeart/2008/layout/LinedList"/>
    <dgm:cxn modelId="{5F73D7C0-8D30-4645-913A-686AC6CE2D96}" type="presParOf" srcId="{ABDDC60A-721C-4EE2-A671-999F666BD68A}" destId="{0CA4184D-C327-4AAE-ADF2-B02AA3BDA0C7}" srcOrd="0" destOrd="0" presId="urn:microsoft.com/office/officeart/2008/layout/LinedList"/>
    <dgm:cxn modelId="{5C76D209-F2DA-4C09-8ED1-6E13E6487737}" type="presParOf" srcId="{ABDDC60A-721C-4EE2-A671-999F666BD68A}" destId="{2F3CB169-A914-4E87-8918-B41CC6621A61}" srcOrd="1" destOrd="0" presId="urn:microsoft.com/office/officeart/2008/layout/LinedList"/>
    <dgm:cxn modelId="{3D1CF505-098B-494B-9E6A-AD982DB6D617}" type="presParOf" srcId="{ABDDC60A-721C-4EE2-A671-999F666BD68A}" destId="{A45C01DF-67A3-4BAE-B101-3057E67092EE}" srcOrd="2" destOrd="0" presId="urn:microsoft.com/office/officeart/2008/layout/LinedList"/>
    <dgm:cxn modelId="{E6820C6E-8B82-48F9-82D2-62B0923DE062}" type="presParOf" srcId="{07808B3E-6890-48B3-AC88-B7DDDBF309DE}" destId="{C5F99D7D-9154-4BBF-8878-116621E00648}" srcOrd="5" destOrd="0" presId="urn:microsoft.com/office/officeart/2008/layout/LinedList"/>
    <dgm:cxn modelId="{950A0613-BC38-4DD4-9844-4E1DB5F7F055}" type="presParOf" srcId="{07808B3E-6890-48B3-AC88-B7DDDBF309DE}" destId="{19D06EC4-E456-4964-8446-00E20D18C1EC}" srcOrd="6" destOrd="0" presId="urn:microsoft.com/office/officeart/2008/layout/LinedList"/>
    <dgm:cxn modelId="{E1DCCEC0-1CDF-4B84-8CCB-1E3F4A4766C8}" type="presParOf" srcId="{36458F06-7C43-49E5-853D-7521B4A838F7}" destId="{50F5E7B1-BBAC-40EB-AA4F-428D92FCA6D7}" srcOrd="4" destOrd="0" presId="urn:microsoft.com/office/officeart/2008/layout/LinedList"/>
    <dgm:cxn modelId="{353DAF25-6C9E-41C8-AE10-88D8999F2ED3}" type="presParOf" srcId="{36458F06-7C43-49E5-853D-7521B4A838F7}" destId="{4D975EF3-AF05-4F3F-B58C-FAC148DBB065}" srcOrd="5" destOrd="0" presId="urn:microsoft.com/office/officeart/2008/layout/LinedList"/>
    <dgm:cxn modelId="{553DD81A-B108-4E1F-9AF7-12452B149652}" type="presParOf" srcId="{4D975EF3-AF05-4F3F-B58C-FAC148DBB065}" destId="{C85FC014-AD80-48CB-A45B-E551899ADF16}" srcOrd="0" destOrd="0" presId="urn:microsoft.com/office/officeart/2008/layout/LinedList"/>
    <dgm:cxn modelId="{6B89D955-46DA-40D8-AB2A-0BD13CCE926E}" type="presParOf" srcId="{4D975EF3-AF05-4F3F-B58C-FAC148DBB065}" destId="{3188F623-79A9-453E-86F5-AC4FCCD56EEF}" srcOrd="1" destOrd="0" presId="urn:microsoft.com/office/officeart/2008/layout/LinedList"/>
    <dgm:cxn modelId="{A94D0760-9E96-4620-A4F8-D5D79DEA2150}" type="presParOf" srcId="{3188F623-79A9-453E-86F5-AC4FCCD56EEF}" destId="{F20329F5-6F26-45A4-ACB1-59C6BDB9DF7F}" srcOrd="0" destOrd="0" presId="urn:microsoft.com/office/officeart/2008/layout/LinedList"/>
    <dgm:cxn modelId="{9975627B-4099-4A19-9701-80DD907619D4}" type="presParOf" srcId="{3188F623-79A9-453E-86F5-AC4FCCD56EEF}" destId="{7E3208CA-49AF-45C3-9F92-7920029F681A}" srcOrd="1" destOrd="0" presId="urn:microsoft.com/office/officeart/2008/layout/LinedList"/>
    <dgm:cxn modelId="{A22E4722-81FB-4315-BC41-6CA6ECA56260}" type="presParOf" srcId="{7E3208CA-49AF-45C3-9F92-7920029F681A}" destId="{65FEE2EF-5C68-40A4-84C7-E92FDB6528D7}" srcOrd="0" destOrd="0" presId="urn:microsoft.com/office/officeart/2008/layout/LinedList"/>
    <dgm:cxn modelId="{B86496D3-2E8B-40FE-A51C-22F7602A7171}" type="presParOf" srcId="{7E3208CA-49AF-45C3-9F92-7920029F681A}" destId="{BD3D740A-9D97-440D-B706-6FF1704CA04C}" srcOrd="1" destOrd="0" presId="urn:microsoft.com/office/officeart/2008/layout/LinedList"/>
    <dgm:cxn modelId="{F88DA219-1B1E-4AE4-B7D0-D1655F0FCE89}" type="presParOf" srcId="{7E3208CA-49AF-45C3-9F92-7920029F681A}" destId="{E487159A-7D85-4B17-84F1-D4E42255B47C}" srcOrd="2" destOrd="0" presId="urn:microsoft.com/office/officeart/2008/layout/LinedList"/>
    <dgm:cxn modelId="{2E4E4452-3CF5-469F-9777-9925895F0EEF}" type="presParOf" srcId="{3188F623-79A9-453E-86F5-AC4FCCD56EEF}" destId="{1C93F2C5-9981-4F43-8119-89BECEAFB7E6}" srcOrd="2" destOrd="0" presId="urn:microsoft.com/office/officeart/2008/layout/LinedList"/>
    <dgm:cxn modelId="{D8827332-DA9B-4306-80A1-4C5168F5D964}" type="presParOf" srcId="{3188F623-79A9-453E-86F5-AC4FCCD56EEF}" destId="{890B0487-97CD-44BC-BA1F-89A16F083159}" srcOrd="3" destOrd="0" presId="urn:microsoft.com/office/officeart/2008/layout/LinedList"/>
    <dgm:cxn modelId="{89EC79CF-0481-4A7E-93CF-122F461CE92A}" type="presParOf" srcId="{3188F623-79A9-453E-86F5-AC4FCCD56EEF}" destId="{2354D819-03C5-4A29-B555-D7EE996D3D92}" srcOrd="4" destOrd="0" presId="urn:microsoft.com/office/officeart/2008/layout/LinedList"/>
    <dgm:cxn modelId="{CE2A53E2-E9D8-4890-B2B5-5FFA4FDB42BF}" type="presParOf" srcId="{2354D819-03C5-4A29-B555-D7EE996D3D92}" destId="{EC66D9D2-4228-475C-B870-E06F808D0DE7}" srcOrd="0" destOrd="0" presId="urn:microsoft.com/office/officeart/2008/layout/LinedList"/>
    <dgm:cxn modelId="{1BD499A9-182A-4528-B2A0-84530242983D}" type="presParOf" srcId="{2354D819-03C5-4A29-B555-D7EE996D3D92}" destId="{7E70EB71-235E-4B98-84B3-9542B55FD980}" srcOrd="1" destOrd="0" presId="urn:microsoft.com/office/officeart/2008/layout/LinedList"/>
    <dgm:cxn modelId="{79630F07-EAEC-459E-92EE-A6B1D1F35D15}" type="presParOf" srcId="{2354D819-03C5-4A29-B555-D7EE996D3D92}" destId="{AA9766A1-4B00-4863-A864-1082FE4EFD76}" srcOrd="2" destOrd="0" presId="urn:microsoft.com/office/officeart/2008/layout/LinedList"/>
    <dgm:cxn modelId="{6735D759-BDC7-45B4-BE73-67B75484ECA6}" type="presParOf" srcId="{3188F623-79A9-453E-86F5-AC4FCCD56EEF}" destId="{FC2F4905-0C80-4A9B-9CE5-DB6D656B6A71}" srcOrd="5" destOrd="0" presId="urn:microsoft.com/office/officeart/2008/layout/LinedList"/>
    <dgm:cxn modelId="{15E9CB0A-B0EF-43C3-9832-02D75E7AE7D9}" type="presParOf" srcId="{3188F623-79A9-453E-86F5-AC4FCCD56EEF}" destId="{03522DF9-4BE2-4029-B22E-699A5000BA1C}" srcOrd="6" destOrd="0" presId="urn:microsoft.com/office/officeart/2008/layout/LinedList"/>
    <dgm:cxn modelId="{772C948D-A6E2-4589-A7C4-FC2766A68B6B}" type="presParOf" srcId="{36458F06-7C43-49E5-853D-7521B4A838F7}" destId="{C7BCE501-A2F7-4486-962A-7F8052DCB7CD}" srcOrd="6" destOrd="0" presId="urn:microsoft.com/office/officeart/2008/layout/LinedList"/>
    <dgm:cxn modelId="{E3FE5F00-F8A2-40B1-BC41-48A60E56051B}" type="presParOf" srcId="{36458F06-7C43-49E5-853D-7521B4A838F7}" destId="{F9690EA7-3509-46EF-90FE-8C208E24F665}" srcOrd="7" destOrd="0" presId="urn:microsoft.com/office/officeart/2008/layout/LinedList"/>
    <dgm:cxn modelId="{F01072C2-10D7-444E-85E6-98DA188333C7}" type="presParOf" srcId="{F9690EA7-3509-46EF-90FE-8C208E24F665}" destId="{5E62C404-278A-4124-A5AE-3BFDA8C61036}" srcOrd="0" destOrd="0" presId="urn:microsoft.com/office/officeart/2008/layout/LinedList"/>
    <dgm:cxn modelId="{5D84D572-E07B-4898-BB03-58613ABBBC88}" type="presParOf" srcId="{F9690EA7-3509-46EF-90FE-8C208E24F665}" destId="{F17EED74-9C9E-42C3-A639-24C20C6D86E9}" srcOrd="1" destOrd="0" presId="urn:microsoft.com/office/officeart/2008/layout/LinedList"/>
    <dgm:cxn modelId="{92459975-50AF-4BE7-BC85-D5518C2AC732}" type="presParOf" srcId="{F17EED74-9C9E-42C3-A639-24C20C6D86E9}" destId="{F38C5CC0-CA87-47F8-A19A-050853625F8E}" srcOrd="0" destOrd="0" presId="urn:microsoft.com/office/officeart/2008/layout/LinedList"/>
    <dgm:cxn modelId="{0B76453B-BA6C-4B24-AE84-B9C3B5450E90}" type="presParOf" srcId="{F17EED74-9C9E-42C3-A639-24C20C6D86E9}" destId="{EC7B3D45-AE5D-4DD9-933D-9BCB80DAFC66}" srcOrd="1" destOrd="0" presId="urn:microsoft.com/office/officeart/2008/layout/LinedList"/>
    <dgm:cxn modelId="{CC59486B-6FCF-4098-9ED7-4FD95B703201}" type="presParOf" srcId="{EC7B3D45-AE5D-4DD9-933D-9BCB80DAFC66}" destId="{AE3B95CE-1863-4C52-9F53-807133F07B39}" srcOrd="0" destOrd="0" presId="urn:microsoft.com/office/officeart/2008/layout/LinedList"/>
    <dgm:cxn modelId="{D03C3446-2F92-43FB-9258-7E98BB6C27F5}" type="presParOf" srcId="{EC7B3D45-AE5D-4DD9-933D-9BCB80DAFC66}" destId="{68961509-6AEF-4D51-9921-CD630150B00A}" srcOrd="1" destOrd="0" presId="urn:microsoft.com/office/officeart/2008/layout/LinedList"/>
    <dgm:cxn modelId="{CC0CAF8A-6D82-4EB8-892D-859AB46C558B}" type="presParOf" srcId="{EC7B3D45-AE5D-4DD9-933D-9BCB80DAFC66}" destId="{2C9A9B43-7E13-4F36-8E94-894F7E155487}" srcOrd="2" destOrd="0" presId="urn:microsoft.com/office/officeart/2008/layout/LinedList"/>
    <dgm:cxn modelId="{4605EFED-D9AD-42F3-8282-8FCB99AADBE9}" type="presParOf" srcId="{F17EED74-9C9E-42C3-A639-24C20C6D86E9}" destId="{885B224B-B33C-4B3B-B5A6-816ED2EF02F7}" srcOrd="2" destOrd="0" presId="urn:microsoft.com/office/officeart/2008/layout/LinedList"/>
    <dgm:cxn modelId="{70C84DD3-83D6-4E9E-9F70-A73F366E6A87}" type="presParOf" srcId="{F17EED74-9C9E-42C3-A639-24C20C6D86E9}" destId="{F64DDF8E-91A4-44AE-A9A7-6B508305389B}" srcOrd="3" destOrd="0" presId="urn:microsoft.com/office/officeart/2008/layout/LinedList"/>
    <dgm:cxn modelId="{BB27D391-9AE3-4BCD-AC50-945BA58F6D3A}" type="presParOf" srcId="{F17EED74-9C9E-42C3-A639-24C20C6D86E9}" destId="{C36C7158-2AB8-4D8A-83CF-14317D2357EE}" srcOrd="4" destOrd="0" presId="urn:microsoft.com/office/officeart/2008/layout/LinedList"/>
    <dgm:cxn modelId="{CFB826EA-A1E4-4D7C-8D48-05A5FD2DE839}" type="presParOf" srcId="{C36C7158-2AB8-4D8A-83CF-14317D2357EE}" destId="{276ED76B-7317-4DFF-8DCC-50145EDFAFD4}" srcOrd="0" destOrd="0" presId="urn:microsoft.com/office/officeart/2008/layout/LinedList"/>
    <dgm:cxn modelId="{16152FE9-2ADA-4042-9F79-724F829A3316}" type="presParOf" srcId="{C36C7158-2AB8-4D8A-83CF-14317D2357EE}" destId="{AFBB94A3-BCF9-4C45-9954-9B496F723660}" srcOrd="1" destOrd="0" presId="urn:microsoft.com/office/officeart/2008/layout/LinedList"/>
    <dgm:cxn modelId="{667C9FFC-9CB1-40ED-AB25-6CF99E4DA762}" type="presParOf" srcId="{C36C7158-2AB8-4D8A-83CF-14317D2357EE}" destId="{8EAEF648-7B83-4FB2-AA27-66AB378264F3}" srcOrd="2" destOrd="0" presId="urn:microsoft.com/office/officeart/2008/layout/LinedList"/>
    <dgm:cxn modelId="{73952729-D6FF-4354-A76B-9811AF601114}" type="presParOf" srcId="{F17EED74-9C9E-42C3-A639-24C20C6D86E9}" destId="{FE791500-C4F3-4FE6-B7B6-0601888B6CA8}" srcOrd="5" destOrd="0" presId="urn:microsoft.com/office/officeart/2008/layout/LinedList"/>
    <dgm:cxn modelId="{E9162103-1492-4FAB-A9C4-9AA0522F5C92}" type="presParOf" srcId="{F17EED74-9C9E-42C3-A639-24C20C6D86E9}" destId="{D3C2C1F7-95A4-4D0B-AFDB-CBB97DBAD2AF}"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ADE9ED-11C3-4F71-9A40-012D6B173820}"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n-US"/>
        </a:p>
      </dgm:t>
    </dgm:pt>
    <dgm:pt modelId="{AD07B8AF-AE1E-4E03-84EB-D4B050B99796}">
      <dgm:prSet phldrT="[Text]"/>
      <dgm:spPr/>
      <dgm:t>
        <a:bodyPr/>
        <a:lstStyle/>
        <a:p>
          <a:pPr algn="ctr"/>
          <a:r>
            <a:rPr lang="en-US" b="0">
              <a:solidFill>
                <a:schemeClr val="bg2"/>
              </a:solidFill>
            </a:rPr>
            <a:t>Needs Assessment</a:t>
          </a:r>
        </a:p>
      </dgm:t>
    </dgm:pt>
    <dgm:pt modelId="{A4010A32-A6E8-4A67-B2F4-D359E1C08F76}" type="parTrans" cxnId="{41B9D18B-02CE-4419-88F5-76003B80F0D1}">
      <dgm:prSet/>
      <dgm:spPr/>
      <dgm:t>
        <a:bodyPr/>
        <a:lstStyle/>
        <a:p>
          <a:pPr algn="ctr"/>
          <a:endParaRPr lang="en-US"/>
        </a:p>
      </dgm:t>
    </dgm:pt>
    <dgm:pt modelId="{924E9207-F443-4953-8B18-D0FC947FE890}" type="sibTrans" cxnId="{41B9D18B-02CE-4419-88F5-76003B80F0D1}">
      <dgm:prSet/>
      <dgm:spPr/>
      <dgm:t>
        <a:bodyPr/>
        <a:lstStyle/>
        <a:p>
          <a:pPr algn="ctr"/>
          <a:endParaRPr lang="en-US"/>
        </a:p>
      </dgm:t>
    </dgm:pt>
    <dgm:pt modelId="{B401D3DC-FD77-47F8-A7ED-6C1F6FBE2CE9}">
      <dgm:prSet phldrT="[Text]"/>
      <dgm:spPr/>
      <dgm:t>
        <a:bodyPr/>
        <a:lstStyle/>
        <a:p>
          <a:pPr algn="ctr"/>
          <a:r>
            <a:rPr lang="en-US" b="1"/>
            <a:t>Analysis &amp; Selection of a Strategy</a:t>
          </a:r>
        </a:p>
      </dgm:t>
    </dgm:pt>
    <dgm:pt modelId="{34E75512-97A9-419F-8F0D-6737B19E3215}" type="parTrans" cxnId="{34D1F044-1A93-49A4-9921-193195208A70}">
      <dgm:prSet/>
      <dgm:spPr/>
      <dgm:t>
        <a:bodyPr/>
        <a:lstStyle/>
        <a:p>
          <a:pPr algn="ctr"/>
          <a:endParaRPr lang="en-US"/>
        </a:p>
      </dgm:t>
    </dgm:pt>
    <dgm:pt modelId="{4778107E-1D54-4BFF-9E08-F3D5453D98E4}" type="sibTrans" cxnId="{34D1F044-1A93-49A4-9921-193195208A70}">
      <dgm:prSet/>
      <dgm:spPr/>
      <dgm:t>
        <a:bodyPr/>
        <a:lstStyle/>
        <a:p>
          <a:pPr algn="ctr"/>
          <a:endParaRPr lang="en-US"/>
        </a:p>
      </dgm:t>
    </dgm:pt>
    <dgm:pt modelId="{B94FC26D-DB2B-4A36-B489-36DF9612E536}">
      <dgm:prSet/>
      <dgm:spPr/>
      <dgm:t>
        <a:bodyPr/>
        <a:lstStyle/>
        <a:p>
          <a:r>
            <a:rPr lang="en-US">
              <a:solidFill>
                <a:schemeClr val="bg2"/>
              </a:solidFill>
            </a:rPr>
            <a:t>Action Plan</a:t>
          </a:r>
        </a:p>
      </dgm:t>
    </dgm:pt>
    <dgm:pt modelId="{E6795060-A57A-4741-A21D-C3575742CAC8}" type="parTrans" cxnId="{06ABD62A-2D43-4183-9B90-E62C15FE7BF7}">
      <dgm:prSet/>
      <dgm:spPr/>
      <dgm:t>
        <a:bodyPr/>
        <a:lstStyle/>
        <a:p>
          <a:endParaRPr lang="en-US"/>
        </a:p>
      </dgm:t>
    </dgm:pt>
    <dgm:pt modelId="{430D297B-8179-4ED1-A557-BF829369C770}" type="sibTrans" cxnId="{06ABD62A-2D43-4183-9B90-E62C15FE7BF7}">
      <dgm:prSet/>
      <dgm:spPr/>
      <dgm:t>
        <a:bodyPr/>
        <a:lstStyle/>
        <a:p>
          <a:endParaRPr lang="en-US"/>
        </a:p>
      </dgm:t>
    </dgm:pt>
    <dgm:pt modelId="{77584431-4ECB-4A60-AA77-ECAF89ED1A91}" type="pres">
      <dgm:prSet presAssocID="{3AADE9ED-11C3-4F71-9A40-012D6B173820}" presName="Name0" presStyleCnt="0">
        <dgm:presLayoutVars>
          <dgm:chMax val="7"/>
          <dgm:chPref val="7"/>
          <dgm:dir/>
          <dgm:animLvl val="lvl"/>
        </dgm:presLayoutVars>
      </dgm:prSet>
      <dgm:spPr/>
    </dgm:pt>
    <dgm:pt modelId="{57112BB6-082A-491E-A855-83E795C4B69C}" type="pres">
      <dgm:prSet presAssocID="{AD07B8AF-AE1E-4E03-84EB-D4B050B99796}" presName="Accent1" presStyleCnt="0"/>
      <dgm:spPr/>
    </dgm:pt>
    <dgm:pt modelId="{066111B1-07C3-4E4E-B14D-10D99923E5AD}" type="pres">
      <dgm:prSet presAssocID="{AD07B8AF-AE1E-4E03-84EB-D4B050B99796}" presName="Accent" presStyleLbl="node1" presStyleIdx="0" presStyleCnt="3"/>
      <dgm:spPr>
        <a:solidFill>
          <a:schemeClr val="accent4">
            <a:hueOff val="0"/>
            <a:satOff val="0"/>
            <a:lumOff val="0"/>
            <a:alpha val="15000"/>
          </a:schemeClr>
        </a:solidFill>
      </dgm:spPr>
    </dgm:pt>
    <dgm:pt modelId="{7BCC1154-A768-4246-A657-F5F8D95F0BCF}" type="pres">
      <dgm:prSet presAssocID="{AD07B8AF-AE1E-4E03-84EB-D4B050B99796}" presName="Parent1" presStyleLbl="revTx" presStyleIdx="0" presStyleCnt="3">
        <dgm:presLayoutVars>
          <dgm:chMax val="1"/>
          <dgm:chPref val="1"/>
          <dgm:bulletEnabled val="1"/>
        </dgm:presLayoutVars>
      </dgm:prSet>
      <dgm:spPr/>
    </dgm:pt>
    <dgm:pt modelId="{19A349F6-4853-48BA-B94D-80574E6DFF26}" type="pres">
      <dgm:prSet presAssocID="{B401D3DC-FD77-47F8-A7ED-6C1F6FBE2CE9}" presName="Accent2" presStyleCnt="0"/>
      <dgm:spPr/>
    </dgm:pt>
    <dgm:pt modelId="{360E33D0-93C3-4876-81B3-059650C8A47A}" type="pres">
      <dgm:prSet presAssocID="{B401D3DC-FD77-47F8-A7ED-6C1F6FBE2CE9}" presName="Accent" presStyleLbl="node1" presStyleIdx="1" presStyleCnt="3"/>
      <dgm:spPr/>
    </dgm:pt>
    <dgm:pt modelId="{3944B2DE-F200-43DB-80CE-DB405467F8BB}" type="pres">
      <dgm:prSet presAssocID="{B401D3DC-FD77-47F8-A7ED-6C1F6FBE2CE9}" presName="Parent2" presStyleLbl="revTx" presStyleIdx="1" presStyleCnt="3">
        <dgm:presLayoutVars>
          <dgm:chMax val="1"/>
          <dgm:chPref val="1"/>
          <dgm:bulletEnabled val="1"/>
        </dgm:presLayoutVars>
      </dgm:prSet>
      <dgm:spPr/>
    </dgm:pt>
    <dgm:pt modelId="{920CD1C9-A93B-4787-808D-F039FB9F13C5}" type="pres">
      <dgm:prSet presAssocID="{B94FC26D-DB2B-4A36-B489-36DF9612E536}" presName="Accent3" presStyleCnt="0"/>
      <dgm:spPr/>
    </dgm:pt>
    <dgm:pt modelId="{1787A2E1-D725-43CC-B20F-9F141F0D9167}" type="pres">
      <dgm:prSet presAssocID="{B94FC26D-DB2B-4A36-B489-36DF9612E536}" presName="Accent" presStyleLbl="node1" presStyleIdx="2" presStyleCnt="3"/>
      <dgm:spPr>
        <a:solidFill>
          <a:schemeClr val="accent4">
            <a:hueOff val="10395692"/>
            <a:satOff val="-47968"/>
            <a:lumOff val="1765"/>
            <a:alpha val="15000"/>
          </a:schemeClr>
        </a:solidFill>
      </dgm:spPr>
    </dgm:pt>
    <dgm:pt modelId="{861AEAFA-DF7D-46B4-938B-FD00D44517AF}" type="pres">
      <dgm:prSet presAssocID="{B94FC26D-DB2B-4A36-B489-36DF9612E536}" presName="Parent3" presStyleLbl="revTx" presStyleIdx="2" presStyleCnt="3">
        <dgm:presLayoutVars>
          <dgm:chMax val="1"/>
          <dgm:chPref val="1"/>
          <dgm:bulletEnabled val="1"/>
        </dgm:presLayoutVars>
      </dgm:prSet>
      <dgm:spPr/>
    </dgm:pt>
  </dgm:ptLst>
  <dgm:cxnLst>
    <dgm:cxn modelId="{06ABD62A-2D43-4183-9B90-E62C15FE7BF7}" srcId="{3AADE9ED-11C3-4F71-9A40-012D6B173820}" destId="{B94FC26D-DB2B-4A36-B489-36DF9612E536}" srcOrd="2" destOrd="0" parTransId="{E6795060-A57A-4741-A21D-C3575742CAC8}" sibTransId="{430D297B-8179-4ED1-A557-BF829369C770}"/>
    <dgm:cxn modelId="{34D1F044-1A93-49A4-9921-193195208A70}" srcId="{3AADE9ED-11C3-4F71-9A40-012D6B173820}" destId="{B401D3DC-FD77-47F8-A7ED-6C1F6FBE2CE9}" srcOrd="1" destOrd="0" parTransId="{34E75512-97A9-419F-8F0D-6737B19E3215}" sibTransId="{4778107E-1D54-4BFF-9E08-F3D5453D98E4}"/>
    <dgm:cxn modelId="{CD3BBD73-4320-4C7B-87DD-98DBC9E8CA8F}" type="presOf" srcId="{3AADE9ED-11C3-4F71-9A40-012D6B173820}" destId="{77584431-4ECB-4A60-AA77-ECAF89ED1A91}" srcOrd="0" destOrd="0" presId="urn:microsoft.com/office/officeart/2009/layout/CircleArrowProcess"/>
    <dgm:cxn modelId="{7EEC9B54-4C70-4262-823C-2EE2B18D8625}" type="presOf" srcId="{AD07B8AF-AE1E-4E03-84EB-D4B050B99796}" destId="{7BCC1154-A768-4246-A657-F5F8D95F0BCF}" srcOrd="0" destOrd="0" presId="urn:microsoft.com/office/officeart/2009/layout/CircleArrowProcess"/>
    <dgm:cxn modelId="{CFF60F86-D4B6-48CA-85BC-014EF13A64F7}" type="presOf" srcId="{B94FC26D-DB2B-4A36-B489-36DF9612E536}" destId="{861AEAFA-DF7D-46B4-938B-FD00D44517AF}" srcOrd="0" destOrd="0" presId="urn:microsoft.com/office/officeart/2009/layout/CircleArrowProcess"/>
    <dgm:cxn modelId="{41B9D18B-02CE-4419-88F5-76003B80F0D1}" srcId="{3AADE9ED-11C3-4F71-9A40-012D6B173820}" destId="{AD07B8AF-AE1E-4E03-84EB-D4B050B99796}" srcOrd="0" destOrd="0" parTransId="{A4010A32-A6E8-4A67-B2F4-D359E1C08F76}" sibTransId="{924E9207-F443-4953-8B18-D0FC947FE890}"/>
    <dgm:cxn modelId="{61BE7FB1-E93C-4CA1-BD49-C9FB60DC9BAB}" type="presOf" srcId="{B401D3DC-FD77-47F8-A7ED-6C1F6FBE2CE9}" destId="{3944B2DE-F200-43DB-80CE-DB405467F8BB}" srcOrd="0" destOrd="0" presId="urn:microsoft.com/office/officeart/2009/layout/CircleArrowProcess"/>
    <dgm:cxn modelId="{0362CF21-7FBD-48BD-B2BE-E3901D1341BA}" type="presParOf" srcId="{77584431-4ECB-4A60-AA77-ECAF89ED1A91}" destId="{57112BB6-082A-491E-A855-83E795C4B69C}" srcOrd="0" destOrd="0" presId="urn:microsoft.com/office/officeart/2009/layout/CircleArrowProcess"/>
    <dgm:cxn modelId="{C78E9BA4-D529-4324-8B00-8B86B3342B7E}" type="presParOf" srcId="{57112BB6-082A-491E-A855-83E795C4B69C}" destId="{066111B1-07C3-4E4E-B14D-10D99923E5AD}" srcOrd="0" destOrd="0" presId="urn:microsoft.com/office/officeart/2009/layout/CircleArrowProcess"/>
    <dgm:cxn modelId="{4D1DB587-0AB3-4C45-83CB-383838FB639C}" type="presParOf" srcId="{77584431-4ECB-4A60-AA77-ECAF89ED1A91}" destId="{7BCC1154-A768-4246-A657-F5F8D95F0BCF}" srcOrd="1" destOrd="0" presId="urn:microsoft.com/office/officeart/2009/layout/CircleArrowProcess"/>
    <dgm:cxn modelId="{AEFC1790-85CD-4BE5-B78D-E97712465535}" type="presParOf" srcId="{77584431-4ECB-4A60-AA77-ECAF89ED1A91}" destId="{19A349F6-4853-48BA-B94D-80574E6DFF26}" srcOrd="2" destOrd="0" presId="urn:microsoft.com/office/officeart/2009/layout/CircleArrowProcess"/>
    <dgm:cxn modelId="{9CCDDBB3-A4A4-4E0C-997C-E9E9A6CF7255}" type="presParOf" srcId="{19A349F6-4853-48BA-B94D-80574E6DFF26}" destId="{360E33D0-93C3-4876-81B3-059650C8A47A}" srcOrd="0" destOrd="0" presId="urn:microsoft.com/office/officeart/2009/layout/CircleArrowProcess"/>
    <dgm:cxn modelId="{4CC38BE2-0903-4BBF-9D78-E32B4908F9E2}" type="presParOf" srcId="{77584431-4ECB-4A60-AA77-ECAF89ED1A91}" destId="{3944B2DE-F200-43DB-80CE-DB405467F8BB}" srcOrd="3" destOrd="0" presId="urn:microsoft.com/office/officeart/2009/layout/CircleArrowProcess"/>
    <dgm:cxn modelId="{648965DE-500C-4763-9A0B-FFFE2D723108}" type="presParOf" srcId="{77584431-4ECB-4A60-AA77-ECAF89ED1A91}" destId="{920CD1C9-A93B-4787-808D-F039FB9F13C5}" srcOrd="4" destOrd="0" presId="urn:microsoft.com/office/officeart/2009/layout/CircleArrowProcess"/>
    <dgm:cxn modelId="{72D552E2-B58C-442F-A659-409094D49718}" type="presParOf" srcId="{920CD1C9-A93B-4787-808D-F039FB9F13C5}" destId="{1787A2E1-D725-43CC-B20F-9F141F0D9167}" srcOrd="0" destOrd="0" presId="urn:microsoft.com/office/officeart/2009/layout/CircleArrowProcess"/>
    <dgm:cxn modelId="{655C8867-816B-4E0B-9849-904A90E185B2}" type="presParOf" srcId="{77584431-4ECB-4A60-AA77-ECAF89ED1A91}" destId="{861AEAFA-DF7D-46B4-938B-FD00D44517A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20C1E0-D0BB-4E49-9CF6-85767187FCD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842F588-61D9-4666-B2F6-E9FD469E2003}">
      <dgm:prSet phldrT="[Text]"/>
      <dgm:spPr/>
      <dgm:t>
        <a:bodyPr/>
        <a:lstStyle/>
        <a:p>
          <a:r>
            <a:rPr lang="en-US"/>
            <a:t>Choose the right BPA product</a:t>
          </a:r>
        </a:p>
      </dgm:t>
    </dgm:pt>
    <dgm:pt modelId="{1B80D3A1-E17B-4685-9A5C-466F135B3DB4}" type="parTrans" cxnId="{B6D151B2-BCC7-4580-9E89-22B905CB760E}">
      <dgm:prSet/>
      <dgm:spPr/>
      <dgm:t>
        <a:bodyPr/>
        <a:lstStyle/>
        <a:p>
          <a:endParaRPr lang="en-US"/>
        </a:p>
      </dgm:t>
    </dgm:pt>
    <dgm:pt modelId="{9F49E5E8-7491-4714-A36F-981C459BEC3F}" type="sibTrans" cxnId="{B6D151B2-BCC7-4580-9E89-22B905CB760E}">
      <dgm:prSet/>
      <dgm:spPr/>
      <dgm:t>
        <a:bodyPr/>
        <a:lstStyle/>
        <a:p>
          <a:endParaRPr lang="en-US"/>
        </a:p>
      </dgm:t>
    </dgm:pt>
    <dgm:pt modelId="{B9A9D222-CB61-4C86-92F5-6CB362AEE137}">
      <dgm:prSet phldrT="[Text]"/>
      <dgm:spPr>
        <a:solidFill>
          <a:schemeClr val="accent2"/>
        </a:solidFill>
      </dgm:spPr>
      <dgm:t>
        <a:bodyPr/>
        <a:lstStyle/>
        <a:p>
          <a:r>
            <a:rPr lang="en-US"/>
            <a:t>Add Solar</a:t>
          </a:r>
        </a:p>
      </dgm:t>
    </dgm:pt>
    <dgm:pt modelId="{A2BEBA97-1F63-45AA-A663-B5932A880E00}" type="parTrans" cxnId="{E9088E58-8EF5-47D3-BF66-32908032AE65}">
      <dgm:prSet/>
      <dgm:spPr/>
      <dgm:t>
        <a:bodyPr/>
        <a:lstStyle/>
        <a:p>
          <a:endParaRPr lang="en-US"/>
        </a:p>
      </dgm:t>
    </dgm:pt>
    <dgm:pt modelId="{D1EED14A-9E0F-4BEE-90E0-4E30397B842F}" type="sibTrans" cxnId="{E9088E58-8EF5-47D3-BF66-32908032AE65}">
      <dgm:prSet/>
      <dgm:spPr/>
      <dgm:t>
        <a:bodyPr/>
        <a:lstStyle/>
        <a:p>
          <a:endParaRPr lang="en-US"/>
        </a:p>
      </dgm:t>
    </dgm:pt>
    <dgm:pt modelId="{88A31DD1-CC16-488B-9616-5C03CE6F0513}">
      <dgm:prSet phldrT="[Text]"/>
      <dgm:spPr>
        <a:solidFill>
          <a:schemeClr val="accent2"/>
        </a:solidFill>
      </dgm:spPr>
      <dgm:t>
        <a:bodyPr/>
        <a:lstStyle/>
        <a:p>
          <a:r>
            <a:rPr lang="en-US"/>
            <a:t>Add short-duration battery</a:t>
          </a:r>
        </a:p>
      </dgm:t>
    </dgm:pt>
    <dgm:pt modelId="{02EA650F-EF23-4A25-9439-70939969D38E}" type="parTrans" cxnId="{1217D3FF-2ADE-4439-8529-F07DB775D92C}">
      <dgm:prSet/>
      <dgm:spPr/>
      <dgm:t>
        <a:bodyPr/>
        <a:lstStyle/>
        <a:p>
          <a:endParaRPr lang="en-US"/>
        </a:p>
      </dgm:t>
    </dgm:pt>
    <dgm:pt modelId="{E97890F5-CB24-49B2-819A-94D57A3E072B}" type="sibTrans" cxnId="{1217D3FF-2ADE-4439-8529-F07DB775D92C}">
      <dgm:prSet/>
      <dgm:spPr/>
      <dgm:t>
        <a:bodyPr/>
        <a:lstStyle/>
        <a:p>
          <a:endParaRPr lang="en-US"/>
        </a:p>
      </dgm:t>
    </dgm:pt>
    <dgm:pt modelId="{617D66E8-3E06-4337-9887-CE6E38743125}">
      <dgm:prSet phldrT="[Text]"/>
      <dgm:spPr>
        <a:solidFill>
          <a:schemeClr val="accent2"/>
        </a:solidFill>
      </dgm:spPr>
      <dgm:t>
        <a:bodyPr/>
        <a:lstStyle/>
        <a:p>
          <a:r>
            <a:rPr lang="en-US"/>
            <a:t>Add long-duration battery</a:t>
          </a:r>
        </a:p>
      </dgm:t>
    </dgm:pt>
    <dgm:pt modelId="{BB355FEB-89C9-4D13-A18D-1B04708D9D1B}" type="parTrans" cxnId="{7C897357-9350-4830-94E0-1C8B529E6B44}">
      <dgm:prSet/>
      <dgm:spPr/>
      <dgm:t>
        <a:bodyPr/>
        <a:lstStyle/>
        <a:p>
          <a:endParaRPr lang="en-US"/>
        </a:p>
      </dgm:t>
    </dgm:pt>
    <dgm:pt modelId="{19D5EE5E-4CE5-49A1-B36A-4DF7CD6B536C}" type="sibTrans" cxnId="{7C897357-9350-4830-94E0-1C8B529E6B44}">
      <dgm:prSet/>
      <dgm:spPr/>
      <dgm:t>
        <a:bodyPr/>
        <a:lstStyle/>
        <a:p>
          <a:endParaRPr lang="en-US"/>
        </a:p>
      </dgm:t>
    </dgm:pt>
    <dgm:pt modelId="{4788FC29-0BF1-4051-8015-BDEF64FBE5CA}">
      <dgm:prSet phldrT="[Text]"/>
      <dgm:spPr>
        <a:solidFill>
          <a:srgbClr val="00B050"/>
        </a:solidFill>
      </dgm:spPr>
      <dgm:t>
        <a:bodyPr/>
        <a:lstStyle/>
        <a:p>
          <a:r>
            <a:rPr lang="en-US"/>
            <a:t>Help customers save even more energy (conservation)</a:t>
          </a:r>
        </a:p>
      </dgm:t>
    </dgm:pt>
    <dgm:pt modelId="{822C60C0-9D52-4EDC-B1B7-A0F459B8BC04}" type="parTrans" cxnId="{FC93B411-04D0-4961-9D0E-2FE54242F8E2}">
      <dgm:prSet/>
      <dgm:spPr/>
      <dgm:t>
        <a:bodyPr/>
        <a:lstStyle/>
        <a:p>
          <a:endParaRPr lang="en-US"/>
        </a:p>
      </dgm:t>
    </dgm:pt>
    <dgm:pt modelId="{F5DBCBDB-3744-4D2D-86C1-B270E41863E9}" type="sibTrans" cxnId="{FC93B411-04D0-4961-9D0E-2FE54242F8E2}">
      <dgm:prSet/>
      <dgm:spPr/>
      <dgm:t>
        <a:bodyPr/>
        <a:lstStyle/>
        <a:p>
          <a:endParaRPr lang="en-US"/>
        </a:p>
      </dgm:t>
    </dgm:pt>
    <dgm:pt modelId="{52BFE999-13F1-4652-8288-F0C327197A4A}">
      <dgm:prSet phldrT="[Text]"/>
      <dgm:spPr>
        <a:solidFill>
          <a:srgbClr val="00B050"/>
        </a:solidFill>
      </dgm:spPr>
      <dgm:t>
        <a:bodyPr/>
        <a:lstStyle/>
        <a:p>
          <a:r>
            <a:rPr lang="en-US"/>
            <a:t>Help customers shift when they use energy (demand response)</a:t>
          </a:r>
        </a:p>
      </dgm:t>
    </dgm:pt>
    <dgm:pt modelId="{10BCEA84-35A2-4DBA-8B5E-DB76AE5FE235}" type="parTrans" cxnId="{1A2D680D-9291-4B51-93CE-E30BCFCDE7C4}">
      <dgm:prSet/>
      <dgm:spPr/>
      <dgm:t>
        <a:bodyPr/>
        <a:lstStyle/>
        <a:p>
          <a:endParaRPr lang="en-US"/>
        </a:p>
      </dgm:t>
    </dgm:pt>
    <dgm:pt modelId="{0F435602-EF13-49AD-8866-82012423B68A}" type="sibTrans" cxnId="{1A2D680D-9291-4B51-93CE-E30BCFCDE7C4}">
      <dgm:prSet/>
      <dgm:spPr/>
      <dgm:t>
        <a:bodyPr/>
        <a:lstStyle/>
        <a:p>
          <a:endParaRPr lang="en-US"/>
        </a:p>
      </dgm:t>
    </dgm:pt>
    <dgm:pt modelId="{3D771732-1CCE-4FDB-AF53-60472F43EDBE}">
      <dgm:prSet phldrT="[Text]"/>
      <dgm:spPr>
        <a:solidFill>
          <a:srgbClr val="00B050"/>
        </a:solidFill>
      </dgm:spPr>
      <dgm:t>
        <a:bodyPr/>
        <a:lstStyle/>
        <a:p>
          <a:r>
            <a:rPr lang="en-US"/>
            <a:t>Help even more customers generate their own energy (rooftop solar)</a:t>
          </a:r>
        </a:p>
      </dgm:t>
    </dgm:pt>
    <dgm:pt modelId="{A6A3E8A2-D931-40B0-B39B-EF921EAA4721}" type="parTrans" cxnId="{9641BC31-C700-492A-854C-8FC10CDC5A28}">
      <dgm:prSet/>
      <dgm:spPr/>
      <dgm:t>
        <a:bodyPr/>
        <a:lstStyle/>
        <a:p>
          <a:endParaRPr lang="en-US"/>
        </a:p>
      </dgm:t>
    </dgm:pt>
    <dgm:pt modelId="{FDF800CD-777F-4F37-85B2-526986D334A9}" type="sibTrans" cxnId="{9641BC31-C700-492A-854C-8FC10CDC5A28}">
      <dgm:prSet/>
      <dgm:spPr/>
      <dgm:t>
        <a:bodyPr/>
        <a:lstStyle/>
        <a:p>
          <a:endParaRPr lang="en-US"/>
        </a:p>
      </dgm:t>
    </dgm:pt>
    <dgm:pt modelId="{8F70A873-8515-4EEF-9178-B8A04D91B02A}">
      <dgm:prSet phldrT="[Text]"/>
      <dgm:spPr>
        <a:solidFill>
          <a:schemeClr val="accent2"/>
        </a:solidFill>
      </dgm:spPr>
      <dgm:t>
        <a:bodyPr/>
        <a:lstStyle/>
        <a:p>
          <a:r>
            <a:rPr lang="en-US"/>
            <a:t>Add pumped storage</a:t>
          </a:r>
        </a:p>
      </dgm:t>
    </dgm:pt>
    <dgm:pt modelId="{46740CFC-A244-4869-9069-88FA81FEF9B5}" type="parTrans" cxnId="{DA841889-8A2E-425D-9608-012752393F3A}">
      <dgm:prSet/>
      <dgm:spPr/>
      <dgm:t>
        <a:bodyPr/>
        <a:lstStyle/>
        <a:p>
          <a:endParaRPr lang="en-US"/>
        </a:p>
      </dgm:t>
    </dgm:pt>
    <dgm:pt modelId="{DA3F3821-8D25-4ECE-AF23-CC4097DE6A5D}" type="sibTrans" cxnId="{DA841889-8A2E-425D-9608-012752393F3A}">
      <dgm:prSet/>
      <dgm:spPr/>
      <dgm:t>
        <a:bodyPr/>
        <a:lstStyle/>
        <a:p>
          <a:endParaRPr lang="en-US"/>
        </a:p>
      </dgm:t>
    </dgm:pt>
    <dgm:pt modelId="{D1B67083-EBBB-4256-B3D4-B7F87DD76A49}">
      <dgm:prSet phldrT="[Text]"/>
      <dgm:spPr>
        <a:solidFill>
          <a:schemeClr val="accent2"/>
        </a:solidFill>
      </dgm:spPr>
      <dgm:t>
        <a:bodyPr/>
        <a:lstStyle/>
        <a:p>
          <a:r>
            <a:rPr lang="en-US"/>
            <a:t>Nuclear</a:t>
          </a:r>
        </a:p>
      </dgm:t>
    </dgm:pt>
    <dgm:pt modelId="{0190DC77-7014-4C0D-8E7C-EEBAC0F3FA7F}" type="parTrans" cxnId="{63286E6C-415C-48F8-BE21-5D242214B383}">
      <dgm:prSet/>
      <dgm:spPr/>
      <dgm:t>
        <a:bodyPr/>
        <a:lstStyle/>
        <a:p>
          <a:endParaRPr lang="en-US"/>
        </a:p>
      </dgm:t>
    </dgm:pt>
    <dgm:pt modelId="{074D4E13-DFA5-46F3-A1AB-5E1B6CCA41E4}" type="sibTrans" cxnId="{63286E6C-415C-48F8-BE21-5D242214B383}">
      <dgm:prSet/>
      <dgm:spPr/>
      <dgm:t>
        <a:bodyPr/>
        <a:lstStyle/>
        <a:p>
          <a:endParaRPr lang="en-US"/>
        </a:p>
      </dgm:t>
    </dgm:pt>
    <dgm:pt modelId="{F5CC5AB1-950B-4A0A-BB11-8C215F82CE25}">
      <dgm:prSet phldrT="[Text]"/>
      <dgm:spPr>
        <a:solidFill>
          <a:schemeClr val="accent2"/>
        </a:solidFill>
      </dgm:spPr>
      <dgm:t>
        <a:bodyPr/>
        <a:lstStyle/>
        <a:p>
          <a:r>
            <a:rPr lang="en-US"/>
            <a:t>Add Wind</a:t>
          </a:r>
        </a:p>
      </dgm:t>
    </dgm:pt>
    <dgm:pt modelId="{593A515F-C84F-491C-BBE7-3BCA3690E664}" type="parTrans" cxnId="{0DD0525A-D3D7-4E3A-A353-65219FC56B62}">
      <dgm:prSet/>
      <dgm:spPr/>
    </dgm:pt>
    <dgm:pt modelId="{0A6DA257-1159-415C-A79E-C06A2C9CD296}" type="sibTrans" cxnId="{0DD0525A-D3D7-4E3A-A353-65219FC56B62}">
      <dgm:prSet/>
      <dgm:spPr/>
    </dgm:pt>
    <dgm:pt modelId="{F548D302-2FE1-450D-8C73-929403DB6454}">
      <dgm:prSet phldrT="[Text]"/>
      <dgm:spPr>
        <a:solidFill>
          <a:schemeClr val="accent4"/>
        </a:solidFill>
      </dgm:spPr>
      <dgm:t>
        <a:bodyPr/>
        <a:lstStyle/>
        <a:p>
          <a:r>
            <a:rPr lang="en-US"/>
            <a:t>Add capacity at existing dams</a:t>
          </a:r>
        </a:p>
      </dgm:t>
    </dgm:pt>
    <dgm:pt modelId="{342BFAFD-FF8C-49F6-8A37-27F464EE9D61}" type="parTrans" cxnId="{09275764-DC09-49FA-A089-3E7B958B2DFF}">
      <dgm:prSet/>
      <dgm:spPr/>
      <dgm:t>
        <a:bodyPr/>
        <a:lstStyle/>
        <a:p>
          <a:endParaRPr lang="en-US"/>
        </a:p>
      </dgm:t>
    </dgm:pt>
    <dgm:pt modelId="{35822C9D-81AA-4A5F-BB2F-6D7022ED29B4}" type="sibTrans" cxnId="{09275764-DC09-49FA-A089-3E7B958B2DFF}">
      <dgm:prSet/>
      <dgm:spPr/>
      <dgm:t>
        <a:bodyPr/>
        <a:lstStyle/>
        <a:p>
          <a:endParaRPr lang="en-US"/>
        </a:p>
      </dgm:t>
    </dgm:pt>
    <dgm:pt modelId="{4C00D948-6E84-47CA-A0D0-7A9CB3B30311}">
      <dgm:prSet phldrT="[Text]"/>
      <dgm:spPr>
        <a:solidFill>
          <a:schemeClr val="accent4"/>
        </a:solidFill>
      </dgm:spPr>
      <dgm:t>
        <a:bodyPr/>
        <a:lstStyle/>
        <a:p>
          <a:r>
            <a:rPr lang="en-US"/>
            <a:t>Purchase supplemental power from BPA at a higher price</a:t>
          </a:r>
        </a:p>
      </dgm:t>
    </dgm:pt>
    <dgm:pt modelId="{CB90D0EF-25CE-4F28-BC1D-D36DFE31DF57}" type="parTrans" cxnId="{CBBDC4C9-9BC8-4D6B-92B1-54142B41D3C7}">
      <dgm:prSet/>
      <dgm:spPr/>
      <dgm:t>
        <a:bodyPr/>
        <a:lstStyle/>
        <a:p>
          <a:endParaRPr lang="en-US"/>
        </a:p>
      </dgm:t>
    </dgm:pt>
    <dgm:pt modelId="{B9E86F99-6CB9-4391-9A36-29B4AA086F81}" type="sibTrans" cxnId="{CBBDC4C9-9BC8-4D6B-92B1-54142B41D3C7}">
      <dgm:prSet/>
      <dgm:spPr/>
      <dgm:t>
        <a:bodyPr/>
        <a:lstStyle/>
        <a:p>
          <a:endParaRPr lang="en-US"/>
        </a:p>
      </dgm:t>
    </dgm:pt>
    <dgm:pt modelId="{338EC2DE-3C52-4681-BB28-70127ED70A9C}" type="pres">
      <dgm:prSet presAssocID="{5D20C1E0-D0BB-4E49-9CF6-85767187FCD9}" presName="diagram" presStyleCnt="0">
        <dgm:presLayoutVars>
          <dgm:dir/>
          <dgm:resizeHandles val="exact"/>
        </dgm:presLayoutVars>
      </dgm:prSet>
      <dgm:spPr/>
    </dgm:pt>
    <dgm:pt modelId="{41EC2697-85BA-4FCC-A7B4-7C39D2198477}" type="pres">
      <dgm:prSet presAssocID="{A842F588-61D9-4666-B2F6-E9FD469E2003}" presName="node" presStyleLbl="node1" presStyleIdx="0" presStyleCnt="12">
        <dgm:presLayoutVars>
          <dgm:bulletEnabled val="1"/>
        </dgm:presLayoutVars>
      </dgm:prSet>
      <dgm:spPr/>
    </dgm:pt>
    <dgm:pt modelId="{8EAC5F26-9439-457B-BC41-6740C8157445}" type="pres">
      <dgm:prSet presAssocID="{9F49E5E8-7491-4714-A36F-981C459BEC3F}" presName="sibTrans" presStyleCnt="0"/>
      <dgm:spPr/>
    </dgm:pt>
    <dgm:pt modelId="{F8904754-8A30-4278-B09E-DC84BC2462B6}" type="pres">
      <dgm:prSet presAssocID="{F5CC5AB1-950B-4A0A-BB11-8C215F82CE25}" presName="node" presStyleLbl="node1" presStyleIdx="1" presStyleCnt="12">
        <dgm:presLayoutVars>
          <dgm:bulletEnabled val="1"/>
        </dgm:presLayoutVars>
      </dgm:prSet>
      <dgm:spPr/>
    </dgm:pt>
    <dgm:pt modelId="{642ED61B-16E5-4C74-A625-4EC64FD9E8A1}" type="pres">
      <dgm:prSet presAssocID="{0A6DA257-1159-415C-A79E-C06A2C9CD296}" presName="sibTrans" presStyleCnt="0"/>
      <dgm:spPr/>
    </dgm:pt>
    <dgm:pt modelId="{3918BD4F-CDFD-40F0-BE2A-BF1739386E1F}" type="pres">
      <dgm:prSet presAssocID="{B9A9D222-CB61-4C86-92F5-6CB362AEE137}" presName="node" presStyleLbl="node1" presStyleIdx="2" presStyleCnt="12">
        <dgm:presLayoutVars>
          <dgm:bulletEnabled val="1"/>
        </dgm:presLayoutVars>
      </dgm:prSet>
      <dgm:spPr/>
    </dgm:pt>
    <dgm:pt modelId="{588B3EE0-0616-456C-95F6-72B0ABCB5C7C}" type="pres">
      <dgm:prSet presAssocID="{D1EED14A-9E0F-4BEE-90E0-4E30397B842F}" presName="sibTrans" presStyleCnt="0"/>
      <dgm:spPr/>
    </dgm:pt>
    <dgm:pt modelId="{8C9A9FB8-4337-4BE9-BD15-FE27E9D75177}" type="pres">
      <dgm:prSet presAssocID="{88A31DD1-CC16-488B-9616-5C03CE6F0513}" presName="node" presStyleLbl="node1" presStyleIdx="3" presStyleCnt="12">
        <dgm:presLayoutVars>
          <dgm:bulletEnabled val="1"/>
        </dgm:presLayoutVars>
      </dgm:prSet>
      <dgm:spPr/>
    </dgm:pt>
    <dgm:pt modelId="{DA66AFB3-1F00-4F93-A81E-7CB48E147204}" type="pres">
      <dgm:prSet presAssocID="{E97890F5-CB24-49B2-819A-94D57A3E072B}" presName="sibTrans" presStyleCnt="0"/>
      <dgm:spPr/>
    </dgm:pt>
    <dgm:pt modelId="{F252208D-A4E1-40C4-ACB2-80D95671B78E}" type="pres">
      <dgm:prSet presAssocID="{617D66E8-3E06-4337-9887-CE6E38743125}" presName="node" presStyleLbl="node1" presStyleIdx="4" presStyleCnt="12">
        <dgm:presLayoutVars>
          <dgm:bulletEnabled val="1"/>
        </dgm:presLayoutVars>
      </dgm:prSet>
      <dgm:spPr/>
    </dgm:pt>
    <dgm:pt modelId="{2F6FA6B0-DA65-4DF1-9019-8E4081F5DCF0}" type="pres">
      <dgm:prSet presAssocID="{19D5EE5E-4CE5-49A1-B36A-4DF7CD6B536C}" presName="sibTrans" presStyleCnt="0"/>
      <dgm:spPr/>
    </dgm:pt>
    <dgm:pt modelId="{F1CFC182-C63D-4206-B319-6F08A8B5562C}" type="pres">
      <dgm:prSet presAssocID="{D1B67083-EBBB-4256-B3D4-B7F87DD76A49}" presName="node" presStyleLbl="node1" presStyleIdx="5" presStyleCnt="12">
        <dgm:presLayoutVars>
          <dgm:bulletEnabled val="1"/>
        </dgm:presLayoutVars>
      </dgm:prSet>
      <dgm:spPr/>
    </dgm:pt>
    <dgm:pt modelId="{FF9FA3DF-F2E5-4E1B-837B-11EF0AB78422}" type="pres">
      <dgm:prSet presAssocID="{074D4E13-DFA5-46F3-A1AB-5E1B6CCA41E4}" presName="sibTrans" presStyleCnt="0"/>
      <dgm:spPr/>
    </dgm:pt>
    <dgm:pt modelId="{9C314CDE-7159-430B-AB69-877D396C0B1D}" type="pres">
      <dgm:prSet presAssocID="{8F70A873-8515-4EEF-9178-B8A04D91B02A}" presName="node" presStyleLbl="node1" presStyleIdx="6" presStyleCnt="12">
        <dgm:presLayoutVars>
          <dgm:bulletEnabled val="1"/>
        </dgm:presLayoutVars>
      </dgm:prSet>
      <dgm:spPr/>
    </dgm:pt>
    <dgm:pt modelId="{71EB6F17-18CE-4D24-8CFA-42646966C014}" type="pres">
      <dgm:prSet presAssocID="{DA3F3821-8D25-4ECE-AF23-CC4097DE6A5D}" presName="sibTrans" presStyleCnt="0"/>
      <dgm:spPr/>
    </dgm:pt>
    <dgm:pt modelId="{84C863E6-867A-4F48-A1D7-B8A045E17FA5}" type="pres">
      <dgm:prSet presAssocID="{4788FC29-0BF1-4051-8015-BDEF64FBE5CA}" presName="node" presStyleLbl="node1" presStyleIdx="7" presStyleCnt="12">
        <dgm:presLayoutVars>
          <dgm:bulletEnabled val="1"/>
        </dgm:presLayoutVars>
      </dgm:prSet>
      <dgm:spPr/>
    </dgm:pt>
    <dgm:pt modelId="{DDD91AF9-C820-4FB3-ADEC-20ADB116B235}" type="pres">
      <dgm:prSet presAssocID="{F5DBCBDB-3744-4D2D-86C1-B270E41863E9}" presName="sibTrans" presStyleCnt="0"/>
      <dgm:spPr/>
    </dgm:pt>
    <dgm:pt modelId="{E97D7299-3CFF-4B39-8FB4-B29E576C49A9}" type="pres">
      <dgm:prSet presAssocID="{52BFE999-13F1-4652-8288-F0C327197A4A}" presName="node" presStyleLbl="node1" presStyleIdx="8" presStyleCnt="12">
        <dgm:presLayoutVars>
          <dgm:bulletEnabled val="1"/>
        </dgm:presLayoutVars>
      </dgm:prSet>
      <dgm:spPr/>
    </dgm:pt>
    <dgm:pt modelId="{3E1CFF7A-9BA3-405F-BA87-171ED9ED9B0B}" type="pres">
      <dgm:prSet presAssocID="{0F435602-EF13-49AD-8866-82012423B68A}" presName="sibTrans" presStyleCnt="0"/>
      <dgm:spPr/>
    </dgm:pt>
    <dgm:pt modelId="{C4DF85A2-2CC7-43E9-A9AF-692B82635E24}" type="pres">
      <dgm:prSet presAssocID="{3D771732-1CCE-4FDB-AF53-60472F43EDBE}" presName="node" presStyleLbl="node1" presStyleIdx="9" presStyleCnt="12">
        <dgm:presLayoutVars>
          <dgm:bulletEnabled val="1"/>
        </dgm:presLayoutVars>
      </dgm:prSet>
      <dgm:spPr/>
    </dgm:pt>
    <dgm:pt modelId="{B4A4BA4E-AEF2-4866-8908-D0310F1C81F3}" type="pres">
      <dgm:prSet presAssocID="{FDF800CD-777F-4F37-85B2-526986D334A9}" presName="sibTrans" presStyleCnt="0"/>
      <dgm:spPr/>
    </dgm:pt>
    <dgm:pt modelId="{BF03C289-B920-4EC5-AB80-4B73FE336E56}" type="pres">
      <dgm:prSet presAssocID="{F548D302-2FE1-450D-8C73-929403DB6454}" presName="node" presStyleLbl="node1" presStyleIdx="10" presStyleCnt="12">
        <dgm:presLayoutVars>
          <dgm:bulletEnabled val="1"/>
        </dgm:presLayoutVars>
      </dgm:prSet>
      <dgm:spPr/>
    </dgm:pt>
    <dgm:pt modelId="{0E1D966C-0DE3-43A2-BA10-292C2E4F0789}" type="pres">
      <dgm:prSet presAssocID="{35822C9D-81AA-4A5F-BB2F-6D7022ED29B4}" presName="sibTrans" presStyleCnt="0"/>
      <dgm:spPr/>
    </dgm:pt>
    <dgm:pt modelId="{C547D4D3-FC40-44EF-A042-7AACE2DCB57F}" type="pres">
      <dgm:prSet presAssocID="{4C00D948-6E84-47CA-A0D0-7A9CB3B30311}" presName="node" presStyleLbl="node1" presStyleIdx="11" presStyleCnt="12">
        <dgm:presLayoutVars>
          <dgm:bulletEnabled val="1"/>
        </dgm:presLayoutVars>
      </dgm:prSet>
      <dgm:spPr/>
    </dgm:pt>
  </dgm:ptLst>
  <dgm:cxnLst>
    <dgm:cxn modelId="{6494CA06-39B3-45DC-AD0A-6C711524C409}" type="presOf" srcId="{3D771732-1CCE-4FDB-AF53-60472F43EDBE}" destId="{C4DF85A2-2CC7-43E9-A9AF-692B82635E24}" srcOrd="0" destOrd="0" presId="urn:microsoft.com/office/officeart/2005/8/layout/default"/>
    <dgm:cxn modelId="{1A2D680D-9291-4B51-93CE-E30BCFCDE7C4}" srcId="{5D20C1E0-D0BB-4E49-9CF6-85767187FCD9}" destId="{52BFE999-13F1-4652-8288-F0C327197A4A}" srcOrd="8" destOrd="0" parTransId="{10BCEA84-35A2-4DBA-8B5E-DB76AE5FE235}" sibTransId="{0F435602-EF13-49AD-8866-82012423B68A}"/>
    <dgm:cxn modelId="{FC93B411-04D0-4961-9D0E-2FE54242F8E2}" srcId="{5D20C1E0-D0BB-4E49-9CF6-85767187FCD9}" destId="{4788FC29-0BF1-4051-8015-BDEF64FBE5CA}" srcOrd="7" destOrd="0" parTransId="{822C60C0-9D52-4EDC-B1B7-A0F459B8BC04}" sibTransId="{F5DBCBDB-3744-4D2D-86C1-B270E41863E9}"/>
    <dgm:cxn modelId="{57D5A125-A6BE-470C-931F-32E8EB80D95F}" type="presOf" srcId="{F548D302-2FE1-450D-8C73-929403DB6454}" destId="{BF03C289-B920-4EC5-AB80-4B73FE336E56}" srcOrd="0" destOrd="0" presId="urn:microsoft.com/office/officeart/2005/8/layout/default"/>
    <dgm:cxn modelId="{DD8EC82C-EB09-4AD7-9D59-BA15F98F369C}" type="presOf" srcId="{8F70A873-8515-4EEF-9178-B8A04D91B02A}" destId="{9C314CDE-7159-430B-AB69-877D396C0B1D}" srcOrd="0" destOrd="0" presId="urn:microsoft.com/office/officeart/2005/8/layout/default"/>
    <dgm:cxn modelId="{9641BC31-C700-492A-854C-8FC10CDC5A28}" srcId="{5D20C1E0-D0BB-4E49-9CF6-85767187FCD9}" destId="{3D771732-1CCE-4FDB-AF53-60472F43EDBE}" srcOrd="9" destOrd="0" parTransId="{A6A3E8A2-D931-40B0-B39B-EF921EAA4721}" sibTransId="{FDF800CD-777F-4F37-85B2-526986D334A9}"/>
    <dgm:cxn modelId="{0C6B063B-DEFC-432D-BA62-2CCC378B75C9}" type="presOf" srcId="{B9A9D222-CB61-4C86-92F5-6CB362AEE137}" destId="{3918BD4F-CDFD-40F0-BE2A-BF1739386E1F}" srcOrd="0" destOrd="0" presId="urn:microsoft.com/office/officeart/2005/8/layout/default"/>
    <dgm:cxn modelId="{D1DCC05B-32F1-480B-967A-3E10855B709D}" type="presOf" srcId="{5D20C1E0-D0BB-4E49-9CF6-85767187FCD9}" destId="{338EC2DE-3C52-4681-BB28-70127ED70A9C}" srcOrd="0" destOrd="0" presId="urn:microsoft.com/office/officeart/2005/8/layout/default"/>
    <dgm:cxn modelId="{09275764-DC09-49FA-A089-3E7B958B2DFF}" srcId="{5D20C1E0-D0BB-4E49-9CF6-85767187FCD9}" destId="{F548D302-2FE1-450D-8C73-929403DB6454}" srcOrd="10" destOrd="0" parTransId="{342BFAFD-FF8C-49F6-8A37-27F464EE9D61}" sibTransId="{35822C9D-81AA-4A5F-BB2F-6D7022ED29B4}"/>
    <dgm:cxn modelId="{63286E6C-415C-48F8-BE21-5D242214B383}" srcId="{5D20C1E0-D0BB-4E49-9CF6-85767187FCD9}" destId="{D1B67083-EBBB-4256-B3D4-B7F87DD76A49}" srcOrd="5" destOrd="0" parTransId="{0190DC77-7014-4C0D-8E7C-EEBAC0F3FA7F}" sibTransId="{074D4E13-DFA5-46F3-A1AB-5E1B6CCA41E4}"/>
    <dgm:cxn modelId="{96D3766F-18D1-411C-A09F-9A86EE87F009}" type="presOf" srcId="{52BFE999-13F1-4652-8288-F0C327197A4A}" destId="{E97D7299-3CFF-4B39-8FB4-B29E576C49A9}" srcOrd="0" destOrd="0" presId="urn:microsoft.com/office/officeart/2005/8/layout/default"/>
    <dgm:cxn modelId="{7C897357-9350-4830-94E0-1C8B529E6B44}" srcId="{5D20C1E0-D0BB-4E49-9CF6-85767187FCD9}" destId="{617D66E8-3E06-4337-9887-CE6E38743125}" srcOrd="4" destOrd="0" parTransId="{BB355FEB-89C9-4D13-A18D-1B04708D9D1B}" sibTransId="{19D5EE5E-4CE5-49A1-B36A-4DF7CD6B536C}"/>
    <dgm:cxn modelId="{E9088E58-8EF5-47D3-BF66-32908032AE65}" srcId="{5D20C1E0-D0BB-4E49-9CF6-85767187FCD9}" destId="{B9A9D222-CB61-4C86-92F5-6CB362AEE137}" srcOrd="2" destOrd="0" parTransId="{A2BEBA97-1F63-45AA-A663-B5932A880E00}" sibTransId="{D1EED14A-9E0F-4BEE-90E0-4E30397B842F}"/>
    <dgm:cxn modelId="{0DD0525A-D3D7-4E3A-A353-65219FC56B62}" srcId="{5D20C1E0-D0BB-4E49-9CF6-85767187FCD9}" destId="{F5CC5AB1-950B-4A0A-BB11-8C215F82CE25}" srcOrd="1" destOrd="0" parTransId="{593A515F-C84F-491C-BBE7-3BCA3690E664}" sibTransId="{0A6DA257-1159-415C-A79E-C06A2C9CD296}"/>
    <dgm:cxn modelId="{A53C9485-DC3C-4F6A-A92C-80BDBACA18A2}" type="presOf" srcId="{D1B67083-EBBB-4256-B3D4-B7F87DD76A49}" destId="{F1CFC182-C63D-4206-B319-6F08A8B5562C}" srcOrd="0" destOrd="0" presId="urn:microsoft.com/office/officeart/2005/8/layout/default"/>
    <dgm:cxn modelId="{DA841889-8A2E-425D-9608-012752393F3A}" srcId="{5D20C1E0-D0BB-4E49-9CF6-85767187FCD9}" destId="{8F70A873-8515-4EEF-9178-B8A04D91B02A}" srcOrd="6" destOrd="0" parTransId="{46740CFC-A244-4869-9069-88FA81FEF9B5}" sibTransId="{DA3F3821-8D25-4ECE-AF23-CC4097DE6A5D}"/>
    <dgm:cxn modelId="{EB5C4593-FF76-40F8-BA30-59BF0D61FDEB}" type="presOf" srcId="{4788FC29-0BF1-4051-8015-BDEF64FBE5CA}" destId="{84C863E6-867A-4F48-A1D7-B8A045E17FA5}" srcOrd="0" destOrd="0" presId="urn:microsoft.com/office/officeart/2005/8/layout/default"/>
    <dgm:cxn modelId="{DE9B569B-C1FF-49BC-ADFA-486986E06FE8}" type="presOf" srcId="{A842F588-61D9-4666-B2F6-E9FD469E2003}" destId="{41EC2697-85BA-4FCC-A7B4-7C39D2198477}" srcOrd="0" destOrd="0" presId="urn:microsoft.com/office/officeart/2005/8/layout/default"/>
    <dgm:cxn modelId="{79D1989C-94C6-480C-B5F4-CE4434DB5F23}" type="presOf" srcId="{F5CC5AB1-950B-4A0A-BB11-8C215F82CE25}" destId="{F8904754-8A30-4278-B09E-DC84BC2462B6}" srcOrd="0" destOrd="0" presId="urn:microsoft.com/office/officeart/2005/8/layout/default"/>
    <dgm:cxn modelId="{D816159E-C823-4F6D-9153-C9CAD2B76DF6}" type="presOf" srcId="{617D66E8-3E06-4337-9887-CE6E38743125}" destId="{F252208D-A4E1-40C4-ACB2-80D95671B78E}" srcOrd="0" destOrd="0" presId="urn:microsoft.com/office/officeart/2005/8/layout/default"/>
    <dgm:cxn modelId="{5A1A489E-B83E-4B36-97C3-74C7376A7BD4}" type="presOf" srcId="{88A31DD1-CC16-488B-9616-5C03CE6F0513}" destId="{8C9A9FB8-4337-4BE9-BD15-FE27E9D75177}" srcOrd="0" destOrd="0" presId="urn:microsoft.com/office/officeart/2005/8/layout/default"/>
    <dgm:cxn modelId="{B6D151B2-BCC7-4580-9E89-22B905CB760E}" srcId="{5D20C1E0-D0BB-4E49-9CF6-85767187FCD9}" destId="{A842F588-61D9-4666-B2F6-E9FD469E2003}" srcOrd="0" destOrd="0" parTransId="{1B80D3A1-E17B-4685-9A5C-466F135B3DB4}" sibTransId="{9F49E5E8-7491-4714-A36F-981C459BEC3F}"/>
    <dgm:cxn modelId="{CBBDC4C9-9BC8-4D6B-92B1-54142B41D3C7}" srcId="{5D20C1E0-D0BB-4E49-9CF6-85767187FCD9}" destId="{4C00D948-6E84-47CA-A0D0-7A9CB3B30311}" srcOrd="11" destOrd="0" parTransId="{CB90D0EF-25CE-4F28-BC1D-D36DFE31DF57}" sibTransId="{B9E86F99-6CB9-4391-9A36-29B4AA086F81}"/>
    <dgm:cxn modelId="{55C6ADE0-47DD-42D4-971E-2D1A5706A4A3}" type="presOf" srcId="{4C00D948-6E84-47CA-A0D0-7A9CB3B30311}" destId="{C547D4D3-FC40-44EF-A042-7AACE2DCB57F}" srcOrd="0" destOrd="0" presId="urn:microsoft.com/office/officeart/2005/8/layout/default"/>
    <dgm:cxn modelId="{1217D3FF-2ADE-4439-8529-F07DB775D92C}" srcId="{5D20C1E0-D0BB-4E49-9CF6-85767187FCD9}" destId="{88A31DD1-CC16-488B-9616-5C03CE6F0513}" srcOrd="3" destOrd="0" parTransId="{02EA650F-EF23-4A25-9439-70939969D38E}" sibTransId="{E97890F5-CB24-49B2-819A-94D57A3E072B}"/>
    <dgm:cxn modelId="{1848342C-FBC1-4FA6-A663-7C8CFA0AD89C}" type="presParOf" srcId="{338EC2DE-3C52-4681-BB28-70127ED70A9C}" destId="{41EC2697-85BA-4FCC-A7B4-7C39D2198477}" srcOrd="0" destOrd="0" presId="urn:microsoft.com/office/officeart/2005/8/layout/default"/>
    <dgm:cxn modelId="{AA341A2A-14D1-47CF-9FE3-FB6F87E10C52}" type="presParOf" srcId="{338EC2DE-3C52-4681-BB28-70127ED70A9C}" destId="{8EAC5F26-9439-457B-BC41-6740C8157445}" srcOrd="1" destOrd="0" presId="urn:microsoft.com/office/officeart/2005/8/layout/default"/>
    <dgm:cxn modelId="{CA35E18C-AE24-42D8-9587-87BD0B05D521}" type="presParOf" srcId="{338EC2DE-3C52-4681-BB28-70127ED70A9C}" destId="{F8904754-8A30-4278-B09E-DC84BC2462B6}" srcOrd="2" destOrd="0" presId="urn:microsoft.com/office/officeart/2005/8/layout/default"/>
    <dgm:cxn modelId="{B81E6669-D838-49BB-861C-539D131AA365}" type="presParOf" srcId="{338EC2DE-3C52-4681-BB28-70127ED70A9C}" destId="{642ED61B-16E5-4C74-A625-4EC64FD9E8A1}" srcOrd="3" destOrd="0" presId="urn:microsoft.com/office/officeart/2005/8/layout/default"/>
    <dgm:cxn modelId="{34207696-80CF-4466-84F4-94E11809808C}" type="presParOf" srcId="{338EC2DE-3C52-4681-BB28-70127ED70A9C}" destId="{3918BD4F-CDFD-40F0-BE2A-BF1739386E1F}" srcOrd="4" destOrd="0" presId="urn:microsoft.com/office/officeart/2005/8/layout/default"/>
    <dgm:cxn modelId="{83B7A3F8-ED6F-4ED9-82C8-26045DC8FF2F}" type="presParOf" srcId="{338EC2DE-3C52-4681-BB28-70127ED70A9C}" destId="{588B3EE0-0616-456C-95F6-72B0ABCB5C7C}" srcOrd="5" destOrd="0" presId="urn:microsoft.com/office/officeart/2005/8/layout/default"/>
    <dgm:cxn modelId="{D544C963-5EB1-4949-A579-DBB51C1B40C6}" type="presParOf" srcId="{338EC2DE-3C52-4681-BB28-70127ED70A9C}" destId="{8C9A9FB8-4337-4BE9-BD15-FE27E9D75177}" srcOrd="6" destOrd="0" presId="urn:microsoft.com/office/officeart/2005/8/layout/default"/>
    <dgm:cxn modelId="{8C8F86E0-E493-4B7C-A0FA-A6459C670CE0}" type="presParOf" srcId="{338EC2DE-3C52-4681-BB28-70127ED70A9C}" destId="{DA66AFB3-1F00-4F93-A81E-7CB48E147204}" srcOrd="7" destOrd="0" presId="urn:microsoft.com/office/officeart/2005/8/layout/default"/>
    <dgm:cxn modelId="{641D7DCB-766C-42CA-940E-E95E460BCA00}" type="presParOf" srcId="{338EC2DE-3C52-4681-BB28-70127ED70A9C}" destId="{F252208D-A4E1-40C4-ACB2-80D95671B78E}" srcOrd="8" destOrd="0" presId="urn:microsoft.com/office/officeart/2005/8/layout/default"/>
    <dgm:cxn modelId="{2A5F4C4F-6B10-4042-8FDB-61D2F1DB4808}" type="presParOf" srcId="{338EC2DE-3C52-4681-BB28-70127ED70A9C}" destId="{2F6FA6B0-DA65-4DF1-9019-8E4081F5DCF0}" srcOrd="9" destOrd="0" presId="urn:microsoft.com/office/officeart/2005/8/layout/default"/>
    <dgm:cxn modelId="{C69F12C6-EE33-4A50-93D2-C1DD11949091}" type="presParOf" srcId="{338EC2DE-3C52-4681-BB28-70127ED70A9C}" destId="{F1CFC182-C63D-4206-B319-6F08A8B5562C}" srcOrd="10" destOrd="0" presId="urn:microsoft.com/office/officeart/2005/8/layout/default"/>
    <dgm:cxn modelId="{E6E42DD6-8B3A-4791-9132-6FEAF3FBF8E0}" type="presParOf" srcId="{338EC2DE-3C52-4681-BB28-70127ED70A9C}" destId="{FF9FA3DF-F2E5-4E1B-837B-11EF0AB78422}" srcOrd="11" destOrd="0" presId="urn:microsoft.com/office/officeart/2005/8/layout/default"/>
    <dgm:cxn modelId="{C869BB92-9D63-4AB5-9839-22BB09191C9B}" type="presParOf" srcId="{338EC2DE-3C52-4681-BB28-70127ED70A9C}" destId="{9C314CDE-7159-430B-AB69-877D396C0B1D}" srcOrd="12" destOrd="0" presId="urn:microsoft.com/office/officeart/2005/8/layout/default"/>
    <dgm:cxn modelId="{BAD96291-FCA5-432A-AC6C-FBAA98CA131F}" type="presParOf" srcId="{338EC2DE-3C52-4681-BB28-70127ED70A9C}" destId="{71EB6F17-18CE-4D24-8CFA-42646966C014}" srcOrd="13" destOrd="0" presId="urn:microsoft.com/office/officeart/2005/8/layout/default"/>
    <dgm:cxn modelId="{92EFAF83-E23D-4C71-87B2-3BA9ABAA4228}" type="presParOf" srcId="{338EC2DE-3C52-4681-BB28-70127ED70A9C}" destId="{84C863E6-867A-4F48-A1D7-B8A045E17FA5}" srcOrd="14" destOrd="0" presId="urn:microsoft.com/office/officeart/2005/8/layout/default"/>
    <dgm:cxn modelId="{6EDD5D73-6FC5-4433-94F8-BBF0018C4BF3}" type="presParOf" srcId="{338EC2DE-3C52-4681-BB28-70127ED70A9C}" destId="{DDD91AF9-C820-4FB3-ADEC-20ADB116B235}" srcOrd="15" destOrd="0" presId="urn:microsoft.com/office/officeart/2005/8/layout/default"/>
    <dgm:cxn modelId="{97A2E233-94DA-448D-AC0D-9AE78CC8A798}" type="presParOf" srcId="{338EC2DE-3C52-4681-BB28-70127ED70A9C}" destId="{E97D7299-3CFF-4B39-8FB4-B29E576C49A9}" srcOrd="16" destOrd="0" presId="urn:microsoft.com/office/officeart/2005/8/layout/default"/>
    <dgm:cxn modelId="{E08CC7A4-4F0F-4DDA-AD35-EE214115ECBD}" type="presParOf" srcId="{338EC2DE-3C52-4681-BB28-70127ED70A9C}" destId="{3E1CFF7A-9BA3-405F-BA87-171ED9ED9B0B}" srcOrd="17" destOrd="0" presId="urn:microsoft.com/office/officeart/2005/8/layout/default"/>
    <dgm:cxn modelId="{0470125B-D4F9-4B32-8449-5B7DBECECB7D}" type="presParOf" srcId="{338EC2DE-3C52-4681-BB28-70127ED70A9C}" destId="{C4DF85A2-2CC7-43E9-A9AF-692B82635E24}" srcOrd="18" destOrd="0" presId="urn:microsoft.com/office/officeart/2005/8/layout/default"/>
    <dgm:cxn modelId="{E57E1E0C-45BF-492F-8945-450CF6A1DE7C}" type="presParOf" srcId="{338EC2DE-3C52-4681-BB28-70127ED70A9C}" destId="{B4A4BA4E-AEF2-4866-8908-D0310F1C81F3}" srcOrd="19" destOrd="0" presId="urn:microsoft.com/office/officeart/2005/8/layout/default"/>
    <dgm:cxn modelId="{906CDF17-832F-46BC-8E2A-5148CF7B45BB}" type="presParOf" srcId="{338EC2DE-3C52-4681-BB28-70127ED70A9C}" destId="{BF03C289-B920-4EC5-AB80-4B73FE336E56}" srcOrd="20" destOrd="0" presId="urn:microsoft.com/office/officeart/2005/8/layout/default"/>
    <dgm:cxn modelId="{B6D7B30A-7049-44AE-BA3A-09F7CD66D939}" type="presParOf" srcId="{338EC2DE-3C52-4681-BB28-70127ED70A9C}" destId="{0E1D966C-0DE3-43A2-BA10-292C2E4F0789}" srcOrd="21" destOrd="0" presId="urn:microsoft.com/office/officeart/2005/8/layout/default"/>
    <dgm:cxn modelId="{94DAAC0B-4FF4-4011-8886-E365A9AD0DF7}" type="presParOf" srcId="{338EC2DE-3C52-4681-BB28-70127ED70A9C}" destId="{C547D4D3-FC40-44EF-A042-7AACE2DCB57F}"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111B1-07C3-4E4E-B14D-10D99923E5AD}">
      <dsp:nvSpPr>
        <dsp:cNvPr id="0" name=""/>
        <dsp:cNvSpPr/>
      </dsp:nvSpPr>
      <dsp:spPr>
        <a:xfrm>
          <a:off x="1969166" y="0"/>
          <a:ext cx="2767362" cy="276778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CC1154-A768-4246-A657-F5F8D95F0BCF}">
      <dsp:nvSpPr>
        <dsp:cNvPr id="0" name=""/>
        <dsp:cNvSpPr/>
      </dsp:nvSpPr>
      <dsp:spPr>
        <a:xfrm>
          <a:off x="2580844" y="999253"/>
          <a:ext cx="1537769" cy="76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Needs Assessment</a:t>
          </a:r>
        </a:p>
      </dsp:txBody>
      <dsp:txXfrm>
        <a:off x="2580844" y="999253"/>
        <a:ext cx="1537769" cy="768700"/>
      </dsp:txXfrm>
    </dsp:sp>
    <dsp:sp modelId="{360E33D0-93C3-4876-81B3-059650C8A47A}">
      <dsp:nvSpPr>
        <dsp:cNvPr id="0" name=""/>
        <dsp:cNvSpPr/>
      </dsp:nvSpPr>
      <dsp:spPr>
        <a:xfrm>
          <a:off x="1200541" y="1590296"/>
          <a:ext cx="2767362" cy="2767783"/>
        </a:xfrm>
        <a:prstGeom prst="leftCircularArrow">
          <a:avLst>
            <a:gd name="adj1" fmla="val 10980"/>
            <a:gd name="adj2" fmla="val 1142322"/>
            <a:gd name="adj3" fmla="val 6300000"/>
            <a:gd name="adj4" fmla="val 18900000"/>
            <a:gd name="adj5" fmla="val 125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44B2DE-F200-43DB-80CE-DB405467F8BB}">
      <dsp:nvSpPr>
        <dsp:cNvPr id="0" name=""/>
        <dsp:cNvSpPr/>
      </dsp:nvSpPr>
      <dsp:spPr>
        <a:xfrm>
          <a:off x="1815337" y="2598749"/>
          <a:ext cx="1537769" cy="76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Analysis &amp; Selection of a Strategy</a:t>
          </a:r>
        </a:p>
      </dsp:txBody>
      <dsp:txXfrm>
        <a:off x="1815337" y="2598749"/>
        <a:ext cx="1537769" cy="768700"/>
      </dsp:txXfrm>
    </dsp:sp>
    <dsp:sp modelId="{1787A2E1-D725-43CC-B20F-9F141F0D9167}">
      <dsp:nvSpPr>
        <dsp:cNvPr id="0" name=""/>
        <dsp:cNvSpPr/>
      </dsp:nvSpPr>
      <dsp:spPr>
        <a:xfrm>
          <a:off x="2166129" y="3370900"/>
          <a:ext cx="2377592" cy="2378545"/>
        </a:xfrm>
        <a:prstGeom prst="blockArc">
          <a:avLst>
            <a:gd name="adj1" fmla="val 13500000"/>
            <a:gd name="adj2" fmla="val 10800000"/>
            <a:gd name="adj3" fmla="val 1274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1AEAFA-DF7D-46B4-938B-FD00D44517AF}">
      <dsp:nvSpPr>
        <dsp:cNvPr id="0" name=""/>
        <dsp:cNvSpPr/>
      </dsp:nvSpPr>
      <dsp:spPr>
        <a:xfrm>
          <a:off x="2584482" y="4200545"/>
          <a:ext cx="1537769" cy="76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Action Plan</a:t>
          </a:r>
        </a:p>
      </dsp:txBody>
      <dsp:txXfrm>
        <a:off x="2584482" y="4200545"/>
        <a:ext cx="1537769" cy="7687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F72FF-F0DF-46E6-96E3-68F2BBC00131}">
      <dsp:nvSpPr>
        <dsp:cNvPr id="0" name=""/>
        <dsp:cNvSpPr/>
      </dsp:nvSpPr>
      <dsp:spPr>
        <a:xfrm>
          <a:off x="152451" y="1120116"/>
          <a:ext cx="3516086" cy="10987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4238"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Predictability</a:t>
          </a:r>
        </a:p>
        <a:p>
          <a:pPr marL="114300" lvl="1" indent="-114300" algn="l" defTabSz="622300">
            <a:lnSpc>
              <a:spcPct val="90000"/>
            </a:lnSpc>
            <a:spcBef>
              <a:spcPct val="0"/>
            </a:spcBef>
            <a:spcAft>
              <a:spcPct val="15000"/>
            </a:spcAft>
            <a:buChar char="•"/>
          </a:pPr>
          <a:r>
            <a:rPr lang="en-US" sz="1400" kern="1200"/>
            <a:t>Do we know when it will be available?</a:t>
          </a:r>
        </a:p>
      </dsp:txBody>
      <dsp:txXfrm>
        <a:off x="152451" y="1120116"/>
        <a:ext cx="3516086" cy="1098777"/>
      </dsp:txXfrm>
    </dsp:sp>
    <dsp:sp modelId="{7E91D8A3-5A0C-4B0D-9541-28764FFCD893}">
      <dsp:nvSpPr>
        <dsp:cNvPr id="0" name=""/>
        <dsp:cNvSpPr/>
      </dsp:nvSpPr>
      <dsp:spPr>
        <a:xfrm>
          <a:off x="5948" y="961404"/>
          <a:ext cx="769143" cy="115371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7688C6-A53B-4E8F-BC32-4A4FDDECB9BF}">
      <dsp:nvSpPr>
        <dsp:cNvPr id="0" name=""/>
        <dsp:cNvSpPr/>
      </dsp:nvSpPr>
      <dsp:spPr>
        <a:xfrm>
          <a:off x="4006395" y="1120116"/>
          <a:ext cx="3516086" cy="10987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4238"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err="1"/>
            <a:t>Dispatchability</a:t>
          </a:r>
          <a:endParaRPr lang="en-US" sz="1800" kern="1200"/>
        </a:p>
        <a:p>
          <a:pPr marL="114300" lvl="1" indent="-114300" algn="l" defTabSz="622300">
            <a:lnSpc>
              <a:spcPct val="90000"/>
            </a:lnSpc>
            <a:spcBef>
              <a:spcPct val="0"/>
            </a:spcBef>
            <a:spcAft>
              <a:spcPct val="15000"/>
            </a:spcAft>
            <a:buChar char="•"/>
          </a:pPr>
          <a:r>
            <a:rPr lang="en-US" sz="1400" kern="1200"/>
            <a:t>Can we control when it is available?</a:t>
          </a:r>
        </a:p>
      </dsp:txBody>
      <dsp:txXfrm>
        <a:off x="4006395" y="1120116"/>
        <a:ext cx="3516086" cy="1098777"/>
      </dsp:txXfrm>
    </dsp:sp>
    <dsp:sp modelId="{87C92DF3-0B4A-4319-A2CA-B54DA4410E51}">
      <dsp:nvSpPr>
        <dsp:cNvPr id="0" name=""/>
        <dsp:cNvSpPr/>
      </dsp:nvSpPr>
      <dsp:spPr>
        <a:xfrm>
          <a:off x="3859892" y="961404"/>
          <a:ext cx="769143" cy="115371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F840EC-B9A7-4EC3-AE84-AC41C45A81EB}">
      <dsp:nvSpPr>
        <dsp:cNvPr id="0" name=""/>
        <dsp:cNvSpPr/>
      </dsp:nvSpPr>
      <dsp:spPr>
        <a:xfrm>
          <a:off x="7860340" y="1120116"/>
          <a:ext cx="3516086" cy="10987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4238"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Sustained Peak Availability</a:t>
          </a:r>
        </a:p>
        <a:p>
          <a:pPr marL="114300" lvl="1" indent="-114300" algn="l" defTabSz="622300">
            <a:lnSpc>
              <a:spcPct val="90000"/>
            </a:lnSpc>
            <a:spcBef>
              <a:spcPct val="0"/>
            </a:spcBef>
            <a:spcAft>
              <a:spcPct val="15000"/>
            </a:spcAft>
            <a:buChar char="•"/>
          </a:pPr>
          <a:r>
            <a:rPr lang="en-US" sz="1400" kern="1200"/>
            <a:t>Is it available for a long time during peak demand?</a:t>
          </a:r>
        </a:p>
      </dsp:txBody>
      <dsp:txXfrm>
        <a:off x="7860340" y="1120116"/>
        <a:ext cx="3516086" cy="1098777"/>
      </dsp:txXfrm>
    </dsp:sp>
    <dsp:sp modelId="{D81CCE28-04B2-477B-A4BE-7D30ACFA229C}">
      <dsp:nvSpPr>
        <dsp:cNvPr id="0" name=""/>
        <dsp:cNvSpPr/>
      </dsp:nvSpPr>
      <dsp:spPr>
        <a:xfrm>
          <a:off x="7713836" y="961404"/>
          <a:ext cx="769143" cy="1153715"/>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406" r="-12559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BE2E9D-F3AD-40D3-822F-5B722D1BA4D4}">
      <dsp:nvSpPr>
        <dsp:cNvPr id="0" name=""/>
        <dsp:cNvSpPr/>
      </dsp:nvSpPr>
      <dsp:spPr>
        <a:xfrm>
          <a:off x="152451" y="2503355"/>
          <a:ext cx="3516086" cy="10987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4238"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Winter availability</a:t>
          </a:r>
        </a:p>
      </dsp:txBody>
      <dsp:txXfrm>
        <a:off x="152451" y="2503355"/>
        <a:ext cx="3516086" cy="1098777"/>
      </dsp:txXfrm>
    </dsp:sp>
    <dsp:sp modelId="{102EA3C8-7EE5-4019-A038-0F4522B3ED11}">
      <dsp:nvSpPr>
        <dsp:cNvPr id="0" name=""/>
        <dsp:cNvSpPr/>
      </dsp:nvSpPr>
      <dsp:spPr>
        <a:xfrm>
          <a:off x="5948" y="2344642"/>
          <a:ext cx="769143" cy="115371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4305F7-5EFC-4030-BDDB-2411D3E1A4FA}">
      <dsp:nvSpPr>
        <dsp:cNvPr id="0" name=""/>
        <dsp:cNvSpPr/>
      </dsp:nvSpPr>
      <dsp:spPr>
        <a:xfrm>
          <a:off x="4006395" y="2503355"/>
          <a:ext cx="3516086" cy="10987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4238"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Emissions Profile</a:t>
          </a:r>
        </a:p>
        <a:p>
          <a:pPr marL="114300" lvl="1" indent="-114300" algn="l" defTabSz="622300">
            <a:lnSpc>
              <a:spcPct val="90000"/>
            </a:lnSpc>
            <a:spcBef>
              <a:spcPct val="0"/>
            </a:spcBef>
            <a:spcAft>
              <a:spcPct val="15000"/>
            </a:spcAft>
            <a:buChar char="•"/>
          </a:pPr>
          <a:r>
            <a:rPr lang="en-US" sz="1400" kern="1200"/>
            <a:t>How little carbon (or other pollutants) does it emit?</a:t>
          </a:r>
        </a:p>
      </dsp:txBody>
      <dsp:txXfrm>
        <a:off x="4006395" y="2503355"/>
        <a:ext cx="3516086" cy="1098777"/>
      </dsp:txXfrm>
    </dsp:sp>
    <dsp:sp modelId="{94430946-5D2F-424E-AC3E-457C2966906F}">
      <dsp:nvSpPr>
        <dsp:cNvPr id="0" name=""/>
        <dsp:cNvSpPr/>
      </dsp:nvSpPr>
      <dsp:spPr>
        <a:xfrm>
          <a:off x="3859892" y="2344642"/>
          <a:ext cx="769143" cy="115371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8C339E-1533-4F41-8E4A-2546773874B6}">
      <dsp:nvSpPr>
        <dsp:cNvPr id="0" name=""/>
        <dsp:cNvSpPr/>
      </dsp:nvSpPr>
      <dsp:spPr>
        <a:xfrm>
          <a:off x="7860340" y="2503355"/>
          <a:ext cx="3516086" cy="10987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4238"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Community Acceptance</a:t>
          </a:r>
        </a:p>
        <a:p>
          <a:pPr marL="114300" lvl="1" indent="-114300" algn="l" defTabSz="622300">
            <a:lnSpc>
              <a:spcPct val="90000"/>
            </a:lnSpc>
            <a:spcBef>
              <a:spcPct val="0"/>
            </a:spcBef>
            <a:spcAft>
              <a:spcPct val="15000"/>
            </a:spcAft>
            <a:buChar char="•"/>
          </a:pPr>
          <a:r>
            <a:rPr lang="en-US" sz="1400" kern="1200"/>
            <a:t>Will Tacoma Power community or host community welcome it or resist it?</a:t>
          </a:r>
        </a:p>
      </dsp:txBody>
      <dsp:txXfrm>
        <a:off x="7860340" y="2503355"/>
        <a:ext cx="3516086" cy="1098777"/>
      </dsp:txXfrm>
    </dsp:sp>
    <dsp:sp modelId="{025B3F4B-0429-44ED-B609-20029C30B1D8}">
      <dsp:nvSpPr>
        <dsp:cNvPr id="0" name=""/>
        <dsp:cNvSpPr/>
      </dsp:nvSpPr>
      <dsp:spPr>
        <a:xfrm>
          <a:off x="7713836" y="2344642"/>
          <a:ext cx="769143" cy="1153715"/>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53000" r="-5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BEB9B9-AC05-4B41-ABDE-B35D9DFE5E04}">
      <dsp:nvSpPr>
        <dsp:cNvPr id="0" name=""/>
        <dsp:cNvSpPr/>
      </dsp:nvSpPr>
      <dsp:spPr>
        <a:xfrm>
          <a:off x="152451" y="3886593"/>
          <a:ext cx="3516086" cy="10987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4238"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Transmission requirement</a:t>
          </a:r>
        </a:p>
        <a:p>
          <a:pPr marL="114300" lvl="1" indent="-114300" algn="l" defTabSz="622300">
            <a:lnSpc>
              <a:spcPct val="90000"/>
            </a:lnSpc>
            <a:spcBef>
              <a:spcPct val="0"/>
            </a:spcBef>
            <a:spcAft>
              <a:spcPct val="15000"/>
            </a:spcAft>
            <a:buChar char="•"/>
          </a:pPr>
          <a:r>
            <a:rPr lang="en-US" sz="1400" kern="1200"/>
            <a:t>How easy is it to get the power to Tacoma Power?</a:t>
          </a:r>
        </a:p>
      </dsp:txBody>
      <dsp:txXfrm>
        <a:off x="152451" y="3886593"/>
        <a:ext cx="3516086" cy="1098777"/>
      </dsp:txXfrm>
    </dsp:sp>
    <dsp:sp modelId="{AAC74AE6-41A5-4418-AB8B-B54D8B09F006}">
      <dsp:nvSpPr>
        <dsp:cNvPr id="0" name=""/>
        <dsp:cNvSpPr/>
      </dsp:nvSpPr>
      <dsp:spPr>
        <a:xfrm>
          <a:off x="5948" y="3727881"/>
          <a:ext cx="769143" cy="115371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3B086F-1BB9-4B5B-8676-F4CDD6E46145}">
      <dsp:nvSpPr>
        <dsp:cNvPr id="0" name=""/>
        <dsp:cNvSpPr/>
      </dsp:nvSpPr>
      <dsp:spPr>
        <a:xfrm>
          <a:off x="4006395" y="3886593"/>
          <a:ext cx="3516086" cy="10987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4238"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Technology Readiness</a:t>
          </a:r>
        </a:p>
        <a:p>
          <a:pPr marL="114300" lvl="1" indent="-114300" algn="l" defTabSz="622300">
            <a:lnSpc>
              <a:spcPct val="90000"/>
            </a:lnSpc>
            <a:spcBef>
              <a:spcPct val="0"/>
            </a:spcBef>
            <a:spcAft>
              <a:spcPct val="15000"/>
            </a:spcAft>
            <a:buChar char="•"/>
          </a:pPr>
          <a:r>
            <a:rPr lang="en-US" sz="1400" kern="1200"/>
            <a:t>Is the technology widely available today? Is it likely to be ready soon?</a:t>
          </a:r>
        </a:p>
      </dsp:txBody>
      <dsp:txXfrm>
        <a:off x="4006395" y="3886593"/>
        <a:ext cx="3516086" cy="1098777"/>
      </dsp:txXfrm>
    </dsp:sp>
    <dsp:sp modelId="{FDEA083C-DE50-4AF7-832C-4931D61E5B09}">
      <dsp:nvSpPr>
        <dsp:cNvPr id="0" name=""/>
        <dsp:cNvSpPr/>
      </dsp:nvSpPr>
      <dsp:spPr>
        <a:xfrm>
          <a:off x="3859892" y="3727881"/>
          <a:ext cx="769143" cy="1153715"/>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894ECA-B020-4228-9882-F84E0D891D16}">
      <dsp:nvSpPr>
        <dsp:cNvPr id="0" name=""/>
        <dsp:cNvSpPr/>
      </dsp:nvSpPr>
      <dsp:spPr>
        <a:xfrm>
          <a:off x="7860340" y="3886593"/>
          <a:ext cx="3516086" cy="1098777"/>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4238"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Cost</a:t>
          </a:r>
        </a:p>
      </dsp:txBody>
      <dsp:txXfrm>
        <a:off x="7860340" y="3886593"/>
        <a:ext cx="3516086" cy="1098777"/>
      </dsp:txXfrm>
    </dsp:sp>
    <dsp:sp modelId="{1E3BBE22-7710-4EC3-9F58-E4405198F915}">
      <dsp:nvSpPr>
        <dsp:cNvPr id="0" name=""/>
        <dsp:cNvSpPr/>
      </dsp:nvSpPr>
      <dsp:spPr>
        <a:xfrm>
          <a:off x="7713836" y="3727881"/>
          <a:ext cx="769143" cy="1153715"/>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24B39-83E6-4A85-8406-C5D05BCDC896}">
      <dsp:nvSpPr>
        <dsp:cNvPr id="0" name=""/>
        <dsp:cNvSpPr/>
      </dsp:nvSpPr>
      <dsp:spPr>
        <a:xfrm>
          <a:off x="0" y="383842"/>
          <a:ext cx="10496550" cy="1528697"/>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42681" numCol="1" spcCol="1270" anchor="ctr" anchorCtr="0">
          <a:noAutofit/>
        </a:bodyPr>
        <a:lstStyle/>
        <a:p>
          <a:pPr marL="0" lvl="0" indent="0" algn="l" defTabSz="1244600">
            <a:lnSpc>
              <a:spcPct val="90000"/>
            </a:lnSpc>
            <a:spcBef>
              <a:spcPct val="0"/>
            </a:spcBef>
            <a:spcAft>
              <a:spcPct val="35000"/>
            </a:spcAft>
            <a:buNone/>
          </a:pPr>
          <a:r>
            <a:rPr lang="en-US" sz="2800" kern="1200"/>
            <a:t>Before next meeting</a:t>
          </a:r>
        </a:p>
      </dsp:txBody>
      <dsp:txXfrm>
        <a:off x="0" y="766016"/>
        <a:ext cx="10114376" cy="764349"/>
      </dsp:txXfrm>
    </dsp:sp>
    <dsp:sp modelId="{BD1CF19E-7592-49B0-BAA7-3307A1D0E275}">
      <dsp:nvSpPr>
        <dsp:cNvPr id="0" name=""/>
        <dsp:cNvSpPr/>
      </dsp:nvSpPr>
      <dsp:spPr>
        <a:xfrm>
          <a:off x="0" y="1562688"/>
          <a:ext cx="3232937" cy="2944834"/>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IRP communicates how your comments were incorporated via email</a:t>
          </a:r>
        </a:p>
      </dsp:txBody>
      <dsp:txXfrm>
        <a:off x="0" y="1562688"/>
        <a:ext cx="3232937" cy="2944834"/>
      </dsp:txXfrm>
    </dsp:sp>
    <dsp:sp modelId="{E502D075-1E4D-43C0-B332-7C2941DA555B}">
      <dsp:nvSpPr>
        <dsp:cNvPr id="0" name=""/>
        <dsp:cNvSpPr/>
      </dsp:nvSpPr>
      <dsp:spPr>
        <a:xfrm>
          <a:off x="3232937" y="893408"/>
          <a:ext cx="7263612" cy="1528697"/>
        </a:xfrm>
        <a:prstGeom prst="rightArrow">
          <a:avLst>
            <a:gd name="adj1" fmla="val 50000"/>
            <a:gd name="adj2" fmla="val 5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42681" numCol="1" spcCol="1270" anchor="ctr" anchorCtr="0">
          <a:noAutofit/>
        </a:bodyPr>
        <a:lstStyle/>
        <a:p>
          <a:pPr marL="0" lvl="0" indent="0" algn="l" defTabSz="1244600">
            <a:lnSpc>
              <a:spcPct val="90000"/>
            </a:lnSpc>
            <a:spcBef>
              <a:spcPct val="0"/>
            </a:spcBef>
            <a:spcAft>
              <a:spcPct val="35000"/>
            </a:spcAft>
            <a:buNone/>
          </a:pPr>
          <a:r>
            <a:rPr lang="en-US" sz="2800" kern="1200"/>
            <a:t>Next meeting</a:t>
          </a:r>
        </a:p>
      </dsp:txBody>
      <dsp:txXfrm>
        <a:off x="3232937" y="1275582"/>
        <a:ext cx="6881438" cy="764349"/>
      </dsp:txXfrm>
    </dsp:sp>
    <dsp:sp modelId="{11FCCBC3-3717-4BF7-A318-43254800BA09}">
      <dsp:nvSpPr>
        <dsp:cNvPr id="0" name=""/>
        <dsp:cNvSpPr/>
      </dsp:nvSpPr>
      <dsp:spPr>
        <a:xfrm>
          <a:off x="3232937" y="2072254"/>
          <a:ext cx="3232937" cy="2944834"/>
        </a:xfrm>
        <a:prstGeom prst="rect">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Discuss </a:t>
          </a:r>
          <a:r>
            <a:rPr lang="en-US" sz="1900" u="sng" kern="1200"/>
            <a:t>draft</a:t>
          </a:r>
          <a:r>
            <a:rPr lang="en-US" sz="1900" kern="1200"/>
            <a:t> analysis findings, recommendations and draft action plan</a:t>
          </a:r>
        </a:p>
      </dsp:txBody>
      <dsp:txXfrm>
        <a:off x="3232937" y="2072254"/>
        <a:ext cx="3232937" cy="2944834"/>
      </dsp:txXfrm>
    </dsp:sp>
    <dsp:sp modelId="{F04BF104-1D35-49A6-9DC9-7AC776119BEA}">
      <dsp:nvSpPr>
        <dsp:cNvPr id="0" name=""/>
        <dsp:cNvSpPr/>
      </dsp:nvSpPr>
      <dsp:spPr>
        <a:xfrm>
          <a:off x="6465874" y="1402974"/>
          <a:ext cx="4030675" cy="1528697"/>
        </a:xfrm>
        <a:prstGeom prst="rightArrow">
          <a:avLst>
            <a:gd name="adj1" fmla="val 50000"/>
            <a:gd name="adj2" fmla="val 5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42681" numCol="1" spcCol="1270" anchor="ctr" anchorCtr="0">
          <a:noAutofit/>
        </a:bodyPr>
        <a:lstStyle/>
        <a:p>
          <a:pPr marL="0" lvl="0" indent="0" algn="l" defTabSz="1244600">
            <a:lnSpc>
              <a:spcPct val="90000"/>
            </a:lnSpc>
            <a:spcBef>
              <a:spcPct val="0"/>
            </a:spcBef>
            <a:spcAft>
              <a:spcPct val="35000"/>
            </a:spcAft>
            <a:buNone/>
          </a:pPr>
          <a:r>
            <a:rPr lang="en-US" sz="2800" kern="1200"/>
            <a:t>After the next meeting</a:t>
          </a:r>
        </a:p>
      </dsp:txBody>
      <dsp:txXfrm>
        <a:off x="6465874" y="1785148"/>
        <a:ext cx="3648501" cy="764349"/>
      </dsp:txXfrm>
    </dsp:sp>
    <dsp:sp modelId="{0C4D5F06-E7A3-45C0-BD7B-64D6ECDFE93A}">
      <dsp:nvSpPr>
        <dsp:cNvPr id="0" name=""/>
        <dsp:cNvSpPr/>
      </dsp:nvSpPr>
      <dsp:spPr>
        <a:xfrm>
          <a:off x="6465874" y="2581820"/>
          <a:ext cx="3232937" cy="2901736"/>
        </a:xfrm>
        <a:prstGeom prst="rect">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IRP team communicates how your comments were incorporated via email</a:t>
          </a:r>
        </a:p>
        <a:p>
          <a:pPr marL="0" lvl="0" indent="0" algn="l" defTabSz="844550">
            <a:lnSpc>
              <a:spcPct val="90000"/>
            </a:lnSpc>
            <a:spcBef>
              <a:spcPct val="0"/>
            </a:spcBef>
            <a:spcAft>
              <a:spcPct val="35000"/>
            </a:spcAft>
            <a:buNone/>
          </a:pPr>
          <a:r>
            <a:rPr lang="en-US" sz="1900" kern="1200"/>
            <a:t>Finalize strategy and action plan</a:t>
          </a:r>
        </a:p>
        <a:p>
          <a:pPr marL="0" lvl="0" indent="0" algn="l" defTabSz="844550">
            <a:lnSpc>
              <a:spcPct val="90000"/>
            </a:lnSpc>
            <a:spcBef>
              <a:spcPct val="0"/>
            </a:spcBef>
            <a:spcAft>
              <a:spcPct val="35000"/>
            </a:spcAft>
            <a:buNone/>
          </a:pPr>
          <a:r>
            <a:rPr lang="en-US" sz="1900" kern="1200"/>
            <a:t>Seek Public Utility Board approval of IRP</a:t>
          </a:r>
        </a:p>
        <a:p>
          <a:pPr marL="0" lvl="0" indent="0" algn="l" defTabSz="844550">
            <a:lnSpc>
              <a:spcPct val="90000"/>
            </a:lnSpc>
            <a:spcBef>
              <a:spcPct val="0"/>
            </a:spcBef>
            <a:spcAft>
              <a:spcPct val="35000"/>
            </a:spcAft>
            <a:buNone/>
          </a:pPr>
          <a:r>
            <a:rPr lang="en-US" sz="1900" kern="1200"/>
            <a:t>Submit approved IRP to Department of Commerce</a:t>
          </a:r>
        </a:p>
      </dsp:txBody>
      <dsp:txXfrm>
        <a:off x="6465874" y="2581820"/>
        <a:ext cx="3232937" cy="2901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289B2-F81F-4369-AA51-1C6A157F5CF4}">
      <dsp:nvSpPr>
        <dsp:cNvPr id="0" name=""/>
        <dsp:cNvSpPr/>
      </dsp:nvSpPr>
      <dsp:spPr>
        <a:xfrm>
          <a:off x="407310" y="0"/>
          <a:ext cx="2283457" cy="12685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Do we have enough resources to meet our load under </a:t>
          </a:r>
          <a:r>
            <a:rPr lang="en-US" sz="1800" b="1" i="1" kern="1200" dirty="0"/>
            <a:t>most</a:t>
          </a:r>
          <a:r>
            <a:rPr lang="en-US" sz="1800" kern="1200" dirty="0"/>
            <a:t> conditions?</a:t>
          </a:r>
        </a:p>
      </dsp:txBody>
      <dsp:txXfrm>
        <a:off x="444466" y="37156"/>
        <a:ext cx="2209145" cy="1194275"/>
      </dsp:txXfrm>
    </dsp:sp>
    <dsp:sp modelId="{6E5F14B2-17FB-4003-971E-8615503B34B3}">
      <dsp:nvSpPr>
        <dsp:cNvPr id="0" name=""/>
        <dsp:cNvSpPr/>
      </dsp:nvSpPr>
      <dsp:spPr>
        <a:xfrm rot="5400000">
          <a:off x="1311178" y="1300301"/>
          <a:ext cx="475720" cy="57086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1377779" y="1347873"/>
        <a:ext cx="342518" cy="333004"/>
      </dsp:txXfrm>
    </dsp:sp>
    <dsp:sp modelId="{105068C5-DEE0-40D9-8C9C-7A5EA510022B}">
      <dsp:nvSpPr>
        <dsp:cNvPr id="0" name=""/>
        <dsp:cNvSpPr/>
      </dsp:nvSpPr>
      <dsp:spPr>
        <a:xfrm>
          <a:off x="407310" y="1902880"/>
          <a:ext cx="2283457" cy="1268587"/>
        </a:xfrm>
        <a:prstGeom prst="roundRect">
          <a:avLst>
            <a:gd name="adj" fmla="val 1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Which set of resources best meet our needs, risk tolerance and values?</a:t>
          </a:r>
        </a:p>
      </dsp:txBody>
      <dsp:txXfrm>
        <a:off x="444466" y="1940036"/>
        <a:ext cx="2209145" cy="1194275"/>
      </dsp:txXfrm>
    </dsp:sp>
    <dsp:sp modelId="{751F5C5B-0EFE-4BAF-B064-81ABA7F945D2}">
      <dsp:nvSpPr>
        <dsp:cNvPr id="0" name=""/>
        <dsp:cNvSpPr/>
      </dsp:nvSpPr>
      <dsp:spPr>
        <a:xfrm rot="5400000">
          <a:off x="1311178" y="3203182"/>
          <a:ext cx="475720" cy="570864"/>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5400000">
        <a:off x="1377779" y="3250754"/>
        <a:ext cx="342518" cy="333004"/>
      </dsp:txXfrm>
    </dsp:sp>
    <dsp:sp modelId="{E11F1EA9-4B11-4424-9C20-09AF83F5FD2E}">
      <dsp:nvSpPr>
        <dsp:cNvPr id="0" name=""/>
        <dsp:cNvSpPr/>
      </dsp:nvSpPr>
      <dsp:spPr>
        <a:xfrm>
          <a:off x="407310" y="3805761"/>
          <a:ext cx="2283457" cy="1268587"/>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What are our next steps?</a:t>
          </a:r>
        </a:p>
      </dsp:txBody>
      <dsp:txXfrm>
        <a:off x="444466" y="3842917"/>
        <a:ext cx="2209145" cy="1194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96E1F-2CFA-49B4-94F3-A6937CCE9B90}">
      <dsp:nvSpPr>
        <dsp:cNvPr id="0" name=""/>
        <dsp:cNvSpPr/>
      </dsp:nvSpPr>
      <dsp:spPr>
        <a:xfrm rot="5400000">
          <a:off x="6697705" y="-2781263"/>
          <a:ext cx="944668" cy="6748272"/>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Multiple different water and temperature conditions</a:t>
          </a:r>
        </a:p>
        <a:p>
          <a:pPr marL="171450" lvl="1" indent="-171450" algn="l" defTabSz="755650">
            <a:lnSpc>
              <a:spcPct val="90000"/>
            </a:lnSpc>
            <a:spcBef>
              <a:spcPct val="0"/>
            </a:spcBef>
            <a:spcAft>
              <a:spcPct val="15000"/>
            </a:spcAft>
            <a:buChar char="•"/>
          </a:pPr>
          <a:r>
            <a:rPr lang="en-US" sz="1700" kern="1200"/>
            <a:t>Accounts for climate change</a:t>
          </a:r>
        </a:p>
      </dsp:txBody>
      <dsp:txXfrm rot="-5400000">
        <a:off x="3795904" y="166653"/>
        <a:ext cx="6702157" cy="852438"/>
      </dsp:txXfrm>
    </dsp:sp>
    <dsp:sp modelId="{355F5785-D22E-4507-B0E9-85387DD95DC3}">
      <dsp:nvSpPr>
        <dsp:cNvPr id="0" name=""/>
        <dsp:cNvSpPr/>
      </dsp:nvSpPr>
      <dsp:spPr>
        <a:xfrm>
          <a:off x="0" y="2455"/>
          <a:ext cx="3795903" cy="11808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Weather</a:t>
          </a:r>
        </a:p>
      </dsp:txBody>
      <dsp:txXfrm>
        <a:off x="57644" y="60099"/>
        <a:ext cx="3680615" cy="1065547"/>
      </dsp:txXfrm>
    </dsp:sp>
    <dsp:sp modelId="{959DC842-86DB-4C6B-8831-C2DA0450FA44}">
      <dsp:nvSpPr>
        <dsp:cNvPr id="0" name=""/>
        <dsp:cNvSpPr/>
      </dsp:nvSpPr>
      <dsp:spPr>
        <a:xfrm rot="5400000">
          <a:off x="6697705" y="-1541386"/>
          <a:ext cx="944668" cy="6748272"/>
        </a:xfrm>
        <a:prstGeom prst="round2Same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Different possible levels of building and vehicle electrification</a:t>
          </a:r>
        </a:p>
        <a:p>
          <a:pPr marL="171450" lvl="1" indent="-171450" algn="l" defTabSz="755650">
            <a:lnSpc>
              <a:spcPct val="90000"/>
            </a:lnSpc>
            <a:spcBef>
              <a:spcPct val="0"/>
            </a:spcBef>
            <a:spcAft>
              <a:spcPct val="15000"/>
            </a:spcAft>
            <a:buChar char="•"/>
          </a:pPr>
          <a:r>
            <a:rPr lang="en-US" sz="1700" kern="1200"/>
            <a:t>Industrial load growth (e.g. data centers)</a:t>
          </a:r>
        </a:p>
      </dsp:txBody>
      <dsp:txXfrm rot="-5400000">
        <a:off x="3795904" y="1406530"/>
        <a:ext cx="6702157" cy="852438"/>
      </dsp:txXfrm>
    </dsp:sp>
    <dsp:sp modelId="{F41E2F49-BDC8-4F54-B424-7EF4F5C7F761}">
      <dsp:nvSpPr>
        <dsp:cNvPr id="0" name=""/>
        <dsp:cNvSpPr/>
      </dsp:nvSpPr>
      <dsp:spPr>
        <a:xfrm>
          <a:off x="0" y="1242331"/>
          <a:ext cx="3795903" cy="1180835"/>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Customer demand</a:t>
          </a:r>
        </a:p>
      </dsp:txBody>
      <dsp:txXfrm>
        <a:off x="57644" y="1299975"/>
        <a:ext cx="3680615" cy="1065547"/>
      </dsp:txXfrm>
    </dsp:sp>
    <dsp:sp modelId="{77C5137B-E86D-43ED-8C6D-03CDFD8C8258}">
      <dsp:nvSpPr>
        <dsp:cNvPr id="0" name=""/>
        <dsp:cNvSpPr/>
      </dsp:nvSpPr>
      <dsp:spPr>
        <a:xfrm rot="5400000">
          <a:off x="6697705" y="-301509"/>
          <a:ext cx="944668" cy="6748272"/>
        </a:xfrm>
        <a:prstGeom prst="round2Same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Different levels of demand and supply of energy on the grid</a:t>
          </a:r>
        </a:p>
      </dsp:txBody>
      <dsp:txXfrm rot="-5400000">
        <a:off x="3795904" y="2646407"/>
        <a:ext cx="6702157" cy="852438"/>
      </dsp:txXfrm>
    </dsp:sp>
    <dsp:sp modelId="{9E6AC6FA-C810-4488-B4C3-B5892761FD10}">
      <dsp:nvSpPr>
        <dsp:cNvPr id="0" name=""/>
        <dsp:cNvSpPr/>
      </dsp:nvSpPr>
      <dsp:spPr>
        <a:xfrm>
          <a:off x="0" y="2482208"/>
          <a:ext cx="3795903" cy="1180835"/>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The grid</a:t>
          </a:r>
        </a:p>
      </dsp:txBody>
      <dsp:txXfrm>
        <a:off x="57644" y="2539852"/>
        <a:ext cx="3680615" cy="1065547"/>
      </dsp:txXfrm>
    </dsp:sp>
    <dsp:sp modelId="{E6F8575A-1296-4AC4-A680-7BC54E192662}">
      <dsp:nvSpPr>
        <dsp:cNvPr id="0" name=""/>
        <dsp:cNvSpPr/>
      </dsp:nvSpPr>
      <dsp:spPr>
        <a:xfrm rot="5400000">
          <a:off x="6697705" y="938367"/>
          <a:ext cx="944668" cy="6748272"/>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What of restoration of </a:t>
          </a:r>
          <a:r>
            <a:rPr lang="en-US" sz="1700" kern="1200" err="1"/>
            <a:t>Riffe</a:t>
          </a:r>
          <a:r>
            <a:rPr lang="en-US" sz="1700" kern="1200"/>
            <a:t> Lake elevation takes longer than planned?</a:t>
          </a:r>
        </a:p>
        <a:p>
          <a:pPr marL="171450" lvl="1" indent="-171450" algn="l" defTabSz="755650">
            <a:lnSpc>
              <a:spcPct val="90000"/>
            </a:lnSpc>
            <a:spcBef>
              <a:spcPct val="0"/>
            </a:spcBef>
            <a:spcAft>
              <a:spcPct val="15000"/>
            </a:spcAft>
            <a:buChar char="•"/>
          </a:pPr>
          <a:r>
            <a:rPr lang="en-US" sz="1700" kern="1200"/>
            <a:t>What if key BPA contract terms are different than what we assume?</a:t>
          </a:r>
        </a:p>
      </dsp:txBody>
      <dsp:txXfrm rot="-5400000">
        <a:off x="3795904" y="3886284"/>
        <a:ext cx="6702157" cy="852438"/>
      </dsp:txXfrm>
    </dsp:sp>
    <dsp:sp modelId="{D151D429-5FAF-427A-A854-88373ADE0D61}">
      <dsp:nvSpPr>
        <dsp:cNvPr id="0" name=""/>
        <dsp:cNvSpPr/>
      </dsp:nvSpPr>
      <dsp:spPr>
        <a:xfrm>
          <a:off x="0" y="3722085"/>
          <a:ext cx="3795903" cy="118083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kern="1200"/>
            <a:t>Other risks</a:t>
          </a:r>
        </a:p>
      </dsp:txBody>
      <dsp:txXfrm>
        <a:off x="57644" y="3779729"/>
        <a:ext cx="3680615" cy="10655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BC5A0-A15A-4D68-88EC-8E7ECB129F20}">
      <dsp:nvSpPr>
        <dsp:cNvPr id="0" name=""/>
        <dsp:cNvSpPr/>
      </dsp:nvSpPr>
      <dsp:spPr>
        <a:xfrm>
          <a:off x="2579" y="0"/>
          <a:ext cx="2530912" cy="1800352"/>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t>Current Landscape</a:t>
          </a:r>
        </a:p>
      </dsp:txBody>
      <dsp:txXfrm>
        <a:off x="2579" y="0"/>
        <a:ext cx="2530912" cy="540105"/>
      </dsp:txXfrm>
    </dsp:sp>
    <dsp:sp modelId="{F53B8753-3599-4DB1-84E8-8E2F75B31F53}">
      <dsp:nvSpPr>
        <dsp:cNvPr id="0" name=""/>
        <dsp:cNvSpPr/>
      </dsp:nvSpPr>
      <dsp:spPr>
        <a:xfrm>
          <a:off x="255670" y="540105"/>
          <a:ext cx="2024729" cy="117022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0" i="0" kern="1200"/>
            <a:t>Possible low level of electrification</a:t>
          </a:r>
        </a:p>
      </dsp:txBody>
      <dsp:txXfrm>
        <a:off x="289945" y="574380"/>
        <a:ext cx="1956179" cy="1101678"/>
      </dsp:txXfrm>
    </dsp:sp>
    <dsp:sp modelId="{FAC22E45-9503-4997-8C7F-29173520EAC5}">
      <dsp:nvSpPr>
        <dsp:cNvPr id="0" name=""/>
        <dsp:cNvSpPr/>
      </dsp:nvSpPr>
      <dsp:spPr>
        <a:xfrm>
          <a:off x="2723309" y="0"/>
          <a:ext cx="2530912" cy="1800352"/>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t>Anticipated Electrification</a:t>
          </a:r>
        </a:p>
      </dsp:txBody>
      <dsp:txXfrm>
        <a:off x="2723309" y="0"/>
        <a:ext cx="2530912" cy="540105"/>
      </dsp:txXfrm>
    </dsp:sp>
    <dsp:sp modelId="{5626C069-7144-4A32-83F4-C90ED0DFFC3F}">
      <dsp:nvSpPr>
        <dsp:cNvPr id="0" name=""/>
        <dsp:cNvSpPr/>
      </dsp:nvSpPr>
      <dsp:spPr>
        <a:xfrm>
          <a:off x="2976400" y="540105"/>
          <a:ext cx="2024729" cy="117022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0" i="0" kern="1200"/>
            <a:t>Possible high level of electrification</a:t>
          </a:r>
        </a:p>
      </dsp:txBody>
      <dsp:txXfrm>
        <a:off x="3010675" y="574380"/>
        <a:ext cx="1956179" cy="1101678"/>
      </dsp:txXfrm>
    </dsp:sp>
    <dsp:sp modelId="{8A92E7C2-2679-44FC-A3F8-FC200C90D309}">
      <dsp:nvSpPr>
        <dsp:cNvPr id="0" name=""/>
        <dsp:cNvSpPr/>
      </dsp:nvSpPr>
      <dsp:spPr>
        <a:xfrm>
          <a:off x="5444040" y="0"/>
          <a:ext cx="2530912" cy="1800352"/>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t>Expansive Policy</a:t>
          </a:r>
        </a:p>
      </dsp:txBody>
      <dsp:txXfrm>
        <a:off x="5444040" y="0"/>
        <a:ext cx="2530912" cy="540105"/>
      </dsp:txXfrm>
    </dsp:sp>
    <dsp:sp modelId="{A3E74370-BAC0-4C0C-A06F-1A22FB959849}">
      <dsp:nvSpPr>
        <dsp:cNvPr id="0" name=""/>
        <dsp:cNvSpPr/>
      </dsp:nvSpPr>
      <dsp:spPr>
        <a:xfrm>
          <a:off x="5697131" y="540105"/>
          <a:ext cx="2024729" cy="117022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0" i="0" kern="1200"/>
            <a:t>Unlikely high level of electrification</a:t>
          </a:r>
        </a:p>
      </dsp:txBody>
      <dsp:txXfrm>
        <a:off x="5731406" y="574380"/>
        <a:ext cx="1956179" cy="1101678"/>
      </dsp:txXfrm>
    </dsp:sp>
    <dsp:sp modelId="{5D4FF222-336D-4257-B482-EF13742941E0}">
      <dsp:nvSpPr>
        <dsp:cNvPr id="0" name=""/>
        <dsp:cNvSpPr/>
      </dsp:nvSpPr>
      <dsp:spPr>
        <a:xfrm>
          <a:off x="8164770" y="0"/>
          <a:ext cx="2530912" cy="1800352"/>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t>Policy Regression</a:t>
          </a:r>
        </a:p>
      </dsp:txBody>
      <dsp:txXfrm>
        <a:off x="8164770" y="0"/>
        <a:ext cx="2530912" cy="540105"/>
      </dsp:txXfrm>
    </dsp:sp>
    <dsp:sp modelId="{B45E7BD4-4616-44C2-AD77-E0B6A7218814}">
      <dsp:nvSpPr>
        <dsp:cNvPr id="0" name=""/>
        <dsp:cNvSpPr/>
      </dsp:nvSpPr>
      <dsp:spPr>
        <a:xfrm>
          <a:off x="8417861" y="540105"/>
          <a:ext cx="2024729" cy="117022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0" i="0" kern="1200"/>
            <a:t>Unlikely low level of electrification</a:t>
          </a:r>
        </a:p>
      </dsp:txBody>
      <dsp:txXfrm>
        <a:off x="8452136" y="574380"/>
        <a:ext cx="1956179" cy="11016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111B1-07C3-4E4E-B14D-10D99923E5AD}">
      <dsp:nvSpPr>
        <dsp:cNvPr id="0" name=""/>
        <dsp:cNvSpPr/>
      </dsp:nvSpPr>
      <dsp:spPr>
        <a:xfrm>
          <a:off x="1486738" y="370979"/>
          <a:ext cx="2572922" cy="257331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CC1154-A768-4246-A657-F5F8D95F0BCF}">
      <dsp:nvSpPr>
        <dsp:cNvPr id="0" name=""/>
        <dsp:cNvSpPr/>
      </dsp:nvSpPr>
      <dsp:spPr>
        <a:xfrm>
          <a:off x="2055438" y="1300023"/>
          <a:ext cx="1429723" cy="71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Needs Assessment</a:t>
          </a:r>
        </a:p>
      </dsp:txBody>
      <dsp:txXfrm>
        <a:off x="2055438" y="1300023"/>
        <a:ext cx="1429723" cy="714690"/>
      </dsp:txXfrm>
    </dsp:sp>
    <dsp:sp modelId="{360E33D0-93C3-4876-81B3-059650C8A47A}">
      <dsp:nvSpPr>
        <dsp:cNvPr id="0" name=""/>
        <dsp:cNvSpPr/>
      </dsp:nvSpPr>
      <dsp:spPr>
        <a:xfrm>
          <a:off x="772118" y="1849538"/>
          <a:ext cx="2572922" cy="2573313"/>
        </a:xfrm>
        <a:prstGeom prst="leftCircularArrow">
          <a:avLst>
            <a:gd name="adj1" fmla="val 10980"/>
            <a:gd name="adj2" fmla="val 1142322"/>
            <a:gd name="adj3" fmla="val 6300000"/>
            <a:gd name="adj4" fmla="val 18900000"/>
            <a:gd name="adj5" fmla="val 12500"/>
          </a:avLst>
        </a:prstGeom>
        <a:solidFill>
          <a:schemeClr val="accent4">
            <a:hueOff val="5197846"/>
            <a:satOff val="-23984"/>
            <a:lumOff val="883"/>
            <a:alpha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44B2DE-F200-43DB-80CE-DB405467F8BB}">
      <dsp:nvSpPr>
        <dsp:cNvPr id="0" name=""/>
        <dsp:cNvSpPr/>
      </dsp:nvSpPr>
      <dsp:spPr>
        <a:xfrm>
          <a:off x="1343717" y="2787135"/>
          <a:ext cx="1429723" cy="71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2"/>
              </a:solidFill>
            </a:rPr>
            <a:t>Analysis &amp; Selection of a Strategy</a:t>
          </a:r>
        </a:p>
      </dsp:txBody>
      <dsp:txXfrm>
        <a:off x="1343717" y="2787135"/>
        <a:ext cx="1429723" cy="714690"/>
      </dsp:txXfrm>
    </dsp:sp>
    <dsp:sp modelId="{1787A2E1-D725-43CC-B20F-9F141F0D9167}">
      <dsp:nvSpPr>
        <dsp:cNvPr id="0" name=""/>
        <dsp:cNvSpPr/>
      </dsp:nvSpPr>
      <dsp:spPr>
        <a:xfrm>
          <a:off x="1669862" y="3505033"/>
          <a:ext cx="2210538" cy="2211424"/>
        </a:xfrm>
        <a:prstGeom prst="blockArc">
          <a:avLst>
            <a:gd name="adj1" fmla="val 13500000"/>
            <a:gd name="adj2" fmla="val 10800000"/>
            <a:gd name="adj3" fmla="val 12740"/>
          </a:avLst>
        </a:prstGeom>
        <a:solidFill>
          <a:schemeClr val="accent4">
            <a:hueOff val="10395692"/>
            <a:satOff val="-47968"/>
            <a:lumOff val="1765"/>
            <a:alpha val="15000"/>
          </a:schemeClr>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1AEAFA-DF7D-46B4-938B-FD00D44517AF}">
      <dsp:nvSpPr>
        <dsp:cNvPr id="0" name=""/>
        <dsp:cNvSpPr/>
      </dsp:nvSpPr>
      <dsp:spPr>
        <a:xfrm>
          <a:off x="2058821" y="4276386"/>
          <a:ext cx="1429723" cy="71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2"/>
              </a:solidFill>
            </a:rPr>
            <a:t>Action Plan</a:t>
          </a:r>
        </a:p>
      </dsp:txBody>
      <dsp:txXfrm>
        <a:off x="2058821" y="4276386"/>
        <a:ext cx="1429723" cy="7146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DCB39-7794-4F5C-A0C5-31E77779DEDD}">
      <dsp:nvSpPr>
        <dsp:cNvPr id="0" name=""/>
        <dsp:cNvSpPr/>
      </dsp:nvSpPr>
      <dsp:spPr>
        <a:xfrm>
          <a:off x="0" y="395252"/>
          <a:ext cx="3418844" cy="205130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Peaking capacity</a:t>
          </a:r>
        </a:p>
        <a:p>
          <a:pPr marL="171450" lvl="1" indent="-171450" algn="l" defTabSz="844550">
            <a:lnSpc>
              <a:spcPct val="90000"/>
            </a:lnSpc>
            <a:spcBef>
              <a:spcPct val="0"/>
            </a:spcBef>
            <a:spcAft>
              <a:spcPct val="15000"/>
            </a:spcAft>
            <a:buChar char="•"/>
          </a:pPr>
          <a:r>
            <a:rPr lang="en-US" sz="1900" kern="1200"/>
            <a:t>Ability to meet high demand for </a:t>
          </a:r>
          <a:r>
            <a:rPr lang="en-US" sz="1900" b="1" kern="1200">
              <a:solidFill>
                <a:srgbClr val="E5883C"/>
              </a:solidFill>
            </a:rPr>
            <a:t>a few hours</a:t>
          </a:r>
        </a:p>
        <a:p>
          <a:pPr marL="171450" lvl="1" indent="-171450" algn="l" defTabSz="844550">
            <a:lnSpc>
              <a:spcPct val="90000"/>
            </a:lnSpc>
            <a:spcBef>
              <a:spcPct val="0"/>
            </a:spcBef>
            <a:spcAft>
              <a:spcPct val="15000"/>
            </a:spcAft>
            <a:buChar char="•"/>
          </a:pPr>
          <a:r>
            <a:rPr lang="en-US" sz="1900" kern="1200"/>
            <a:t>Measured by likelihood of passing WRAP forward showing obligation</a:t>
          </a:r>
          <a:endParaRPr lang="en-US" sz="1900" b="1" kern="1200"/>
        </a:p>
      </dsp:txBody>
      <dsp:txXfrm>
        <a:off x="0" y="395252"/>
        <a:ext cx="3418844" cy="2051306"/>
      </dsp:txXfrm>
    </dsp:sp>
    <dsp:sp modelId="{8C036CC8-CFBD-4216-A50D-5F0200BA1138}">
      <dsp:nvSpPr>
        <dsp:cNvPr id="0" name=""/>
        <dsp:cNvSpPr/>
      </dsp:nvSpPr>
      <dsp:spPr>
        <a:xfrm>
          <a:off x="3760728" y="395252"/>
          <a:ext cx="3418844" cy="205130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Sustained capacity</a:t>
          </a:r>
        </a:p>
        <a:p>
          <a:pPr marL="171450" lvl="1" indent="-171450" algn="l" defTabSz="844550">
            <a:lnSpc>
              <a:spcPct val="90000"/>
            </a:lnSpc>
            <a:spcBef>
              <a:spcPct val="0"/>
            </a:spcBef>
            <a:spcAft>
              <a:spcPct val="15000"/>
            </a:spcAft>
            <a:buChar char="•"/>
          </a:pPr>
          <a:r>
            <a:rPr lang="en-US" sz="1900" kern="1200"/>
            <a:t>Ability to meet high demand </a:t>
          </a:r>
          <a:r>
            <a:rPr lang="en-US" sz="1900" b="1" kern="1200">
              <a:solidFill>
                <a:srgbClr val="E5883C"/>
              </a:solidFill>
            </a:rPr>
            <a:t>over many hours</a:t>
          </a:r>
        </a:p>
        <a:p>
          <a:pPr marL="171450" lvl="1" indent="-171450" algn="l" defTabSz="844550">
            <a:lnSpc>
              <a:spcPct val="90000"/>
            </a:lnSpc>
            <a:spcBef>
              <a:spcPct val="0"/>
            </a:spcBef>
            <a:spcAft>
              <a:spcPct val="15000"/>
            </a:spcAft>
            <a:buChar char="•"/>
          </a:pPr>
          <a:r>
            <a:rPr lang="en-US" sz="1900" b="0" kern="1200"/>
            <a:t>Measured by standard loss of load hours (LOLH) resource adequacy metric</a:t>
          </a:r>
        </a:p>
      </dsp:txBody>
      <dsp:txXfrm>
        <a:off x="3760728" y="395252"/>
        <a:ext cx="3418844" cy="2051306"/>
      </dsp:txXfrm>
    </dsp:sp>
    <dsp:sp modelId="{486405A3-F346-4BFD-A416-A0ED8F4E2A70}">
      <dsp:nvSpPr>
        <dsp:cNvPr id="0" name=""/>
        <dsp:cNvSpPr/>
      </dsp:nvSpPr>
      <dsp:spPr>
        <a:xfrm>
          <a:off x="7521457" y="395252"/>
          <a:ext cx="3418844" cy="205130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Monthly energy</a:t>
          </a:r>
        </a:p>
        <a:p>
          <a:pPr marL="171450" lvl="1" indent="-171450" algn="l" defTabSz="844550">
            <a:lnSpc>
              <a:spcPct val="90000"/>
            </a:lnSpc>
            <a:spcBef>
              <a:spcPct val="0"/>
            </a:spcBef>
            <a:spcAft>
              <a:spcPct val="15000"/>
            </a:spcAft>
            <a:buChar char="•"/>
          </a:pPr>
          <a:r>
            <a:rPr lang="en-US" sz="1900" kern="1200"/>
            <a:t>Ability to meet demand </a:t>
          </a:r>
          <a:r>
            <a:rPr lang="en-US" sz="1900" b="1" kern="1200">
              <a:solidFill>
                <a:srgbClr val="E5883C"/>
              </a:solidFill>
            </a:rPr>
            <a:t>over the course of a month</a:t>
          </a:r>
        </a:p>
        <a:p>
          <a:pPr marL="171450" lvl="1" indent="-171450" algn="l" defTabSz="844550">
            <a:lnSpc>
              <a:spcPct val="90000"/>
            </a:lnSpc>
            <a:spcBef>
              <a:spcPct val="0"/>
            </a:spcBef>
            <a:spcAft>
              <a:spcPct val="15000"/>
            </a:spcAft>
            <a:buChar char="•"/>
          </a:pPr>
          <a:r>
            <a:rPr lang="en-US" sz="1900" b="0" kern="1200"/>
            <a:t>Measured by 10</a:t>
          </a:r>
          <a:r>
            <a:rPr lang="en-US" sz="1900" b="0" kern="1200" baseline="30000"/>
            <a:t>th</a:t>
          </a:r>
          <a:r>
            <a:rPr lang="en-US" sz="1900" b="0" kern="1200"/>
            <a:t> percentile of load-resource balance (LRB) across runs</a:t>
          </a:r>
        </a:p>
      </dsp:txBody>
      <dsp:txXfrm>
        <a:off x="7521457" y="395252"/>
        <a:ext cx="3418844" cy="20513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1C42F-FEAA-485D-B8C5-A1201EAB91C1}">
      <dsp:nvSpPr>
        <dsp:cNvPr id="0" name=""/>
        <dsp:cNvSpPr/>
      </dsp:nvSpPr>
      <dsp:spPr>
        <a:xfrm>
          <a:off x="0" y="0"/>
          <a:ext cx="1134586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BA839E-A40C-43B0-B9D6-380E5B99C6EC}">
      <dsp:nvSpPr>
        <dsp:cNvPr id="0" name=""/>
        <dsp:cNvSpPr/>
      </dsp:nvSpPr>
      <dsp:spPr>
        <a:xfrm>
          <a:off x="0" y="0"/>
          <a:ext cx="2269172" cy="148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Energy position</a:t>
          </a:r>
        </a:p>
      </dsp:txBody>
      <dsp:txXfrm>
        <a:off x="0" y="0"/>
        <a:ext cx="2269172" cy="1486852"/>
      </dsp:txXfrm>
    </dsp:sp>
    <dsp:sp modelId="{2CCF7C6B-EA7E-42A2-8602-8419AEC7E94A}">
      <dsp:nvSpPr>
        <dsp:cNvPr id="0" name=""/>
        <dsp:cNvSpPr/>
      </dsp:nvSpPr>
      <dsp:spPr>
        <a:xfrm>
          <a:off x="2439360" y="34557"/>
          <a:ext cx="8906500" cy="691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We expect to be in a </a:t>
          </a:r>
          <a:r>
            <a:rPr lang="en-US" sz="1700" b="1" kern="1200">
              <a:solidFill>
                <a:srgbClr val="00B050"/>
              </a:solidFill>
            </a:rPr>
            <a:t>comfortable energy position </a:t>
          </a:r>
          <a:r>
            <a:rPr lang="en-US" sz="1700" kern="1200"/>
            <a:t>even after accounting for electrification</a:t>
          </a:r>
        </a:p>
      </dsp:txBody>
      <dsp:txXfrm>
        <a:off x="2439360" y="34557"/>
        <a:ext cx="8906500" cy="691153"/>
      </dsp:txXfrm>
    </dsp:sp>
    <dsp:sp modelId="{58EBD8DD-0022-4DD8-9589-0A11B612F997}">
      <dsp:nvSpPr>
        <dsp:cNvPr id="0" name=""/>
        <dsp:cNvSpPr/>
      </dsp:nvSpPr>
      <dsp:spPr>
        <a:xfrm>
          <a:off x="2269172" y="725711"/>
          <a:ext cx="90766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6599CB-9169-4FD3-8A62-820239A06C67}">
      <dsp:nvSpPr>
        <dsp:cNvPr id="0" name=""/>
        <dsp:cNvSpPr/>
      </dsp:nvSpPr>
      <dsp:spPr>
        <a:xfrm>
          <a:off x="2439360" y="760269"/>
          <a:ext cx="8906500" cy="691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BPA product choice matters little</a:t>
          </a:r>
        </a:p>
      </dsp:txBody>
      <dsp:txXfrm>
        <a:off x="2439360" y="760269"/>
        <a:ext cx="8906500" cy="691153"/>
      </dsp:txXfrm>
    </dsp:sp>
    <dsp:sp modelId="{7F95B52C-C496-4579-9094-59E69157BE73}">
      <dsp:nvSpPr>
        <dsp:cNvPr id="0" name=""/>
        <dsp:cNvSpPr/>
      </dsp:nvSpPr>
      <dsp:spPr>
        <a:xfrm>
          <a:off x="2269172" y="1451423"/>
          <a:ext cx="90766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8136D-C6F1-4852-A5AD-4D2B8C7FA589}">
      <dsp:nvSpPr>
        <dsp:cNvPr id="0" name=""/>
        <dsp:cNvSpPr/>
      </dsp:nvSpPr>
      <dsp:spPr>
        <a:xfrm>
          <a:off x="0" y="1486852"/>
          <a:ext cx="1134586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06D029-93CC-4DC4-A063-EBD274CF233C}">
      <dsp:nvSpPr>
        <dsp:cNvPr id="0" name=""/>
        <dsp:cNvSpPr/>
      </dsp:nvSpPr>
      <dsp:spPr>
        <a:xfrm>
          <a:off x="0" y="1486852"/>
          <a:ext cx="2269172" cy="148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Sustained capacity </a:t>
          </a:r>
        </a:p>
      </dsp:txBody>
      <dsp:txXfrm>
        <a:off x="0" y="1486852"/>
        <a:ext cx="2269172" cy="1486852"/>
      </dsp:txXfrm>
    </dsp:sp>
    <dsp:sp modelId="{AEB37174-065D-4266-A6C7-E76C860B20C8}">
      <dsp:nvSpPr>
        <dsp:cNvPr id="0" name=""/>
        <dsp:cNvSpPr/>
      </dsp:nvSpPr>
      <dsp:spPr>
        <a:xfrm>
          <a:off x="2439360" y="1521409"/>
          <a:ext cx="8906500" cy="691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We are likely to see </a:t>
          </a:r>
          <a:r>
            <a:rPr lang="en-US" sz="1700" b="1" kern="1200">
              <a:solidFill>
                <a:srgbClr val="FF0000"/>
              </a:solidFill>
            </a:rPr>
            <a:t>shortfalls of sustained capacity by mid to late 2030’s </a:t>
          </a:r>
          <a:r>
            <a:rPr lang="en-US" sz="1700" kern="1200"/>
            <a:t>due largely to electrification growth. The timing and scale of the issue depends on the degree of electrification.</a:t>
          </a:r>
        </a:p>
      </dsp:txBody>
      <dsp:txXfrm>
        <a:off x="2439360" y="1521409"/>
        <a:ext cx="8906500" cy="691153"/>
      </dsp:txXfrm>
    </dsp:sp>
    <dsp:sp modelId="{6E76986E-E1D7-449C-BB8B-22CABF86EEFB}">
      <dsp:nvSpPr>
        <dsp:cNvPr id="0" name=""/>
        <dsp:cNvSpPr/>
      </dsp:nvSpPr>
      <dsp:spPr>
        <a:xfrm>
          <a:off x="2269172" y="2212563"/>
          <a:ext cx="90766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3CB169-A914-4E87-8918-B41CC6621A61}">
      <dsp:nvSpPr>
        <dsp:cNvPr id="0" name=""/>
        <dsp:cNvSpPr/>
      </dsp:nvSpPr>
      <dsp:spPr>
        <a:xfrm>
          <a:off x="2439360" y="2247121"/>
          <a:ext cx="8906500" cy="691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BPA product choice matters greatly. </a:t>
          </a:r>
        </a:p>
      </dsp:txBody>
      <dsp:txXfrm>
        <a:off x="2439360" y="2247121"/>
        <a:ext cx="8906500" cy="691153"/>
      </dsp:txXfrm>
    </dsp:sp>
    <dsp:sp modelId="{C5F99D7D-9154-4BBF-8878-116621E00648}">
      <dsp:nvSpPr>
        <dsp:cNvPr id="0" name=""/>
        <dsp:cNvSpPr/>
      </dsp:nvSpPr>
      <dsp:spPr>
        <a:xfrm>
          <a:off x="2269172" y="2938275"/>
          <a:ext cx="90766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F5E7B1-BBAC-40EB-AA4F-428D92FCA6D7}">
      <dsp:nvSpPr>
        <dsp:cNvPr id="0" name=""/>
        <dsp:cNvSpPr/>
      </dsp:nvSpPr>
      <dsp:spPr>
        <a:xfrm>
          <a:off x="0" y="2973704"/>
          <a:ext cx="1134586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FC014-AD80-48CB-A45B-E551899ADF16}">
      <dsp:nvSpPr>
        <dsp:cNvPr id="0" name=""/>
        <dsp:cNvSpPr/>
      </dsp:nvSpPr>
      <dsp:spPr>
        <a:xfrm>
          <a:off x="0" y="2973704"/>
          <a:ext cx="2269172" cy="148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Peaking capacity</a:t>
          </a:r>
          <a:endParaRPr lang="en-US" sz="3300" kern="1200" dirty="0"/>
        </a:p>
      </dsp:txBody>
      <dsp:txXfrm>
        <a:off x="0" y="2973704"/>
        <a:ext cx="2269172" cy="1486852"/>
      </dsp:txXfrm>
    </dsp:sp>
    <dsp:sp modelId="{BD3D740A-9D97-440D-B706-6FF1704CA04C}">
      <dsp:nvSpPr>
        <dsp:cNvPr id="0" name=""/>
        <dsp:cNvSpPr/>
      </dsp:nvSpPr>
      <dsp:spPr>
        <a:xfrm>
          <a:off x="2439360" y="3008262"/>
          <a:ext cx="8906500" cy="691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dirty="0">
              <a:solidFill>
                <a:schemeClr val="tx1"/>
              </a:solidFill>
            </a:rPr>
            <a:t>Some </a:t>
          </a:r>
          <a:r>
            <a:rPr lang="en-US" sz="1700" b="1" kern="1200" dirty="0">
              <a:solidFill>
                <a:srgbClr val="FFC000"/>
              </a:solidFill>
            </a:rPr>
            <a:t>peaking capacity risk may exist</a:t>
          </a:r>
          <a:r>
            <a:rPr lang="en-US" sz="1700" b="0" kern="1200" dirty="0">
              <a:solidFill>
                <a:schemeClr val="tx1"/>
              </a:solidFill>
            </a:rPr>
            <a:t>. </a:t>
          </a:r>
        </a:p>
      </dsp:txBody>
      <dsp:txXfrm>
        <a:off x="2439360" y="3008262"/>
        <a:ext cx="8906500" cy="691153"/>
      </dsp:txXfrm>
    </dsp:sp>
    <dsp:sp modelId="{1C93F2C5-9981-4F43-8119-89BECEAFB7E6}">
      <dsp:nvSpPr>
        <dsp:cNvPr id="0" name=""/>
        <dsp:cNvSpPr/>
      </dsp:nvSpPr>
      <dsp:spPr>
        <a:xfrm>
          <a:off x="2269172" y="3699416"/>
          <a:ext cx="90766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70EB71-235E-4B98-84B3-9542B55FD980}">
      <dsp:nvSpPr>
        <dsp:cNvPr id="0" name=""/>
        <dsp:cNvSpPr/>
      </dsp:nvSpPr>
      <dsp:spPr>
        <a:xfrm>
          <a:off x="2439360" y="3733973"/>
          <a:ext cx="8906500" cy="691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BPA product choice expected to matter greatly</a:t>
          </a:r>
        </a:p>
      </dsp:txBody>
      <dsp:txXfrm>
        <a:off x="2439360" y="3733973"/>
        <a:ext cx="8906500" cy="691153"/>
      </dsp:txXfrm>
    </dsp:sp>
    <dsp:sp modelId="{FC2F4905-0C80-4A9B-9CE5-DB6D656B6A71}">
      <dsp:nvSpPr>
        <dsp:cNvPr id="0" name=""/>
        <dsp:cNvSpPr/>
      </dsp:nvSpPr>
      <dsp:spPr>
        <a:xfrm>
          <a:off x="2269172" y="4425127"/>
          <a:ext cx="90766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BCE501-A2F7-4486-962A-7F8052DCB7CD}">
      <dsp:nvSpPr>
        <dsp:cNvPr id="0" name=""/>
        <dsp:cNvSpPr/>
      </dsp:nvSpPr>
      <dsp:spPr>
        <a:xfrm>
          <a:off x="0" y="4460556"/>
          <a:ext cx="1134586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62C404-278A-4124-A5AE-3BFDA8C61036}">
      <dsp:nvSpPr>
        <dsp:cNvPr id="0" name=""/>
        <dsp:cNvSpPr/>
      </dsp:nvSpPr>
      <dsp:spPr>
        <a:xfrm>
          <a:off x="0" y="4460556"/>
          <a:ext cx="2269172" cy="148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Key </a:t>
          </a:r>
          <a:r>
            <a:rPr lang="en-US" sz="3300" kern="1200" dirty="0"/>
            <a:t>sources of risk</a:t>
          </a:r>
          <a:endParaRPr lang="en-US" sz="3300" kern="1200"/>
        </a:p>
      </dsp:txBody>
      <dsp:txXfrm>
        <a:off x="0" y="4460556"/>
        <a:ext cx="2269172" cy="1486852"/>
      </dsp:txXfrm>
    </dsp:sp>
    <dsp:sp modelId="{68961509-6AEF-4D51-9921-CD630150B00A}">
      <dsp:nvSpPr>
        <dsp:cNvPr id="0" name=""/>
        <dsp:cNvSpPr/>
      </dsp:nvSpPr>
      <dsp:spPr>
        <a:xfrm>
          <a:off x="2439360" y="4495114"/>
          <a:ext cx="8906500" cy="691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Industrial load growth (e.g. data centers)</a:t>
          </a:r>
        </a:p>
      </dsp:txBody>
      <dsp:txXfrm>
        <a:off x="2439360" y="4495114"/>
        <a:ext cx="8906500" cy="691153"/>
      </dsp:txXfrm>
    </dsp:sp>
    <dsp:sp modelId="{885B224B-B33C-4B3B-B5A6-816ED2EF02F7}">
      <dsp:nvSpPr>
        <dsp:cNvPr id="0" name=""/>
        <dsp:cNvSpPr/>
      </dsp:nvSpPr>
      <dsp:spPr>
        <a:xfrm>
          <a:off x="2269172" y="5186268"/>
          <a:ext cx="90766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BB94A3-BCF9-4C45-9954-9B496F723660}">
      <dsp:nvSpPr>
        <dsp:cNvPr id="0" name=""/>
        <dsp:cNvSpPr/>
      </dsp:nvSpPr>
      <dsp:spPr>
        <a:xfrm>
          <a:off x="2439360" y="5220826"/>
          <a:ext cx="8906500" cy="691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err="1"/>
            <a:t>Riffe</a:t>
          </a:r>
          <a:r>
            <a:rPr lang="en-US" sz="1700" kern="1200"/>
            <a:t> Lake restoration timeline</a:t>
          </a:r>
        </a:p>
      </dsp:txBody>
      <dsp:txXfrm>
        <a:off x="2439360" y="5220826"/>
        <a:ext cx="8906500" cy="691153"/>
      </dsp:txXfrm>
    </dsp:sp>
    <dsp:sp modelId="{FE791500-C4F3-4FE6-B7B6-0601888B6CA8}">
      <dsp:nvSpPr>
        <dsp:cNvPr id="0" name=""/>
        <dsp:cNvSpPr/>
      </dsp:nvSpPr>
      <dsp:spPr>
        <a:xfrm>
          <a:off x="2269172" y="5911980"/>
          <a:ext cx="907668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111B1-07C3-4E4E-B14D-10D99923E5AD}">
      <dsp:nvSpPr>
        <dsp:cNvPr id="0" name=""/>
        <dsp:cNvSpPr/>
      </dsp:nvSpPr>
      <dsp:spPr>
        <a:xfrm>
          <a:off x="1486738" y="370979"/>
          <a:ext cx="2572922" cy="2573313"/>
        </a:xfrm>
        <a:prstGeom prst="circularArrow">
          <a:avLst>
            <a:gd name="adj1" fmla="val 10980"/>
            <a:gd name="adj2" fmla="val 1142322"/>
            <a:gd name="adj3" fmla="val 4500000"/>
            <a:gd name="adj4" fmla="val 10800000"/>
            <a:gd name="adj5" fmla="val 12500"/>
          </a:avLst>
        </a:prstGeom>
        <a:solidFill>
          <a:schemeClr val="accent4">
            <a:hueOff val="0"/>
            <a:satOff val="0"/>
            <a:lumOff val="0"/>
            <a:alpha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CC1154-A768-4246-A657-F5F8D95F0BCF}">
      <dsp:nvSpPr>
        <dsp:cNvPr id="0" name=""/>
        <dsp:cNvSpPr/>
      </dsp:nvSpPr>
      <dsp:spPr>
        <a:xfrm>
          <a:off x="2055438" y="1300023"/>
          <a:ext cx="1429723" cy="71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a:solidFill>
                <a:schemeClr val="bg2"/>
              </a:solidFill>
            </a:rPr>
            <a:t>Needs Assessment</a:t>
          </a:r>
        </a:p>
      </dsp:txBody>
      <dsp:txXfrm>
        <a:off x="2055438" y="1300023"/>
        <a:ext cx="1429723" cy="714690"/>
      </dsp:txXfrm>
    </dsp:sp>
    <dsp:sp modelId="{360E33D0-93C3-4876-81B3-059650C8A47A}">
      <dsp:nvSpPr>
        <dsp:cNvPr id="0" name=""/>
        <dsp:cNvSpPr/>
      </dsp:nvSpPr>
      <dsp:spPr>
        <a:xfrm>
          <a:off x="772118" y="1849538"/>
          <a:ext cx="2572922" cy="2573313"/>
        </a:xfrm>
        <a:prstGeom prst="leftCircularArrow">
          <a:avLst>
            <a:gd name="adj1" fmla="val 10980"/>
            <a:gd name="adj2" fmla="val 1142322"/>
            <a:gd name="adj3" fmla="val 6300000"/>
            <a:gd name="adj4" fmla="val 18900000"/>
            <a:gd name="adj5" fmla="val 125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44B2DE-F200-43DB-80CE-DB405467F8BB}">
      <dsp:nvSpPr>
        <dsp:cNvPr id="0" name=""/>
        <dsp:cNvSpPr/>
      </dsp:nvSpPr>
      <dsp:spPr>
        <a:xfrm>
          <a:off x="1343717" y="2787135"/>
          <a:ext cx="1429723" cy="71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a:t>Analysis &amp; Selection of a Strategy</a:t>
          </a:r>
        </a:p>
      </dsp:txBody>
      <dsp:txXfrm>
        <a:off x="1343717" y="2787135"/>
        <a:ext cx="1429723" cy="714690"/>
      </dsp:txXfrm>
    </dsp:sp>
    <dsp:sp modelId="{1787A2E1-D725-43CC-B20F-9F141F0D9167}">
      <dsp:nvSpPr>
        <dsp:cNvPr id="0" name=""/>
        <dsp:cNvSpPr/>
      </dsp:nvSpPr>
      <dsp:spPr>
        <a:xfrm>
          <a:off x="1669862" y="3505033"/>
          <a:ext cx="2210538" cy="2211424"/>
        </a:xfrm>
        <a:prstGeom prst="blockArc">
          <a:avLst>
            <a:gd name="adj1" fmla="val 13500000"/>
            <a:gd name="adj2" fmla="val 10800000"/>
            <a:gd name="adj3" fmla="val 12740"/>
          </a:avLst>
        </a:prstGeom>
        <a:solidFill>
          <a:schemeClr val="accent4">
            <a:hueOff val="10395692"/>
            <a:satOff val="-47968"/>
            <a:lumOff val="1765"/>
            <a:alpha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1AEAFA-DF7D-46B4-938B-FD00D44517AF}">
      <dsp:nvSpPr>
        <dsp:cNvPr id="0" name=""/>
        <dsp:cNvSpPr/>
      </dsp:nvSpPr>
      <dsp:spPr>
        <a:xfrm>
          <a:off x="2058821" y="4276386"/>
          <a:ext cx="1429723" cy="714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2"/>
              </a:solidFill>
            </a:rPr>
            <a:t>Action Plan</a:t>
          </a:r>
        </a:p>
      </dsp:txBody>
      <dsp:txXfrm>
        <a:off x="2058821" y="4276386"/>
        <a:ext cx="1429723" cy="7146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C2697-85BA-4FCC-A7B4-7C39D2198477}">
      <dsp:nvSpPr>
        <dsp:cNvPr id="0" name=""/>
        <dsp:cNvSpPr/>
      </dsp:nvSpPr>
      <dsp:spPr>
        <a:xfrm>
          <a:off x="2915" y="641938"/>
          <a:ext cx="2312654" cy="138759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Choose the right BPA product</a:t>
          </a:r>
        </a:p>
      </dsp:txBody>
      <dsp:txXfrm>
        <a:off x="2915" y="641938"/>
        <a:ext cx="2312654" cy="1387592"/>
      </dsp:txXfrm>
    </dsp:sp>
    <dsp:sp modelId="{F8904754-8A30-4278-B09E-DC84BC2462B6}">
      <dsp:nvSpPr>
        <dsp:cNvPr id="0" name=""/>
        <dsp:cNvSpPr/>
      </dsp:nvSpPr>
      <dsp:spPr>
        <a:xfrm>
          <a:off x="2546835" y="641938"/>
          <a:ext cx="2312654" cy="138759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Add Wind</a:t>
          </a:r>
        </a:p>
      </dsp:txBody>
      <dsp:txXfrm>
        <a:off x="2546835" y="641938"/>
        <a:ext cx="2312654" cy="1387592"/>
      </dsp:txXfrm>
    </dsp:sp>
    <dsp:sp modelId="{3918BD4F-CDFD-40F0-BE2A-BF1739386E1F}">
      <dsp:nvSpPr>
        <dsp:cNvPr id="0" name=""/>
        <dsp:cNvSpPr/>
      </dsp:nvSpPr>
      <dsp:spPr>
        <a:xfrm>
          <a:off x="5090755" y="641938"/>
          <a:ext cx="2312654" cy="138759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Add Solar</a:t>
          </a:r>
        </a:p>
      </dsp:txBody>
      <dsp:txXfrm>
        <a:off x="5090755" y="641938"/>
        <a:ext cx="2312654" cy="1387592"/>
      </dsp:txXfrm>
    </dsp:sp>
    <dsp:sp modelId="{8C9A9FB8-4337-4BE9-BD15-FE27E9D75177}">
      <dsp:nvSpPr>
        <dsp:cNvPr id="0" name=""/>
        <dsp:cNvSpPr/>
      </dsp:nvSpPr>
      <dsp:spPr>
        <a:xfrm>
          <a:off x="7634676" y="641938"/>
          <a:ext cx="2312654" cy="138759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Add short-duration battery</a:t>
          </a:r>
        </a:p>
      </dsp:txBody>
      <dsp:txXfrm>
        <a:off x="7634676" y="641938"/>
        <a:ext cx="2312654" cy="1387592"/>
      </dsp:txXfrm>
    </dsp:sp>
    <dsp:sp modelId="{F252208D-A4E1-40C4-ACB2-80D95671B78E}">
      <dsp:nvSpPr>
        <dsp:cNvPr id="0" name=""/>
        <dsp:cNvSpPr/>
      </dsp:nvSpPr>
      <dsp:spPr>
        <a:xfrm>
          <a:off x="2915" y="2260797"/>
          <a:ext cx="2312654" cy="138759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Add long-duration battery</a:t>
          </a:r>
        </a:p>
      </dsp:txBody>
      <dsp:txXfrm>
        <a:off x="2915" y="2260797"/>
        <a:ext cx="2312654" cy="1387592"/>
      </dsp:txXfrm>
    </dsp:sp>
    <dsp:sp modelId="{F1CFC182-C63D-4206-B319-6F08A8B5562C}">
      <dsp:nvSpPr>
        <dsp:cNvPr id="0" name=""/>
        <dsp:cNvSpPr/>
      </dsp:nvSpPr>
      <dsp:spPr>
        <a:xfrm>
          <a:off x="2546835" y="2260797"/>
          <a:ext cx="2312654" cy="138759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Nuclear</a:t>
          </a:r>
        </a:p>
      </dsp:txBody>
      <dsp:txXfrm>
        <a:off x="2546835" y="2260797"/>
        <a:ext cx="2312654" cy="1387592"/>
      </dsp:txXfrm>
    </dsp:sp>
    <dsp:sp modelId="{9C314CDE-7159-430B-AB69-877D396C0B1D}">
      <dsp:nvSpPr>
        <dsp:cNvPr id="0" name=""/>
        <dsp:cNvSpPr/>
      </dsp:nvSpPr>
      <dsp:spPr>
        <a:xfrm>
          <a:off x="5090755" y="2260797"/>
          <a:ext cx="2312654" cy="1387592"/>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Add pumped storage</a:t>
          </a:r>
        </a:p>
      </dsp:txBody>
      <dsp:txXfrm>
        <a:off x="5090755" y="2260797"/>
        <a:ext cx="2312654" cy="1387592"/>
      </dsp:txXfrm>
    </dsp:sp>
    <dsp:sp modelId="{84C863E6-867A-4F48-A1D7-B8A045E17FA5}">
      <dsp:nvSpPr>
        <dsp:cNvPr id="0" name=""/>
        <dsp:cNvSpPr/>
      </dsp:nvSpPr>
      <dsp:spPr>
        <a:xfrm>
          <a:off x="7634676" y="2260797"/>
          <a:ext cx="2312654" cy="1387592"/>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Help customers save even more energy (conservation)</a:t>
          </a:r>
        </a:p>
      </dsp:txBody>
      <dsp:txXfrm>
        <a:off x="7634676" y="2260797"/>
        <a:ext cx="2312654" cy="1387592"/>
      </dsp:txXfrm>
    </dsp:sp>
    <dsp:sp modelId="{E97D7299-3CFF-4B39-8FB4-B29E576C49A9}">
      <dsp:nvSpPr>
        <dsp:cNvPr id="0" name=""/>
        <dsp:cNvSpPr/>
      </dsp:nvSpPr>
      <dsp:spPr>
        <a:xfrm>
          <a:off x="2915" y="3879655"/>
          <a:ext cx="2312654" cy="1387592"/>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Help customers shift when they use energy (demand response)</a:t>
          </a:r>
        </a:p>
      </dsp:txBody>
      <dsp:txXfrm>
        <a:off x="2915" y="3879655"/>
        <a:ext cx="2312654" cy="1387592"/>
      </dsp:txXfrm>
    </dsp:sp>
    <dsp:sp modelId="{C4DF85A2-2CC7-43E9-A9AF-692B82635E24}">
      <dsp:nvSpPr>
        <dsp:cNvPr id="0" name=""/>
        <dsp:cNvSpPr/>
      </dsp:nvSpPr>
      <dsp:spPr>
        <a:xfrm>
          <a:off x="2546835" y="3879655"/>
          <a:ext cx="2312654" cy="1387592"/>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Help even more customers generate their own energy (rooftop solar)</a:t>
          </a:r>
        </a:p>
      </dsp:txBody>
      <dsp:txXfrm>
        <a:off x="2546835" y="3879655"/>
        <a:ext cx="2312654" cy="1387592"/>
      </dsp:txXfrm>
    </dsp:sp>
    <dsp:sp modelId="{BF03C289-B920-4EC5-AB80-4B73FE336E56}">
      <dsp:nvSpPr>
        <dsp:cNvPr id="0" name=""/>
        <dsp:cNvSpPr/>
      </dsp:nvSpPr>
      <dsp:spPr>
        <a:xfrm>
          <a:off x="5090755" y="3879655"/>
          <a:ext cx="2312654" cy="1387592"/>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Add capacity at existing dams</a:t>
          </a:r>
        </a:p>
      </dsp:txBody>
      <dsp:txXfrm>
        <a:off x="5090755" y="3879655"/>
        <a:ext cx="2312654" cy="1387592"/>
      </dsp:txXfrm>
    </dsp:sp>
    <dsp:sp modelId="{C547D4D3-FC40-44EF-A042-7AACE2DCB57F}">
      <dsp:nvSpPr>
        <dsp:cNvPr id="0" name=""/>
        <dsp:cNvSpPr/>
      </dsp:nvSpPr>
      <dsp:spPr>
        <a:xfrm>
          <a:off x="7634676" y="3879655"/>
          <a:ext cx="2312654" cy="1387592"/>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Purchase supplemental power from BPA at a higher price</a:t>
          </a:r>
        </a:p>
      </dsp:txBody>
      <dsp:txXfrm>
        <a:off x="7634676" y="3879655"/>
        <a:ext cx="2312654" cy="138759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0.38154</cdr:x>
      <cdr:y>0.12959</cdr:y>
    </cdr:from>
    <cdr:to>
      <cdr:x>0.3834</cdr:x>
      <cdr:y>0.17644</cdr:y>
    </cdr:to>
    <cdr:cxnSp macro="">
      <cdr:nvCxnSpPr>
        <cdr:cNvPr id="3" name="Straight Arrow Connector 2">
          <a:extLst xmlns:a="http://schemas.openxmlformats.org/drawingml/2006/main">
            <a:ext uri="{FF2B5EF4-FFF2-40B4-BE49-F238E27FC236}">
              <a16:creationId xmlns:a16="http://schemas.microsoft.com/office/drawing/2014/main" id="{17AB5D9B-3071-3E9C-11E9-A1E8455722E3}"/>
            </a:ext>
          </a:extLst>
        </cdr:cNvPr>
        <cdr:cNvCxnSpPr/>
      </cdr:nvCxnSpPr>
      <cdr:spPr>
        <a:xfrm xmlns:a="http://schemas.openxmlformats.org/drawingml/2006/main" flipH="1">
          <a:off x="1951335" y="475073"/>
          <a:ext cx="9525" cy="17175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0879E3D-B208-44F7-B2AC-828B64055624}" type="datetimeFigureOut">
              <a:rPr lang="en-US" smtClean="0"/>
              <a:t>5/15/2024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B260BD0-5EA7-4E4B-ABE9-3A1E45D591EC}" type="slidenum">
              <a:rPr lang="en-US" smtClean="0"/>
              <a:t>‹#›</a:t>
            </a:fld>
            <a:endParaRPr lang="en-US"/>
          </a:p>
        </p:txBody>
      </p:sp>
    </p:spTree>
    <p:extLst>
      <p:ext uri="{BB962C8B-B14F-4D97-AF65-F5344CB8AC3E}">
        <p14:creationId xmlns:p14="http://schemas.microsoft.com/office/powerpoint/2010/main" val="2195901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1</a:t>
            </a:fld>
            <a:endParaRPr lang="en-US"/>
          </a:p>
        </p:txBody>
      </p:sp>
    </p:spTree>
    <p:extLst>
      <p:ext uri="{BB962C8B-B14F-4D97-AF65-F5344CB8AC3E}">
        <p14:creationId xmlns:p14="http://schemas.microsoft.com/office/powerpoint/2010/main" val="71278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dirty="0"/>
              <a:t>Our </a:t>
            </a:r>
            <a:r>
              <a:rPr lang="en-US" baseline="0"/>
              <a:t>general IRP process looks something like this. </a:t>
            </a:r>
          </a:p>
          <a:p>
            <a:endParaRPr lang="en-US" baseline="0"/>
          </a:p>
          <a:p>
            <a:r>
              <a:rPr lang="en-US" baseline="0"/>
              <a:t>	We take a look at our current </a:t>
            </a:r>
            <a:r>
              <a:rPr lang="en-US" baseline="0" dirty="0"/>
              <a:t>situation and assess </a:t>
            </a:r>
            <a:r>
              <a:rPr lang="en-US" baseline="0"/>
              <a:t>whether we </a:t>
            </a:r>
            <a:r>
              <a:rPr lang="en-US" baseline="0" dirty="0"/>
              <a:t>expect to </a:t>
            </a:r>
            <a:r>
              <a:rPr lang="en-US" baseline="0"/>
              <a:t>have </a:t>
            </a:r>
            <a:r>
              <a:rPr lang="en-US" baseline="0" dirty="0"/>
              <a:t>enough power resources in the future</a:t>
            </a:r>
          </a:p>
          <a:p>
            <a:endParaRPr lang="en-US" baseline="0"/>
          </a:p>
          <a:p>
            <a:r>
              <a:rPr lang="en-US" baseline="0"/>
              <a:t>	</a:t>
            </a:r>
            <a:r>
              <a:rPr lang="en-US" baseline="0" dirty="0"/>
              <a:t>And then we use some pretty complex modeling </a:t>
            </a:r>
            <a:r>
              <a:rPr lang="en-US" baseline="0"/>
              <a:t>to </a:t>
            </a:r>
            <a:r>
              <a:rPr lang="en-US" baseline="0" dirty="0"/>
              <a:t>analyze </a:t>
            </a:r>
            <a:r>
              <a:rPr lang="en-US" baseline="0"/>
              <a:t>how </a:t>
            </a:r>
            <a:r>
              <a:rPr lang="en-US" baseline="0" dirty="0"/>
              <a:t>well </a:t>
            </a:r>
            <a:r>
              <a:rPr lang="en-US" baseline="0"/>
              <a:t>different </a:t>
            </a:r>
            <a:r>
              <a:rPr lang="en-US" baseline="0" dirty="0"/>
              <a:t>power resources or strategies are able to fill any gaps</a:t>
            </a:r>
            <a:endParaRPr lang="en-US" baseline="0"/>
          </a:p>
          <a:p>
            <a:r>
              <a:rPr lang="en-US" baseline="0"/>
              <a:t>	</a:t>
            </a:r>
            <a:r>
              <a:rPr lang="en-US" baseline="0" dirty="0"/>
              <a:t>And identify </a:t>
            </a:r>
            <a:r>
              <a:rPr lang="en-US" baseline="0"/>
              <a:t>the best match for our utility </a:t>
            </a:r>
          </a:p>
          <a:p>
            <a:r>
              <a:rPr lang="en-US" baseline="0"/>
              <a:t>	</a:t>
            </a:r>
            <a:endParaRPr lang="en-US" baseline="0" dirty="0"/>
          </a:p>
          <a:p>
            <a:r>
              <a:rPr lang="en-US" baseline="0" dirty="0"/>
              <a:t>	Finally, </a:t>
            </a:r>
            <a:r>
              <a:rPr lang="en-US" baseline="0"/>
              <a:t>we spell out next steps</a:t>
            </a:r>
            <a:r>
              <a:rPr lang="en-US" baseline="0" dirty="0"/>
              <a:t> in an action plan</a:t>
            </a:r>
            <a:r>
              <a:rPr lang="en-US" baseline="0"/>
              <a:t>. </a:t>
            </a:r>
          </a:p>
          <a:p>
            <a:endParaRPr lang="en-US" baseline="0"/>
          </a:p>
          <a:p>
            <a:r>
              <a:rPr lang="en-US" baseline="0" dirty="0"/>
              <a:t>Today, we’ll be </a:t>
            </a:r>
            <a:r>
              <a:rPr lang="en-US" baseline="0"/>
              <a:t>focusing on </a:t>
            </a:r>
            <a:r>
              <a:rPr lang="en-US" baseline="0" dirty="0"/>
              <a:t>background </a:t>
            </a:r>
            <a:r>
              <a:rPr lang="en-US" baseline="0"/>
              <a:t>and </a:t>
            </a:r>
            <a:r>
              <a:rPr lang="en-US" baseline="0" dirty="0"/>
              <a:t>the needs assessment piece of the process </a:t>
            </a:r>
          </a:p>
          <a:p>
            <a:r>
              <a:rPr lang="en-US" baseline="0" dirty="0"/>
              <a:t>And discuss which strategies we plan </a:t>
            </a:r>
            <a:r>
              <a:rPr lang="en-US" baseline="0"/>
              <a:t>to </a:t>
            </a:r>
            <a:r>
              <a:rPr lang="en-US" baseline="0" dirty="0"/>
              <a:t>be analyze </a:t>
            </a:r>
            <a:r>
              <a:rPr lang="en-US" baseline="0"/>
              <a:t>in </a:t>
            </a:r>
            <a:r>
              <a:rPr lang="en-US" baseline="0" dirty="0"/>
              <a:t>the second step</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34B4D1A8-9733-4BDD-9971-0CC17D67FA5A}" type="slidenum">
              <a:rPr lang="en-US" smtClean="0"/>
              <a:t>10</a:t>
            </a:fld>
            <a:endParaRPr lang="en-US"/>
          </a:p>
        </p:txBody>
      </p:sp>
    </p:spTree>
    <p:extLst>
      <p:ext uri="{BB962C8B-B14F-4D97-AF65-F5344CB8AC3E}">
        <p14:creationId xmlns:p14="http://schemas.microsoft.com/office/powerpoint/2010/main" val="1459411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54113"/>
            <a:ext cx="5543550" cy="3117850"/>
          </a:xfrm>
        </p:spPr>
      </p:sp>
      <p:sp>
        <p:nvSpPr>
          <p:cNvPr id="3" name="Notes Placeholder 2"/>
          <p:cNvSpPr>
            <a:spLocks noGrp="1"/>
          </p:cNvSpPr>
          <p:nvPr>
            <p:ph type="body" idx="1"/>
          </p:nvPr>
        </p:nvSpPr>
        <p:spPr/>
        <p:txBody>
          <a:bodyPr/>
          <a:lstStyle/>
          <a:p>
            <a:r>
              <a:rPr lang="en-US"/>
              <a:t>So it’s important to keep in mind when planning for the future that</a:t>
            </a:r>
            <a:r>
              <a:rPr lang="en-US" baseline="0"/>
              <a:t> the one certainty is uncertainty</a:t>
            </a:r>
            <a:r>
              <a:rPr lang="en-US" baseline="0" dirty="0"/>
              <a:t>. </a:t>
            </a:r>
          </a:p>
          <a:p>
            <a:endParaRPr lang="en-US" baseline="0" dirty="0"/>
          </a:p>
          <a:p>
            <a:r>
              <a:rPr lang="en-US" baseline="0" dirty="0"/>
              <a:t>Our job in the IRP is not to predict the future but rather to consider how well positioned we are under a range of possible futures.</a:t>
            </a:r>
            <a:endParaRPr lang="en-US" baseline="0"/>
          </a:p>
          <a:p>
            <a:endParaRPr lang="en-US" baseline="0"/>
          </a:p>
        </p:txBody>
      </p:sp>
      <p:sp>
        <p:nvSpPr>
          <p:cNvPr id="4" name="Slide Number Placeholder 3"/>
          <p:cNvSpPr>
            <a:spLocks noGrp="1"/>
          </p:cNvSpPr>
          <p:nvPr>
            <p:ph type="sldNum" sz="quarter" idx="10"/>
          </p:nvPr>
        </p:nvSpPr>
        <p:spPr/>
        <p:txBody>
          <a:bodyPr/>
          <a:lstStyle/>
          <a:p>
            <a:fld id="{4C0D29F2-4102-4B1E-9264-86B03FD2878A}" type="slidenum">
              <a:rPr lang="en-US" smtClean="0"/>
              <a:pPr/>
              <a:t>11</a:t>
            </a:fld>
            <a:endParaRPr lang="en-US"/>
          </a:p>
        </p:txBody>
      </p:sp>
    </p:spTree>
    <p:extLst>
      <p:ext uri="{BB962C8B-B14F-4D97-AF65-F5344CB8AC3E}">
        <p14:creationId xmlns:p14="http://schemas.microsoft.com/office/powerpoint/2010/main" val="3184773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that</a:t>
            </a:r>
            <a:r>
              <a:rPr lang="en-US" baseline="0" dirty="0"/>
              <a:t> end, our modeling takes a lot of different uncertainties into consideration </a:t>
            </a:r>
          </a:p>
          <a:p>
            <a:endParaRPr lang="en-US" baseline="0" dirty="0"/>
          </a:p>
          <a:p>
            <a:r>
              <a:rPr lang="en-US" baseline="0" dirty="0"/>
              <a:t>We consider the year to year variability in ware and temperature conditions.</a:t>
            </a:r>
          </a:p>
          <a:p>
            <a:r>
              <a:rPr lang="en-US" baseline="0" dirty="0"/>
              <a:t>We consider different possibilities for how customer demand evolves over time.</a:t>
            </a:r>
          </a:p>
          <a:p>
            <a:r>
              <a:rPr lang="en-US" baseline="0" dirty="0"/>
              <a:t>	I will talk a little more about our customer demand scenarios in the next two slides.</a:t>
            </a:r>
          </a:p>
          <a:p>
            <a:r>
              <a:rPr lang="en-US" baseline="0" dirty="0"/>
              <a:t>We consider different possible scenarios of what the Western power grid looks like over time</a:t>
            </a:r>
          </a:p>
          <a:p>
            <a:endParaRPr lang="en-US" baseline="0" dirty="0"/>
          </a:p>
          <a:p>
            <a:r>
              <a:rPr lang="en-US" baseline="0" dirty="0"/>
              <a:t>And we run a few sensitivities around some of the really important assumptions we have in our model</a:t>
            </a:r>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12</a:t>
            </a:fld>
            <a:endParaRPr lang="en-US"/>
          </a:p>
        </p:txBody>
      </p:sp>
    </p:spTree>
    <p:extLst>
      <p:ext uri="{BB962C8B-B14F-4D97-AF65-F5344CB8AC3E}">
        <p14:creationId xmlns:p14="http://schemas.microsoft.com/office/powerpoint/2010/main" val="2729692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Just for clarity, when I say electrification, what I mean is switching to </a:t>
            </a:r>
            <a:r>
              <a:rPr lang="en-US" baseline="0" dirty="0"/>
              <a:t>powering things with electricity instead of some other fuel source (typically natural gas or gasoline).</a:t>
            </a:r>
          </a:p>
          <a:p>
            <a:endParaRPr lang="en-US" dirty="0"/>
          </a:p>
          <a:p>
            <a:endParaRPr lang="en-US" dirty="0"/>
          </a:p>
          <a:p>
            <a:r>
              <a:rPr lang="en-US" dirty="0"/>
              <a:t>There is a lot of talk about electrification these days </a:t>
            </a:r>
          </a:p>
          <a:p>
            <a:r>
              <a:rPr lang="en-US" dirty="0"/>
              <a:t>	There are plenty of headlines suggesting that it could really ramp up.  </a:t>
            </a:r>
          </a:p>
          <a:p>
            <a:r>
              <a:rPr lang="en-US" dirty="0"/>
              <a:t>	At the same time, there are certainly competing headlines</a:t>
            </a:r>
            <a:r>
              <a:rPr lang="en-US" baseline="0" dirty="0"/>
              <a:t> suggesting the opposite – that a switch to electric end uses will take more time than some might think or hope it will.  </a:t>
            </a:r>
            <a:endParaRPr lang="en-US" dirty="0"/>
          </a:p>
          <a:p>
            <a:endParaRPr lang="en-US" dirty="0"/>
          </a:p>
          <a:p>
            <a:pPr defTabSz="924916">
              <a:defRPr/>
            </a:pPr>
            <a:r>
              <a:rPr lang="en-US" dirty="0"/>
              <a:t>There is still a great deal of uncertainty</a:t>
            </a:r>
            <a:r>
              <a:rPr lang="en-US" baseline="0" dirty="0"/>
              <a:t> as to how electrification will really unfold, but </a:t>
            </a:r>
            <a:r>
              <a:rPr lang="en-US" dirty="0"/>
              <a:t>Tacoma</a:t>
            </a:r>
            <a:r>
              <a:rPr lang="en-US" baseline="0" dirty="0"/>
              <a:t> Power needs to be prepared to accommodate whatever does happen </a:t>
            </a:r>
          </a:p>
          <a:p>
            <a:pPr defTabSz="924916">
              <a:defRPr/>
            </a:pPr>
            <a:r>
              <a:rPr lang="en-US" baseline="0" dirty="0"/>
              <a:t>	but also try to avoid over-building our power supply if electrification progresses at a slower pace than we might have thought.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B260BD0-5EA7-4E4B-ABE9-3A1E45D591EC}" type="slidenum">
              <a:rPr lang="en-US" smtClean="0"/>
              <a:t>13</a:t>
            </a:fld>
            <a:endParaRPr lang="en-US"/>
          </a:p>
        </p:txBody>
      </p:sp>
    </p:spTree>
    <p:extLst>
      <p:ext uri="{BB962C8B-B14F-4D97-AF65-F5344CB8AC3E}">
        <p14:creationId xmlns:p14="http://schemas.microsoft.com/office/powerpoint/2010/main" val="1745353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aseline="0" dirty="0"/>
              <a:t>So in 2023, Tacoma Power conducted a study to develop a set of realistic projections of how electrification might impact customer demand over the next 20 years. </a:t>
            </a:r>
          </a:p>
          <a:p>
            <a:pPr defTabSz="924916">
              <a:defRPr/>
            </a:pPr>
            <a:endParaRPr lang="en-US" baseline="0" dirty="0"/>
          </a:p>
          <a:p>
            <a:pPr defTabSz="924916">
              <a:defRPr/>
            </a:pPr>
            <a:r>
              <a:rPr lang="en-US" baseline="0" dirty="0"/>
              <a:t>Recognizing that there is a ton of uncertainty around how electrification might grow over time </a:t>
            </a:r>
          </a:p>
          <a:p>
            <a:pPr defTabSz="924916">
              <a:defRPr/>
            </a:pPr>
            <a:r>
              <a:rPr lang="en-US" baseline="0" dirty="0"/>
              <a:t>	we worked with a consultant to create a set of plausible scenarios of how electrification might unfold over the next 20 years </a:t>
            </a:r>
          </a:p>
          <a:p>
            <a:pPr defTabSz="924916">
              <a:defRPr/>
            </a:pPr>
            <a:r>
              <a:rPr lang="en-US" baseline="0" dirty="0"/>
              <a:t>	and then to turn those scenarios into projections of how electrification might change customer demand.</a:t>
            </a:r>
          </a:p>
          <a:p>
            <a:pPr defTabSz="924916">
              <a:defRPr/>
            </a:pPr>
            <a:endParaRPr lang="en-US" baseline="0" dirty="0"/>
          </a:p>
          <a:p>
            <a:pPr defTabSz="924916">
              <a:defRPr/>
            </a:pPr>
            <a:r>
              <a:rPr lang="en-US" baseline="0" dirty="0"/>
              <a:t>We tried to make this study pretty comprehensive, so it addresses a number of different things:</a:t>
            </a:r>
          </a:p>
          <a:p>
            <a:pPr marL="173422" indent="-173422" defTabSz="924916">
              <a:buFont typeface="Arial" panose="020B0604020202020204" pitchFamily="34" charset="0"/>
              <a:buChar char="•"/>
              <a:defRPr/>
            </a:pPr>
            <a:r>
              <a:rPr lang="en-US" baseline="0" dirty="0"/>
              <a:t>Addresses nearly every segments of the economy that might electrify</a:t>
            </a:r>
          </a:p>
          <a:p>
            <a:pPr marL="173422" indent="-173422" defTabSz="924916">
              <a:buFont typeface="Arial" panose="020B0604020202020204" pitchFamily="34" charset="0"/>
              <a:buChar char="•"/>
              <a:defRPr/>
            </a:pPr>
            <a:r>
              <a:rPr lang="en-US" baseline="0" dirty="0"/>
              <a:t>As I already mentioned, it addresses multiple scenarios. And we really tried to make these scenarios realistic and plausible possible futures, not necessarily the very edge cases that are less likely.</a:t>
            </a:r>
          </a:p>
          <a:p>
            <a:pPr marL="173422" indent="-173422" defTabSz="924916">
              <a:buFont typeface="Arial" panose="020B0604020202020204" pitchFamily="34" charset="0"/>
              <a:buChar char="•"/>
              <a:defRPr/>
            </a:pPr>
            <a:r>
              <a:rPr lang="en-US" baseline="0" dirty="0"/>
              <a:t>At the end of the day, the study produced hourly projections of how much additional customer demand we might expect to see under each of our 4 scenarios over 20 years And that hourly data is incorporated into our IRP modeling</a:t>
            </a:r>
          </a:p>
          <a:p>
            <a:endParaRPr lang="en-US" dirty="0"/>
          </a:p>
        </p:txBody>
      </p:sp>
      <p:sp>
        <p:nvSpPr>
          <p:cNvPr id="4" name="Slide Number Placeholder 3"/>
          <p:cNvSpPr>
            <a:spLocks noGrp="1"/>
          </p:cNvSpPr>
          <p:nvPr>
            <p:ph type="sldNum" sz="quarter" idx="10"/>
          </p:nvPr>
        </p:nvSpPr>
        <p:spPr/>
        <p:txBody>
          <a:bodyPr/>
          <a:lstStyle/>
          <a:p>
            <a:fld id="{0B260BD0-5EA7-4E4B-ABE9-3A1E45D591EC}" type="slidenum">
              <a:rPr lang="en-US" smtClean="0"/>
              <a:t>14</a:t>
            </a:fld>
            <a:endParaRPr lang="en-US"/>
          </a:p>
        </p:txBody>
      </p:sp>
    </p:spTree>
    <p:extLst>
      <p:ext uri="{BB962C8B-B14F-4D97-AF65-F5344CB8AC3E}">
        <p14:creationId xmlns:p14="http://schemas.microsoft.com/office/powerpoint/2010/main" val="17463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source</a:t>
            </a:r>
            <a:r>
              <a:rPr lang="en-US" baseline="0" dirty="0"/>
              <a:t> of potential growth in demand comes from the industrial sector, mostly from data centers. </a:t>
            </a:r>
          </a:p>
          <a:p>
            <a:endParaRPr lang="en-US" baseline="0" dirty="0"/>
          </a:p>
          <a:p>
            <a:r>
              <a:rPr lang="en-US" baseline="0" dirty="0"/>
              <a:t>As cloud computing has taken off, many utilities have seen some really large increases in electricity demand from data centers.</a:t>
            </a:r>
          </a:p>
          <a:p>
            <a:r>
              <a:rPr lang="en-US" baseline="0" dirty="0"/>
              <a:t>Most forecasts project an acceleration of this trend due to increasing computing needs from Artificial intelligence.</a:t>
            </a:r>
          </a:p>
          <a:p>
            <a:endParaRPr lang="en-US" baseline="0" dirty="0"/>
          </a:p>
          <a:p>
            <a:r>
              <a:rPr lang="en-US" baseline="0" dirty="0"/>
              <a:t>The hard part about projecting the impacts of this growth for Tacoma Power is that, </a:t>
            </a:r>
          </a:p>
          <a:p>
            <a:r>
              <a:rPr lang="en-US" baseline="0" dirty="0"/>
              <a:t>	even though we expect industrial demand to grow like crazy globally and in the US over the coming decades,</a:t>
            </a:r>
          </a:p>
          <a:p>
            <a:r>
              <a:rPr lang="en-US" baseline="0" dirty="0"/>
              <a:t>	It’s really hard to predict how much of that demand will hit Tacoma Power and when it might hit if it does.</a:t>
            </a:r>
          </a:p>
          <a:p>
            <a:endParaRPr lang="en-US" baseline="0" dirty="0"/>
          </a:p>
          <a:p>
            <a:r>
              <a:rPr lang="en-US" baseline="0" dirty="0"/>
              <a:t>	So what we do to address this source of uncertainty is we consider a scenario where we see more and more data centers come in and add to customer demand over time</a:t>
            </a:r>
          </a:p>
          <a:p>
            <a:r>
              <a:rPr lang="en-US" baseline="0" dirty="0"/>
              <a:t>	And then analyze how many of these data centers we can handle without needing additional power resources.</a:t>
            </a:r>
          </a:p>
          <a:p>
            <a:r>
              <a:rPr lang="en-US" baseline="0" dirty="0"/>
              <a:t>	This will help us track when we are close to a danger zone if and when we start seeing data centers locate in our service area</a:t>
            </a:r>
          </a:p>
          <a:p>
            <a:endParaRPr lang="en-US" baseline="0" dirty="0"/>
          </a:p>
          <a:p>
            <a:r>
              <a:rPr lang="en-US" baseline="0" dirty="0"/>
              <a:t>PAUSE FOR QUESTIONS / COMMENTS ON SCENARIOS WE CONSIDER OR UNCERTAINTIES WE ADDRESS IN OUR IRP MODELING</a:t>
            </a:r>
            <a:endParaRPr lang="en-US" dirty="0"/>
          </a:p>
          <a:p>
            <a:endParaRPr lang="en-US" dirty="0"/>
          </a:p>
          <a:p>
            <a:r>
              <a:rPr lang="en-US"/>
              <a:t>Note 2001 data center growth concerns</a:t>
            </a:r>
          </a:p>
          <a:p>
            <a:endParaRPr lang="en-US"/>
          </a:p>
          <a:p>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15</a:t>
            </a:fld>
            <a:endParaRPr lang="en-US"/>
          </a:p>
        </p:txBody>
      </p:sp>
    </p:spTree>
    <p:extLst>
      <p:ext uri="{BB962C8B-B14F-4D97-AF65-F5344CB8AC3E}">
        <p14:creationId xmlns:p14="http://schemas.microsoft.com/office/powerpoint/2010/main" val="3622491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that first step of the IRP process – the needs</a:t>
            </a:r>
            <a:r>
              <a:rPr lang="en-US" baseline="0" dirty="0"/>
              <a:t> assessment</a:t>
            </a:r>
          </a:p>
          <a:p>
            <a:endParaRPr lang="en-US" baseline="0" dirty="0"/>
          </a:p>
          <a:p>
            <a:r>
              <a:rPr lang="en-US" baseline="0" dirty="0"/>
              <a:t>What we do first is run our IRP model through the scenarios I talked about in the previous slides </a:t>
            </a:r>
          </a:p>
          <a:p>
            <a:r>
              <a:rPr lang="en-US" baseline="0" dirty="0"/>
              <a:t>	to assess whether our current set of power resources are enough to meet customer demand</a:t>
            </a:r>
          </a:p>
          <a:p>
            <a:r>
              <a:rPr lang="en-US" baseline="0" dirty="0"/>
              <a:t>And if not, what are the situations in which our resources are not sufficient</a:t>
            </a:r>
            <a:endParaRPr lang="en-US" dirty="0"/>
          </a:p>
        </p:txBody>
      </p:sp>
      <p:sp>
        <p:nvSpPr>
          <p:cNvPr id="4" name="Slide Number Placeholder 3"/>
          <p:cNvSpPr>
            <a:spLocks noGrp="1"/>
          </p:cNvSpPr>
          <p:nvPr>
            <p:ph type="sldNum" sz="quarter" idx="10"/>
          </p:nvPr>
        </p:nvSpPr>
        <p:spPr/>
        <p:txBody>
          <a:bodyPr/>
          <a:lstStyle/>
          <a:p>
            <a:fld id="{0B260BD0-5EA7-4E4B-ABE9-3A1E45D591EC}" type="slidenum">
              <a:rPr lang="en-US" smtClean="0"/>
              <a:t>16</a:t>
            </a:fld>
            <a:endParaRPr lang="en-US"/>
          </a:p>
        </p:txBody>
      </p:sp>
    </p:spTree>
    <p:extLst>
      <p:ext uri="{BB962C8B-B14F-4D97-AF65-F5344CB8AC3E}">
        <p14:creationId xmlns:p14="http://schemas.microsoft.com/office/powerpoint/2010/main" val="3125717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first things first, let’s talk about how we measure whether we have enough. </a:t>
            </a:r>
          </a:p>
          <a:p>
            <a:r>
              <a:rPr lang="en-US" baseline="0" dirty="0"/>
              <a:t>For those who are interested in more technical details, we’ve listed the specific metrics we use to measure our position</a:t>
            </a:r>
          </a:p>
          <a:p>
            <a:r>
              <a:rPr lang="en-US" baseline="0" dirty="0"/>
              <a:t>If you’re less interested in that level of technical detail, don’t worry about the exact metric.</a:t>
            </a:r>
          </a:p>
          <a:p>
            <a:endParaRPr lang="en-US" baseline="0" dirty="0"/>
          </a:p>
          <a:p>
            <a:r>
              <a:rPr lang="en-US" baseline="0" dirty="0"/>
              <a:t>There are a lot of different ways that utilities measure whether they have “enough”, </a:t>
            </a:r>
          </a:p>
          <a:p>
            <a:r>
              <a:rPr lang="en-US" baseline="0" dirty="0"/>
              <a:t>	but our approach is to measure our position in three ways</a:t>
            </a:r>
          </a:p>
          <a:p>
            <a:endParaRPr lang="en-US" baseline="0" dirty="0"/>
          </a:p>
          <a:p>
            <a:r>
              <a:rPr lang="en-US" baseline="0" dirty="0"/>
              <a:t>The first is whether we would be able to meet a big spike in customer demand over a very short period of time. </a:t>
            </a:r>
          </a:p>
          <a:p>
            <a:r>
              <a:rPr lang="en-US" baseline="0" dirty="0"/>
              <a:t>	We call this peaking capacity	</a:t>
            </a:r>
          </a:p>
          <a:p>
            <a:r>
              <a:rPr lang="en-US" baseline="0" dirty="0"/>
              <a:t>	So this is really asking whether we have enough machine capacity in place to keep up with a short duration spike.</a:t>
            </a:r>
          </a:p>
          <a:p>
            <a:r>
              <a:rPr lang="en-US" baseline="0" dirty="0"/>
              <a:t>	</a:t>
            </a:r>
          </a:p>
          <a:p>
            <a:pPr defTabSz="924916">
              <a:defRPr/>
            </a:pPr>
            <a:r>
              <a:rPr lang="en-US" baseline="0" dirty="0"/>
              <a:t>	And I liken this to a short sprint. 	</a:t>
            </a:r>
          </a:p>
          <a:p>
            <a:r>
              <a:rPr lang="en-US" baseline="0" dirty="0"/>
              <a:t>	In this running analogy, this might be asking, do we have enough muscle to accelerate and run really quickly for a very short distance?</a:t>
            </a:r>
          </a:p>
          <a:p>
            <a:endParaRPr lang="en-US" baseline="0" dirty="0"/>
          </a:p>
          <a:p>
            <a:r>
              <a:rPr lang="en-US" baseline="0" dirty="0"/>
              <a:t>On the other end of the spectrum o the right is whether we are able to meet customer demand on average over the course of the month. </a:t>
            </a:r>
          </a:p>
          <a:p>
            <a:r>
              <a:rPr lang="en-US" baseline="0" dirty="0"/>
              <a:t>	This is really asking whether we have enough fuel (which in our case is water) to meet customer demand over a longer period of time,</a:t>
            </a:r>
          </a:p>
          <a:p>
            <a:r>
              <a:rPr lang="en-US" baseline="0" dirty="0"/>
              <a:t>	In our running analogy, this might be asking, do we have the endurance to make it through a marathon?</a:t>
            </a:r>
          </a:p>
          <a:p>
            <a:endParaRPr lang="en-US" baseline="0" dirty="0"/>
          </a:p>
          <a:p>
            <a:r>
              <a:rPr lang="en-US" baseline="0" dirty="0"/>
              <a:t>Our third metric is something in the middle.</a:t>
            </a:r>
          </a:p>
          <a:p>
            <a:r>
              <a:rPr lang="en-US" baseline="0" dirty="0"/>
              <a:t>	Here we’re asking whether we are able to meet customer demand over an extended period of high demand</a:t>
            </a:r>
          </a:p>
          <a:p>
            <a:r>
              <a:rPr lang="en-US" baseline="0" dirty="0"/>
              <a:t>	And we call that sustained capacity</a:t>
            </a:r>
          </a:p>
          <a:p>
            <a:r>
              <a:rPr lang="en-US" baseline="0" dirty="0"/>
              <a:t>	Here what we’re measuring is a combination of whether we have the machine capacity to meet periods of high demand </a:t>
            </a:r>
          </a:p>
          <a:p>
            <a:r>
              <a:rPr lang="en-US" baseline="0" dirty="0"/>
              <a:t>	AND whether we have the water.</a:t>
            </a:r>
          </a:p>
          <a:p>
            <a:r>
              <a:rPr lang="en-US" baseline="0" dirty="0"/>
              <a:t>	Using our running </a:t>
            </a:r>
            <a:r>
              <a:rPr lang="en-US" baseline="0"/>
              <a:t>analogy</a:t>
            </a:r>
            <a:r>
              <a:rPr lang="en-US" baseline="0" dirty="0"/>
              <a:t> again, </a:t>
            </a:r>
          </a:p>
          <a:p>
            <a:r>
              <a:rPr lang="en-US" baseline="0" dirty="0"/>
              <a:t>	IF we need to make it through a 5,000 meter run, we can’t run out of stamina (or in our case water) after just 100 meters.</a:t>
            </a:r>
          </a:p>
          <a:p>
            <a:r>
              <a:rPr lang="en-US" baseline="0" dirty="0"/>
              <a:t>	</a:t>
            </a:r>
          </a:p>
          <a:p>
            <a:r>
              <a:rPr lang="en-US" baseline="0" dirty="0"/>
              <a:t>	</a:t>
            </a:r>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17</a:t>
            </a:fld>
            <a:endParaRPr lang="en-US"/>
          </a:p>
        </p:txBody>
      </p:sp>
    </p:spTree>
    <p:extLst>
      <p:ext uri="{BB962C8B-B14F-4D97-AF65-F5344CB8AC3E}">
        <p14:creationId xmlns:p14="http://schemas.microsoft.com/office/powerpoint/2010/main" val="1218827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t>
            </a:r>
            <a:r>
              <a:rPr lang="en-US"/>
              <a:t>here are our</a:t>
            </a:r>
            <a:r>
              <a:rPr lang="en-US" baseline="0"/>
              <a:t> big picture findings so far. I want to be up-front and say that there results are preliminary. SO this is what we’re finding so far, but we’re right in the middle of our analysis, and we could find that our results change. </a:t>
            </a:r>
          </a:p>
          <a:p>
            <a:endParaRPr lang="en-US" baseline="0"/>
          </a:p>
          <a:p>
            <a:r>
              <a:rPr lang="en-US" baseline="0"/>
              <a:t>That being said, here’s what we’re finding so far.</a:t>
            </a:r>
          </a:p>
          <a:p>
            <a:endParaRPr lang="en-US" baseline="0"/>
          </a:p>
          <a:p>
            <a:r>
              <a:rPr lang="en-US" baseline="0"/>
              <a:t>First is that over the next 20 years we expect to continue to be in a relatively comfortable energy position (so that’s our “marathon” metric in our running analogy. </a:t>
            </a:r>
          </a:p>
          <a:p>
            <a:r>
              <a:rPr lang="en-US" baseline="0"/>
              <a:t>	This is true regardless of which product we choose when we renew our BPA contract in 2028. And a lot of this is thanks to the fact that, while we expect to see increases in customer demand from electrification, we also are projecting that most of this increase will be offset by other reductions in customer demand thanks to energy efficiency</a:t>
            </a:r>
          </a:p>
          <a:p>
            <a:endParaRPr lang="en-US" baseline="0"/>
          </a:p>
          <a:p>
            <a:r>
              <a:rPr lang="en-US" baseline="0"/>
              <a:t>The second finding, on the other hand, is a little less rosy. </a:t>
            </a:r>
          </a:p>
          <a:p>
            <a:r>
              <a:rPr lang="en-US" baseline="0"/>
              <a:t>	Our preliminary analyses are finding that our sustained capacity position (so our 5,000 meter run in the running analogy) is likely to degrade over time</a:t>
            </a:r>
          </a:p>
          <a:p>
            <a:r>
              <a:rPr lang="en-US" baseline="0"/>
              <a:t>	And pass over our threshold for what we consider to be “enough” by the mid to late 2030’s.</a:t>
            </a:r>
          </a:p>
          <a:p>
            <a:r>
              <a:rPr lang="en-US" baseline="0"/>
              <a:t>	So what this means is that if we were to not take any action to mitigate this problem, we could expect to see significant stresses on our system by the mid to late 2030’s  </a:t>
            </a:r>
          </a:p>
          <a:p>
            <a:r>
              <a:rPr lang="en-US" baseline="0"/>
              <a:t>	A lot of this extra stress on our sustained capacity is coming from electrification, so the scale of the problem is highly dependent on how much electrification we see and how quickly it progresses.</a:t>
            </a:r>
          </a:p>
          <a:p>
            <a:endParaRPr lang="en-US" baseline="0"/>
          </a:p>
          <a:p>
            <a:r>
              <a:rPr lang="en-US" baseline="0"/>
              <a:t>	The issues we tend to find in our model occur mostly in a small subset of our very worst water years and typically only occur in the winter months, though issues do become a little more common in other years and months in our 	high electrification scenario.</a:t>
            </a:r>
          </a:p>
          <a:p>
            <a:endParaRPr lang="en-US" baseline="0"/>
          </a:p>
          <a:p>
            <a:r>
              <a:rPr lang="en-US" baseline="0"/>
              <a:t>	The good news here is that these issues don’t start showing up until the mid to late 2030’s, so we have time to prepare now. </a:t>
            </a:r>
          </a:p>
          <a:p>
            <a:r>
              <a:rPr lang="en-US" baseline="0"/>
              <a:t>	</a:t>
            </a:r>
          </a:p>
          <a:p>
            <a:r>
              <a:rPr lang="en-US" baseline="0"/>
              <a:t>	It’s also important to note here that our finding is not at all uniform across different BPA products, so whether we project an issue or not is highly depend on which BP product we choose </a:t>
            </a:r>
          </a:p>
          <a:p>
            <a:r>
              <a:rPr lang="en-US" baseline="0"/>
              <a:t>	Perhaps a better way to state this is that certain BPA product help us more with sustained capacity than other products do, </a:t>
            </a:r>
          </a:p>
          <a:p>
            <a:r>
              <a:rPr lang="en-US" baseline="0"/>
              <a:t>		and how much a BPA product can help us with sustained capacity is likely to be an important consideration in our decision of which product we choose in our next BPA contract.</a:t>
            </a:r>
          </a:p>
          <a:p>
            <a:endParaRPr lang="en-US" baseline="0"/>
          </a:p>
          <a:p>
            <a:r>
              <a:rPr lang="en-US" baseline="0"/>
              <a:t>Finally, we’re right in the might off our analysis on peaking capacity (so our 100 meter sprint), but our </a:t>
            </a:r>
            <a:r>
              <a:rPr lang="en-US" baseline="0" err="1"/>
              <a:t>intiial</a:t>
            </a:r>
            <a:r>
              <a:rPr lang="en-US" baseline="0"/>
              <a:t> finding is that in some cases there may be a peaking capacity risk. Here also we expect BPA product choice to matter a great deal. </a:t>
            </a:r>
          </a:p>
          <a:p>
            <a:endParaRPr lang="en-US" baseline="0"/>
          </a:p>
          <a:p>
            <a:endParaRPr lang="en-US" baseline="0"/>
          </a:p>
          <a:p>
            <a:endParaRPr lang="en-US" baseline="0"/>
          </a:p>
          <a:p>
            <a:r>
              <a:rPr lang="en-US" baseline="0"/>
              <a:t>Across all of our different ways of measuring whether we have enough, we tend to find two major sources of risk. </a:t>
            </a:r>
          </a:p>
          <a:p>
            <a:r>
              <a:rPr lang="en-US" baseline="0"/>
              <a:t>	One is from industrial load growth (data centers or other). Depending on their size, a handful of these new customers would likely mean our current power supply would no longer be sufficient to meet customer demand</a:t>
            </a:r>
          </a:p>
          <a:p>
            <a:endParaRPr lang="en-US" baseline="0"/>
          </a:p>
          <a:p>
            <a:r>
              <a:rPr lang="en-US" baseline="0"/>
              <a:t>	The other risk we face is a potential delay to our assumed timeline for restoration of </a:t>
            </a:r>
            <a:r>
              <a:rPr lang="en-US" baseline="0" err="1"/>
              <a:t>Riffe</a:t>
            </a:r>
            <a:r>
              <a:rPr lang="en-US" baseline="0"/>
              <a:t> Lake. Leah mentioned in the beginning that it is currently kept lower than we used to be able to fill it. Our models assume that it gets fully restored by 2030, but there is still significant uncertainty as to when exactly it might happen. Our initial analyses find that we may be able to handle a small delay but that our position will be worse if it takes significantly longer to restore </a:t>
            </a:r>
            <a:r>
              <a:rPr lang="en-US" baseline="0" err="1"/>
              <a:t>Riffe</a:t>
            </a:r>
            <a:r>
              <a:rPr lang="en-US" baseline="0"/>
              <a:t> Lake to full pool</a:t>
            </a:r>
          </a:p>
          <a:p>
            <a:endParaRPr lang="en-US" baseline="0"/>
          </a:p>
          <a:p>
            <a:r>
              <a:rPr lang="en-US" baseline="0"/>
              <a:t>PAUSE FOR QUESTIONS</a:t>
            </a:r>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18</a:t>
            </a:fld>
            <a:endParaRPr lang="en-US"/>
          </a:p>
        </p:txBody>
      </p:sp>
    </p:spTree>
    <p:extLst>
      <p:ext uri="{BB962C8B-B14F-4D97-AF65-F5344CB8AC3E}">
        <p14:creationId xmlns:p14="http://schemas.microsoft.com/office/powerpoint/2010/main" val="1204298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a:t>So we just discussed that we may have some gaps to fill. </a:t>
            </a:r>
          </a:p>
          <a:p>
            <a:pPr defTabSz="924916">
              <a:defRPr/>
            </a:pPr>
            <a:endParaRPr lang="en-US"/>
          </a:p>
          <a:p>
            <a:pPr defTabSz="924916">
              <a:defRPr/>
            </a:pPr>
            <a:r>
              <a:rPr lang="en-US"/>
              <a:t>Next we can talk about how</a:t>
            </a:r>
            <a:r>
              <a:rPr lang="en-US" baseline="0"/>
              <a:t> we might going about filling those gaps. So this is kind of the first piece of the “Analysis and Selection of a Strategy” part of the IRP process</a:t>
            </a:r>
            <a:endParaRPr lang="en-US"/>
          </a:p>
          <a:p>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19</a:t>
            </a:fld>
            <a:endParaRPr lang="en-US"/>
          </a:p>
        </p:txBody>
      </p:sp>
    </p:spTree>
    <p:extLst>
      <p:ext uri="{BB962C8B-B14F-4D97-AF65-F5344CB8AC3E}">
        <p14:creationId xmlns:p14="http://schemas.microsoft.com/office/powerpoint/2010/main" val="4082463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260BD0-5EA7-4E4B-ABE9-3A1E45D591EC}" type="slidenum">
              <a:rPr lang="en-US" smtClean="0"/>
              <a:t>2</a:t>
            </a:fld>
            <a:endParaRPr lang="en-US"/>
          </a:p>
        </p:txBody>
      </p:sp>
    </p:spTree>
    <p:extLst>
      <p:ext uri="{BB962C8B-B14F-4D97-AF65-F5344CB8AC3E}">
        <p14:creationId xmlns:p14="http://schemas.microsoft.com/office/powerpoint/2010/main" val="3269179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there are a lot of different ways we may be able to mitigate</a:t>
            </a:r>
            <a:r>
              <a:rPr lang="en-US" baseline="0"/>
              <a:t> some of the risks we talked about in the previous section of this presentation. </a:t>
            </a:r>
          </a:p>
          <a:p>
            <a:endParaRPr lang="en-US" baseline="0"/>
          </a:p>
          <a:p>
            <a:r>
              <a:rPr lang="en-US" baseline="0"/>
              <a:t>First and foremost, a critical piece of our strategy for the future is going to be selecting the BPA product that is best for Tacoma Power and our customers in the next contract. And we are right in the middle of doing that analysis right now. I don’t yet know where we will land on this one.</a:t>
            </a:r>
          </a:p>
          <a:p>
            <a:endParaRPr lang="en-US" baseline="0"/>
          </a:p>
          <a:p>
            <a:r>
              <a:rPr lang="en-US" baseline="0"/>
              <a:t>In addition to selecting the best BPA product to meet customers’ needs into the future, there are other things that we could do</a:t>
            </a:r>
          </a:p>
          <a:p>
            <a:endParaRPr lang="en-US" baseline="0"/>
          </a:p>
          <a:p>
            <a:r>
              <a:rPr lang="en-US" baseline="0"/>
              <a:t>Those include adding a power supply resource of some kind (like wind, solar, storage of some kind or even nuclear power). In some cases this might take the form of a contract with a private developer that is building something. In other cases it might be Tacoma Power that would build the resource ourselves. This is more likely to be the case with some of the battery storage options or even pumped storage.</a:t>
            </a:r>
          </a:p>
          <a:p>
            <a:endParaRPr lang="en-US" baseline="0"/>
          </a:p>
          <a:p>
            <a:r>
              <a:rPr lang="en-US"/>
              <a:t>We</a:t>
            </a:r>
            <a:r>
              <a:rPr lang="en-US" baseline="0"/>
              <a:t> could also do more to intervene on the demand side (so on the customer side of the meter) by incentivizing customer to save energy, shift when they use energy or even generate their own energy.</a:t>
            </a:r>
          </a:p>
          <a:p>
            <a:endParaRPr lang="en-US" baseline="0"/>
          </a:p>
          <a:p>
            <a:r>
              <a:rPr lang="en-US" baseline="0"/>
              <a:t>Finally, there are some other things we could do (in the yellow boxes). </a:t>
            </a:r>
          </a:p>
          <a:p>
            <a:endParaRPr lang="en-US" baseline="0"/>
          </a:p>
          <a:p>
            <a:r>
              <a:rPr lang="en-US" baseline="0"/>
              <a:t>Each of the options listed here has different advantages and disadvantages and varies in its ability to meet our needs. </a:t>
            </a:r>
          </a:p>
          <a:p>
            <a:endParaRPr lang="en-US" baseline="0"/>
          </a:p>
          <a:p>
            <a:r>
              <a:rPr lang="en-US" baseline="0"/>
              <a:t>So next we’ll go on to talk about the characteristics that are important to us when we think about these options.  </a:t>
            </a:r>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20</a:t>
            </a:fld>
            <a:endParaRPr lang="en-US"/>
          </a:p>
        </p:txBody>
      </p:sp>
    </p:spTree>
    <p:extLst>
      <p:ext uri="{BB962C8B-B14F-4D97-AF65-F5344CB8AC3E}">
        <p14:creationId xmlns:p14="http://schemas.microsoft.com/office/powerpoint/2010/main" val="2534390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Predictability:</a:t>
            </a:r>
          </a:p>
          <a:p>
            <a:pPr defTabSz="924916">
              <a:defRPr/>
            </a:pPr>
            <a:r>
              <a:rPr lang="en-US" baseline="0" dirty="0"/>
              <a:t>	We like predictability a lot</a:t>
            </a:r>
          </a:p>
          <a:p>
            <a:pPr defTabSz="924916">
              <a:defRPr/>
            </a:pPr>
            <a:r>
              <a:rPr lang="en-US" baseline="0" dirty="0"/>
              <a:t>	</a:t>
            </a:r>
            <a:r>
              <a:rPr lang="en-US" dirty="0"/>
              <a:t>The more</a:t>
            </a:r>
            <a:r>
              <a:rPr lang="en-US" baseline="0" dirty="0"/>
              <a:t> </a:t>
            </a:r>
            <a:r>
              <a:rPr lang="en-US" baseline="0"/>
              <a:t>predictable </a:t>
            </a:r>
            <a:r>
              <a:rPr lang="en-US" baseline="0" dirty="0"/>
              <a:t>the better because it makes operations smoother.</a:t>
            </a:r>
          </a:p>
          <a:p>
            <a:r>
              <a:rPr lang="en-US" baseline="0" dirty="0"/>
              <a:t>	The more we’re able to just count on the fact that power will be available when we think it is, the easier  and less costly it is for us to operate our system</a:t>
            </a:r>
          </a:p>
          <a:p>
            <a:endParaRPr lang="en-US" baseline="0" dirty="0"/>
          </a:p>
          <a:p>
            <a:r>
              <a:rPr lang="en-US" baseline="0" dirty="0" err="1"/>
              <a:t>Dispatchability</a:t>
            </a:r>
            <a:endParaRPr lang="en-US" baseline="0" dirty="0"/>
          </a:p>
          <a:p>
            <a:r>
              <a:rPr lang="en-US" baseline="0" dirty="0"/>
              <a:t>	This is a term we use a lot in the power industry. </a:t>
            </a:r>
          </a:p>
          <a:p>
            <a:r>
              <a:rPr lang="en-US" baseline="0" dirty="0"/>
              <a:t>	What we really mean is  “can we control when it is available”?</a:t>
            </a:r>
          </a:p>
          <a:p>
            <a:r>
              <a:rPr lang="en-US" baseline="0" dirty="0"/>
              <a:t>	So, for example, our hydro electric projects would score very high in this dimension</a:t>
            </a:r>
          </a:p>
          <a:p>
            <a:r>
              <a:rPr lang="en-US" baseline="0" dirty="0"/>
              <a:t>	There are limits, but are able to turn them up and down a lot</a:t>
            </a:r>
          </a:p>
          <a:p>
            <a:endParaRPr lang="en-US" baseline="0" dirty="0"/>
          </a:p>
          <a:p>
            <a:r>
              <a:rPr lang="en-US" baseline="0" dirty="0"/>
              <a:t>Sustained peak</a:t>
            </a:r>
          </a:p>
          <a:p>
            <a:r>
              <a:rPr lang="en-US" baseline="0" dirty="0"/>
              <a:t>	As we discussed in an earlier slide, being able to provide power over more than just a few hours is a potential risk for us, </a:t>
            </a:r>
          </a:p>
          <a:p>
            <a:r>
              <a:rPr lang="en-US" baseline="0" dirty="0"/>
              <a:t>	so resources that can provide power for an extended period of time are also desirable</a:t>
            </a:r>
          </a:p>
          <a:p>
            <a:endParaRPr lang="en-US" baseline="0" dirty="0"/>
          </a:p>
          <a:p>
            <a:r>
              <a:rPr lang="en-US" baseline="0" dirty="0"/>
              <a:t>Winter availability</a:t>
            </a:r>
          </a:p>
          <a:p>
            <a:r>
              <a:rPr lang="en-US" baseline="0" dirty="0"/>
              <a:t>	Olaf says it all here. His smile is how we feel about resources that are available in the winter</a:t>
            </a:r>
          </a:p>
          <a:p>
            <a:r>
              <a:rPr lang="en-US" baseline="0" dirty="0"/>
              <a:t>	Because customer demand here in the Tacoma Power area is much higher in the winter, </a:t>
            </a:r>
            <a:r>
              <a:rPr lang="en-US" baseline="0"/>
              <a:t>having a resource that produces power in the winter is important</a:t>
            </a:r>
          </a:p>
          <a:p>
            <a:endParaRPr lang="en-US" baseline="0"/>
          </a:p>
          <a:p>
            <a:r>
              <a:rPr lang="en-US" baseline="0"/>
              <a:t>Emissions</a:t>
            </a:r>
          </a:p>
          <a:p>
            <a:r>
              <a:rPr lang="en-US" baseline="0"/>
              <a:t>	Because nearly 100% of our power supply is hydropower, Tacoma Power’s power supply is extremely clean and is responsible for very little carbon emissions. And we’d like to keep it that way if 	we can. So we strongly prefer options that emit no or very little carbon.</a:t>
            </a:r>
          </a:p>
          <a:p>
            <a:endParaRPr lang="en-US" baseline="0"/>
          </a:p>
          <a:p>
            <a:r>
              <a:rPr lang="en-US" baseline="0"/>
              <a:t>Community acceptance</a:t>
            </a:r>
          </a:p>
          <a:p>
            <a:r>
              <a:rPr lang="en-US" baseline="0"/>
              <a:t>	This is a newer consideration in our IRP analyses, but I think it is a good addition. When selecting a strategy, we need to consider how welcome the actions we’re taking are both in our own 	Tacoma Power community and  in the community where a power resource </a:t>
            </a:r>
          </a:p>
          <a:p>
            <a:endParaRPr lang="en-US" baseline="0"/>
          </a:p>
          <a:p>
            <a:r>
              <a:rPr lang="en-US" baseline="0"/>
              <a:t>Transmission</a:t>
            </a:r>
          </a:p>
          <a:p>
            <a:r>
              <a:rPr lang="en-US" baseline="0"/>
              <a:t>	For those less </a:t>
            </a:r>
            <a:r>
              <a:rPr lang="en-US" baseline="0" err="1"/>
              <a:t>familia</a:t>
            </a:r>
            <a:r>
              <a:rPr lang="en-US" baseline="0"/>
              <a:t> with the power industry</a:t>
            </a:r>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21</a:t>
            </a:fld>
            <a:endParaRPr lang="en-US"/>
          </a:p>
        </p:txBody>
      </p:sp>
    </p:spTree>
    <p:extLst>
      <p:ext uri="{BB962C8B-B14F-4D97-AF65-F5344CB8AC3E}">
        <p14:creationId xmlns:p14="http://schemas.microsoft.com/office/powerpoint/2010/main" val="249738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260BD0-5EA7-4E4B-ABE9-3A1E45D591EC}" type="slidenum">
              <a:rPr lang="en-US" smtClean="0"/>
              <a:t>22</a:t>
            </a:fld>
            <a:endParaRPr lang="en-US"/>
          </a:p>
        </p:txBody>
      </p:sp>
    </p:spTree>
    <p:extLst>
      <p:ext uri="{BB962C8B-B14F-4D97-AF65-F5344CB8AC3E}">
        <p14:creationId xmlns:p14="http://schemas.microsoft.com/office/powerpoint/2010/main" val="1059125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23</a:t>
            </a:fld>
            <a:endParaRPr lang="en-US"/>
          </a:p>
        </p:txBody>
      </p:sp>
    </p:spTree>
    <p:extLst>
      <p:ext uri="{BB962C8B-B14F-4D97-AF65-F5344CB8AC3E}">
        <p14:creationId xmlns:p14="http://schemas.microsoft.com/office/powerpoint/2010/main" val="2501036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Onshore</a:t>
            </a:r>
            <a:r>
              <a:rPr lang="en-US" baseline="0"/>
              <a:t> wind has become what I consider a standard power resource these days. </a:t>
            </a:r>
          </a:p>
          <a:p>
            <a:endParaRPr lang="en-US" baseline="0"/>
          </a:p>
          <a:p>
            <a:r>
              <a:rPr lang="en-US" baseline="0"/>
              <a:t>Advantages:</a:t>
            </a:r>
          </a:p>
          <a:p>
            <a:r>
              <a:rPr lang="en-US" baseline="0"/>
              <a:t>	Renewable</a:t>
            </a:r>
          </a:p>
          <a:p>
            <a:r>
              <a:rPr lang="en-US" baseline="0"/>
              <a:t>	Tends to produce relatively well in the winter</a:t>
            </a:r>
          </a:p>
          <a:p>
            <a:r>
              <a:rPr lang="en-US" baseline="0"/>
              <a:t>Disadvantages</a:t>
            </a:r>
          </a:p>
          <a:p>
            <a:r>
              <a:rPr lang="en-US" baseline="0"/>
              <a:t>	Perhaps its biggest disadvantage is that it’s highly variable and unpredictable, which makes it more challenging and costlier to manage than some other options</a:t>
            </a:r>
          </a:p>
          <a:p>
            <a:r>
              <a:rPr lang="en-US" baseline="0"/>
              <a:t>	</a:t>
            </a:r>
          </a:p>
        </p:txBody>
      </p:sp>
      <p:sp>
        <p:nvSpPr>
          <p:cNvPr id="4" name="Slide Number Placeholder 3"/>
          <p:cNvSpPr>
            <a:spLocks noGrp="1"/>
          </p:cNvSpPr>
          <p:nvPr>
            <p:ph type="sldNum" sz="quarter" idx="10"/>
          </p:nvPr>
        </p:nvSpPr>
        <p:spPr/>
        <p:txBody>
          <a:bodyPr/>
          <a:lstStyle/>
          <a:p>
            <a:fld id="{0B260BD0-5EA7-4E4B-ABE9-3A1E45D591EC}" type="slidenum">
              <a:rPr lang="en-US" smtClean="0"/>
              <a:t>24</a:t>
            </a:fld>
            <a:endParaRPr lang="en-US"/>
          </a:p>
        </p:txBody>
      </p:sp>
    </p:spTree>
    <p:extLst>
      <p:ext uri="{BB962C8B-B14F-4D97-AF65-F5344CB8AC3E}">
        <p14:creationId xmlns:p14="http://schemas.microsoft.com/office/powerpoint/2010/main" val="282628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Advantages:</a:t>
            </a:r>
          </a:p>
          <a:p>
            <a:pPr marL="173422" indent="-173422">
              <a:buFont typeface="Arial" panose="020B0604020202020204" pitchFamily="34" charset="0"/>
              <a:buChar char="•"/>
            </a:pPr>
            <a:r>
              <a:rPr lang="en-US"/>
              <a:t>Like wind, it’s renewable</a:t>
            </a:r>
          </a:p>
          <a:p>
            <a:pPr marL="173422" indent="-173422">
              <a:buFont typeface="Arial" panose="020B0604020202020204" pitchFamily="34" charset="0"/>
              <a:buChar char="•"/>
            </a:pPr>
            <a:r>
              <a:rPr lang="en-US"/>
              <a:t>Its</a:t>
            </a:r>
            <a:r>
              <a:rPr lang="en-US" baseline="0"/>
              <a:t> output is a lot more predictable than wind</a:t>
            </a:r>
          </a:p>
          <a:p>
            <a:pPr marL="173422" indent="-173422">
              <a:buFont typeface="Arial" panose="020B0604020202020204" pitchFamily="34" charset="0"/>
              <a:buChar char="•"/>
            </a:pPr>
            <a:endParaRPr lang="en-US" baseline="0"/>
          </a:p>
          <a:p>
            <a:r>
              <a:rPr lang="en-US" baseline="0"/>
              <a:t>Disadvantage</a:t>
            </a:r>
          </a:p>
          <a:p>
            <a:r>
              <a:rPr lang="en-US" baseline="0"/>
              <a:t>	Biggest disadvantage is that it doesn’t tend to produce at the time when we most need energy, which is winter morning and (in later years of our study) winter evenings</a:t>
            </a:r>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25</a:t>
            </a:fld>
            <a:endParaRPr lang="en-US"/>
          </a:p>
        </p:txBody>
      </p:sp>
    </p:spTree>
    <p:extLst>
      <p:ext uri="{BB962C8B-B14F-4D97-AF65-F5344CB8AC3E}">
        <p14:creationId xmlns:p14="http://schemas.microsoft.com/office/powerpoint/2010/main" val="2121087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Advantages:</a:t>
            </a:r>
          </a:p>
          <a:p>
            <a:r>
              <a:rPr lang="en-US"/>
              <a:t>	Also carbon-free</a:t>
            </a:r>
            <a:r>
              <a:rPr lang="en-US" baseline="0"/>
              <a:t> (at least when we’re using it)</a:t>
            </a:r>
            <a:endParaRPr lang="en-US"/>
          </a:p>
          <a:p>
            <a:r>
              <a:rPr lang="en-US"/>
              <a:t>	Can</a:t>
            </a:r>
            <a:r>
              <a:rPr lang="en-US" baseline="0"/>
              <a:t> use it when we need it</a:t>
            </a:r>
          </a:p>
          <a:p>
            <a:endParaRPr lang="en-US" baseline="0"/>
          </a:p>
          <a:p>
            <a:endParaRPr lang="en-US" baseline="0"/>
          </a:p>
          <a:p>
            <a:r>
              <a:rPr lang="en-US" baseline="0"/>
              <a:t>Disadvantages:</a:t>
            </a:r>
          </a:p>
          <a:p>
            <a:r>
              <a:rPr lang="en-US" baseline="0"/>
              <a:t>	You need energy to charge a battery, so, while it’s very helpful in solving short-duration peaking capacity problems, it doesn’t help with sustained capacity.</a:t>
            </a:r>
          </a:p>
          <a:p>
            <a:endParaRPr lang="en-US" baseline="0"/>
          </a:p>
          <a:p>
            <a:r>
              <a:rPr lang="en-US" baseline="0"/>
              <a:t>It’s worth mentioning at this point that when we actual model potential strategies in the IRP, we can combine options, so we may, for example consider a wind + battery storage options that could perform better than either option alone. </a:t>
            </a:r>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26</a:t>
            </a:fld>
            <a:endParaRPr lang="en-US"/>
          </a:p>
        </p:txBody>
      </p:sp>
    </p:spTree>
    <p:extLst>
      <p:ext uri="{BB962C8B-B14F-4D97-AF65-F5344CB8AC3E}">
        <p14:creationId xmlns:p14="http://schemas.microsoft.com/office/powerpoint/2010/main" val="2404489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Long duration energy storage has the potential to </a:t>
            </a:r>
          </a:p>
        </p:txBody>
      </p:sp>
      <p:sp>
        <p:nvSpPr>
          <p:cNvPr id="4" name="Slide Number Placeholder 3"/>
          <p:cNvSpPr>
            <a:spLocks noGrp="1"/>
          </p:cNvSpPr>
          <p:nvPr>
            <p:ph type="sldNum" sz="quarter" idx="10"/>
          </p:nvPr>
        </p:nvSpPr>
        <p:spPr/>
        <p:txBody>
          <a:bodyPr/>
          <a:lstStyle/>
          <a:p>
            <a:fld id="{0B260BD0-5EA7-4E4B-ABE9-3A1E45D591EC}" type="slidenum">
              <a:rPr lang="en-US" smtClean="0"/>
              <a:t>27</a:t>
            </a:fld>
            <a:endParaRPr lang="en-US"/>
          </a:p>
        </p:txBody>
      </p:sp>
    </p:spTree>
    <p:extLst>
      <p:ext uri="{BB962C8B-B14F-4D97-AF65-F5344CB8AC3E}">
        <p14:creationId xmlns:p14="http://schemas.microsoft.com/office/powerpoint/2010/main" val="2083172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28</a:t>
            </a:fld>
            <a:endParaRPr lang="en-US"/>
          </a:p>
        </p:txBody>
      </p:sp>
    </p:spTree>
    <p:extLst>
      <p:ext uri="{BB962C8B-B14F-4D97-AF65-F5344CB8AC3E}">
        <p14:creationId xmlns:p14="http://schemas.microsoft.com/office/powerpoint/2010/main" val="3749279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a:t>
            </a:r>
            <a:r>
              <a:rPr lang="en-US" baseline="0"/>
              <a:t> potential fuel risks in some cases,</a:t>
            </a:r>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29</a:t>
            </a:fld>
            <a:endParaRPr lang="en-US"/>
          </a:p>
        </p:txBody>
      </p:sp>
    </p:spTree>
    <p:extLst>
      <p:ext uri="{BB962C8B-B14F-4D97-AF65-F5344CB8AC3E}">
        <p14:creationId xmlns:p14="http://schemas.microsoft.com/office/powerpoint/2010/main" val="2460889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3</a:t>
            </a:fld>
            <a:endParaRPr lang="en-US"/>
          </a:p>
        </p:txBody>
      </p:sp>
    </p:spTree>
    <p:extLst>
      <p:ext uri="{BB962C8B-B14F-4D97-AF65-F5344CB8AC3E}">
        <p14:creationId xmlns:p14="http://schemas.microsoft.com/office/powerpoint/2010/main" val="3943887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30</a:t>
            </a:fld>
            <a:endParaRPr lang="en-US"/>
          </a:p>
        </p:txBody>
      </p:sp>
    </p:spTree>
    <p:extLst>
      <p:ext uri="{BB962C8B-B14F-4D97-AF65-F5344CB8AC3E}">
        <p14:creationId xmlns:p14="http://schemas.microsoft.com/office/powerpoint/2010/main" val="1041627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31</a:t>
            </a:fld>
            <a:endParaRPr lang="en-US"/>
          </a:p>
        </p:txBody>
      </p:sp>
    </p:spTree>
    <p:extLst>
      <p:ext uri="{BB962C8B-B14F-4D97-AF65-F5344CB8AC3E}">
        <p14:creationId xmlns:p14="http://schemas.microsoft.com/office/powerpoint/2010/main" val="2608720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equity considerations</a:t>
            </a:r>
          </a:p>
        </p:txBody>
      </p:sp>
      <p:sp>
        <p:nvSpPr>
          <p:cNvPr id="4" name="Slide Number Placeholder 3"/>
          <p:cNvSpPr>
            <a:spLocks noGrp="1"/>
          </p:cNvSpPr>
          <p:nvPr>
            <p:ph type="sldNum" sz="quarter" idx="10"/>
          </p:nvPr>
        </p:nvSpPr>
        <p:spPr/>
        <p:txBody>
          <a:bodyPr/>
          <a:lstStyle/>
          <a:p>
            <a:fld id="{0B260BD0-5EA7-4E4B-ABE9-3A1E45D591EC}" type="slidenum">
              <a:rPr lang="en-US" smtClean="0"/>
              <a:t>32</a:t>
            </a:fld>
            <a:endParaRPr lang="en-US"/>
          </a:p>
        </p:txBody>
      </p:sp>
    </p:spTree>
    <p:extLst>
      <p:ext uri="{BB962C8B-B14F-4D97-AF65-F5344CB8AC3E}">
        <p14:creationId xmlns:p14="http://schemas.microsoft.com/office/powerpoint/2010/main" val="1437396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260BD0-5EA7-4E4B-ABE9-3A1E45D591EC}" type="slidenum">
              <a:rPr lang="en-US" smtClean="0"/>
              <a:t>33</a:t>
            </a:fld>
            <a:endParaRPr lang="en-US"/>
          </a:p>
        </p:txBody>
      </p:sp>
    </p:spTree>
    <p:extLst>
      <p:ext uri="{BB962C8B-B14F-4D97-AF65-F5344CB8AC3E}">
        <p14:creationId xmlns:p14="http://schemas.microsoft.com/office/powerpoint/2010/main" val="2208589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260BD0-5EA7-4E4B-ABE9-3A1E45D591EC}" type="slidenum">
              <a:rPr lang="en-US" smtClean="0"/>
              <a:t>34</a:t>
            </a:fld>
            <a:endParaRPr lang="en-US"/>
          </a:p>
        </p:txBody>
      </p:sp>
    </p:spTree>
    <p:extLst>
      <p:ext uri="{BB962C8B-B14F-4D97-AF65-F5344CB8AC3E}">
        <p14:creationId xmlns:p14="http://schemas.microsoft.com/office/powerpoint/2010/main" val="1056869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260BD0-5EA7-4E4B-ABE9-3A1E45D591EC}" type="slidenum">
              <a:rPr lang="en-US" smtClean="0"/>
              <a:t>35</a:t>
            </a:fld>
            <a:endParaRPr lang="en-US"/>
          </a:p>
        </p:txBody>
      </p:sp>
    </p:spTree>
    <p:extLst>
      <p:ext uri="{BB962C8B-B14F-4D97-AF65-F5344CB8AC3E}">
        <p14:creationId xmlns:p14="http://schemas.microsoft.com/office/powerpoint/2010/main" val="30608581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36</a:t>
            </a:fld>
            <a:endParaRPr lang="en-US"/>
          </a:p>
        </p:txBody>
      </p:sp>
    </p:spTree>
    <p:extLst>
      <p:ext uri="{BB962C8B-B14F-4D97-AF65-F5344CB8AC3E}">
        <p14:creationId xmlns:p14="http://schemas.microsoft.com/office/powerpoint/2010/main" val="237900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260BD0-5EA7-4E4B-ABE9-3A1E45D591EC}" type="slidenum">
              <a:rPr lang="en-US" smtClean="0"/>
              <a:t>4</a:t>
            </a:fld>
            <a:endParaRPr lang="en-US"/>
          </a:p>
        </p:txBody>
      </p:sp>
    </p:spTree>
    <p:extLst>
      <p:ext uri="{BB962C8B-B14F-4D97-AF65-F5344CB8AC3E}">
        <p14:creationId xmlns:p14="http://schemas.microsoft.com/office/powerpoint/2010/main" val="2435412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Our power supply consists of the output from four hydroelectric projects that are owned by Tacoma Power and power that the utility purchases from other parties. The largest amount of purchased power comes from the Bonneville Power Administration. </a:t>
            </a:r>
          </a:p>
          <a:p>
            <a:pPr>
              <a:defRPr/>
            </a:pPr>
            <a:endParaRPr lang="en-US" dirty="0"/>
          </a:p>
          <a:p>
            <a:pPr>
              <a:defRPr/>
            </a:pPr>
            <a:r>
              <a:rPr lang="en-US" dirty="0"/>
              <a:t>The four hydro electric projects that Tacoma owns are Cowlitz and Nisqually in the Cascades and Cushman and </a:t>
            </a:r>
            <a:r>
              <a:rPr lang="en-US" dirty="0" err="1"/>
              <a:t>Wynoochee</a:t>
            </a:r>
            <a:r>
              <a:rPr lang="en-US" dirty="0"/>
              <a:t> in the Olympics. </a:t>
            </a:r>
          </a:p>
          <a:p>
            <a:pPr>
              <a:defRPr/>
            </a:pPr>
            <a:endParaRPr lang="en-US" dirty="0"/>
          </a:p>
          <a:p>
            <a:pPr>
              <a:defRPr/>
            </a:pPr>
            <a:r>
              <a:rPr lang="en-US" dirty="0"/>
              <a:t>Conservation has been the only resource Tacoma Power has acquired in many years</a:t>
            </a:r>
          </a:p>
          <a:p>
            <a:pPr>
              <a:defRPr/>
            </a:pPr>
            <a:endParaRPr lang="en-US" dirty="0"/>
          </a:p>
          <a:p>
            <a:pPr>
              <a:defRPr/>
            </a:pPr>
            <a:r>
              <a:rPr lang="en-US" dirty="0"/>
              <a:t>Note: </a:t>
            </a:r>
          </a:p>
          <a:p>
            <a:pPr>
              <a:defRPr/>
            </a:pPr>
            <a:r>
              <a:rPr lang="en-US" dirty="0"/>
              <a:t>At our largest project</a:t>
            </a:r>
            <a:r>
              <a:rPr lang="en-US" baseline="0" dirty="0"/>
              <a:t> (Cowlitz) we have less capacity than we used to. </a:t>
            </a:r>
            <a:r>
              <a:rPr lang="en-US" dirty="0"/>
              <a:t>The United States Geological Survey (USGS) revised its earthquake predictions for the Cowlitz River basin. Although the probability of a large earthquake is very low, the updated predictions showed an increase to the potential impact a quake could have on just the spillways of </a:t>
            </a:r>
            <a:r>
              <a:rPr lang="en-US" dirty="0" err="1"/>
              <a:t>Mossyrock</a:t>
            </a:r>
            <a:r>
              <a:rPr lang="en-US" dirty="0"/>
              <a:t> Dam — </a:t>
            </a:r>
            <a:r>
              <a:rPr lang="en-US" b="1" dirty="0"/>
              <a:t>not to the dam structure itself</a:t>
            </a:r>
            <a:r>
              <a:rPr lang="en-US" dirty="0"/>
              <a:t>. So, to reduce this risk and protect public safety, we are holding </a:t>
            </a:r>
            <a:r>
              <a:rPr lang="en-US" dirty="0" err="1"/>
              <a:t>Riffe</a:t>
            </a:r>
            <a:r>
              <a:rPr lang="en-US" dirty="0"/>
              <a:t> Lake’s elevation to about 30 feet lower than full (778.5 feet). The drawdown began in 2017. </a:t>
            </a:r>
          </a:p>
          <a:p>
            <a:r>
              <a:rPr lang="en-US" dirty="0"/>
              <a:t> </a:t>
            </a:r>
          </a:p>
          <a:p>
            <a:pPr defTabSz="924916">
              <a:defRPr/>
            </a:pPr>
            <a:r>
              <a:rPr lang="en-US" dirty="0"/>
              <a:t>Our objective is to bring </a:t>
            </a:r>
            <a:r>
              <a:rPr lang="en-US" dirty="0" err="1"/>
              <a:t>Riffe</a:t>
            </a:r>
            <a:r>
              <a:rPr lang="en-US" dirty="0"/>
              <a:t> Lake back to full pool. We are working hard to make progress on identifying potential seismic </a:t>
            </a:r>
            <a:r>
              <a:rPr lang="en-US" u="sng" dirty="0"/>
              <a:t>risks</a:t>
            </a:r>
            <a:r>
              <a:rPr lang="en-US" dirty="0"/>
              <a:t> to any other parts of the dam, as well as possible seismic retrofits, but this is a long and complex process. </a:t>
            </a:r>
          </a:p>
          <a:p>
            <a:pPr defTabSz="924916">
              <a:defRPr/>
            </a:pPr>
            <a:endParaRPr lang="en-US" dirty="0"/>
          </a:p>
          <a:p>
            <a:pPr defTabSz="924916">
              <a:defRPr/>
            </a:pPr>
            <a:r>
              <a:rPr lang="en-US" dirty="0"/>
              <a:t>The IRP assumes that lake levels are restored by January 2030, but there is significant uncertainty around the exact date of restoration. As a result, we run a sensitivity analysis in which lake levels are not restored within the study period. This will help us understand the potential implications of a worst case scenario outcome. This sensitivity analysis in no way implies an intention on the part of Tacoma Power to not restore lake levels.</a:t>
            </a:r>
          </a:p>
          <a:p>
            <a:pPr defTabSz="924916">
              <a:defRPr/>
            </a:pPr>
            <a:endParaRPr lang="en-US" dirty="0"/>
          </a:p>
        </p:txBody>
      </p:sp>
      <p:sp>
        <p:nvSpPr>
          <p:cNvPr id="4" name="Slide Number Placeholder 3"/>
          <p:cNvSpPr>
            <a:spLocks noGrp="1"/>
          </p:cNvSpPr>
          <p:nvPr>
            <p:ph type="sldNum" sz="quarter" idx="10"/>
          </p:nvPr>
        </p:nvSpPr>
        <p:spPr/>
        <p:txBody>
          <a:bodyPr/>
          <a:lstStyle/>
          <a:p>
            <a:fld id="{0B260BD0-5EA7-4E4B-ABE9-3A1E45D591EC}" type="slidenum">
              <a:rPr lang="en-US" smtClean="0"/>
              <a:t>5</a:t>
            </a:fld>
            <a:endParaRPr lang="en-US"/>
          </a:p>
        </p:txBody>
      </p:sp>
    </p:spTree>
    <p:extLst>
      <p:ext uri="{BB962C8B-B14F-4D97-AF65-F5344CB8AC3E}">
        <p14:creationId xmlns:p14="http://schemas.microsoft.com/office/powerpoint/2010/main" val="484374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output from Tacoma’s </a:t>
            </a:r>
            <a:r>
              <a:rPr lang="en-US" dirty="0" err="1"/>
              <a:t>hydroprojects</a:t>
            </a:r>
            <a:r>
              <a:rPr lang="en-US" dirty="0"/>
              <a:t> is highly variable from year to year based on the weather.</a:t>
            </a:r>
          </a:p>
          <a:p>
            <a:pPr>
              <a:defRPr/>
            </a:pPr>
            <a:r>
              <a:rPr lang="en-US" dirty="0"/>
              <a:t>In a good water year, we have more energy than we need. In a bad year, we have just enough. </a:t>
            </a:r>
          </a:p>
          <a:p>
            <a:pPr>
              <a:defRPr/>
            </a:pPr>
            <a:r>
              <a:rPr lang="en-US" dirty="0"/>
              <a:t>The largest source of variability in our power supply is due to inflow variability. </a:t>
            </a:r>
          </a:p>
          <a:p>
            <a:endParaRPr lang="en-US" dirty="0"/>
          </a:p>
          <a:p>
            <a:r>
              <a:rPr lang="en-US" dirty="0"/>
              <a:t>About 40% of our power comes from our Tacoma-owned </a:t>
            </a:r>
            <a:r>
              <a:rPr lang="en-US" dirty="0" err="1"/>
              <a:t>hydroprojects</a:t>
            </a:r>
            <a:endParaRPr lang="en-US" dirty="0"/>
          </a:p>
          <a:p>
            <a:r>
              <a:rPr lang="en-US" dirty="0"/>
              <a:t>We get about 60% of our power from the </a:t>
            </a:r>
            <a:r>
              <a:rPr lang="en-US" dirty="0" err="1"/>
              <a:t>Bonnevile</a:t>
            </a:r>
            <a:r>
              <a:rPr lang="en-US" dirty="0"/>
              <a:t> Power Administration.</a:t>
            </a:r>
          </a:p>
        </p:txBody>
      </p:sp>
      <p:sp>
        <p:nvSpPr>
          <p:cNvPr id="4" name="Slide Number Placeholder 3"/>
          <p:cNvSpPr>
            <a:spLocks noGrp="1"/>
          </p:cNvSpPr>
          <p:nvPr>
            <p:ph type="sldNum" sz="quarter" idx="10"/>
          </p:nvPr>
        </p:nvSpPr>
        <p:spPr/>
        <p:txBody>
          <a:bodyPr/>
          <a:lstStyle/>
          <a:p>
            <a:fld id="{0B260BD0-5EA7-4E4B-ABE9-3A1E45D591EC}" type="slidenum">
              <a:rPr lang="en-US" smtClean="0"/>
              <a:t>6</a:t>
            </a:fld>
            <a:endParaRPr lang="en-US"/>
          </a:p>
        </p:txBody>
      </p:sp>
    </p:spTree>
    <p:extLst>
      <p:ext uri="{BB962C8B-B14F-4D97-AF65-F5344CB8AC3E}">
        <p14:creationId xmlns:p14="http://schemas.microsoft.com/office/powerpoint/2010/main" val="1739755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BPA is a large and important component to our power supply.</a:t>
            </a:r>
          </a:p>
          <a:p>
            <a:endParaRPr lang="en-US" dirty="0"/>
          </a:p>
          <a:p>
            <a:pPr>
              <a:defRPr/>
            </a:pPr>
            <a:r>
              <a:rPr lang="en-US" dirty="0"/>
              <a:t>BPA is the federal power marketing agency for many Corps of Engineer Dams and Bureau of Reclamation Dams, along with the Columbia Generating Station and some wind contracts.</a:t>
            </a:r>
          </a:p>
          <a:p>
            <a:endParaRPr lang="en-US" dirty="0"/>
          </a:p>
          <a:p>
            <a:pPr>
              <a:defRPr/>
            </a:pPr>
            <a:r>
              <a:rPr lang="en-US" dirty="0"/>
              <a:t>The power we purchase from BPA is very reasonably priced because it is sold at-cost. It is also largely carbon-free, like our own resources.</a:t>
            </a:r>
          </a:p>
          <a:p>
            <a:endParaRPr lang="en-US" dirty="0"/>
          </a:p>
          <a:p>
            <a:r>
              <a:rPr lang="en-US" dirty="0"/>
              <a:t>We plan to renew the BPA contract, but which product we select is still unknown. Many of the product details are still under development by BPA.</a:t>
            </a:r>
            <a:endParaRPr lang="en-US" baseline="0" dirty="0"/>
          </a:p>
          <a:p>
            <a:r>
              <a:rPr lang="en-US" baseline="0" dirty="0"/>
              <a:t>Contract terms are set by BPA, with a stakeholder input process. But ultimately we have to take or leave their terms</a:t>
            </a:r>
          </a:p>
          <a:p>
            <a:endParaRPr lang="en-US" dirty="0"/>
          </a:p>
        </p:txBody>
      </p:sp>
      <p:sp>
        <p:nvSpPr>
          <p:cNvPr id="4" name="Slide Number Placeholder 3"/>
          <p:cNvSpPr>
            <a:spLocks noGrp="1"/>
          </p:cNvSpPr>
          <p:nvPr>
            <p:ph type="sldNum" sz="quarter" idx="10"/>
          </p:nvPr>
        </p:nvSpPr>
        <p:spPr/>
        <p:txBody>
          <a:bodyPr/>
          <a:lstStyle/>
          <a:p>
            <a:fld id="{0B260BD0-5EA7-4E4B-ABE9-3A1E45D591EC}" type="slidenum">
              <a:rPr lang="en-US" smtClean="0"/>
              <a:t>7</a:t>
            </a:fld>
            <a:endParaRPr lang="en-US"/>
          </a:p>
        </p:txBody>
      </p:sp>
    </p:spTree>
    <p:extLst>
      <p:ext uri="{BB962C8B-B14F-4D97-AF65-F5344CB8AC3E}">
        <p14:creationId xmlns:p14="http://schemas.microsoft.com/office/powerpoint/2010/main" val="32375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260BD0-5EA7-4E4B-ABE9-3A1E45D591EC}" type="slidenum">
              <a:rPr lang="en-US" smtClean="0"/>
              <a:t>8</a:t>
            </a:fld>
            <a:endParaRPr lang="en-US"/>
          </a:p>
        </p:txBody>
      </p:sp>
    </p:spTree>
    <p:extLst>
      <p:ext uri="{BB962C8B-B14F-4D97-AF65-F5344CB8AC3E}">
        <p14:creationId xmlns:p14="http://schemas.microsoft.com/office/powerpoint/2010/main" val="1558643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For those of you less familiar with integrated resource planning, an IRP is a long-term that plan we conduct at regular intervals to ensure that we have enough power resources to meet customer needs for many years to come under a variety of different conditions. </a:t>
            </a:r>
          </a:p>
          <a:p>
            <a:pPr defTabSz="924916">
              <a:defRPr/>
            </a:pPr>
            <a:endParaRPr lang="en-US" dirty="0"/>
          </a:p>
          <a:p>
            <a:pPr defTabSz="924916">
              <a:defRPr/>
            </a:pPr>
            <a:r>
              <a:rPr lang="en-US" dirty="0"/>
              <a:t>Our IRP looks out over a 20-year but gets updated every 2 years. Our last IRP was completed in 2022.  </a:t>
            </a:r>
          </a:p>
          <a:p>
            <a:pPr defTabSz="924916">
              <a:defRPr/>
            </a:pPr>
            <a:endParaRPr lang="en-US" dirty="0"/>
          </a:p>
          <a:p>
            <a:pPr defTabSz="924916">
              <a:defRPr/>
            </a:pPr>
            <a:r>
              <a:rPr lang="en-US" dirty="0"/>
              <a:t>And not only do WE think that it’s very important to do this kind of planning, but the state of Washington does as well. It is required by state law that we update our IRP every two years, </a:t>
            </a:r>
          </a:p>
          <a:p>
            <a:pPr defTabSz="924916">
              <a:defRPr/>
            </a:pPr>
            <a:r>
              <a:rPr lang="en-US" dirty="0"/>
              <a:t>	and get it approved by you, our governing body (which, in our case is the Tacoma Public Utilities Board),</a:t>
            </a:r>
          </a:p>
          <a:p>
            <a:pPr defTabSz="924916">
              <a:defRPr/>
            </a:pPr>
            <a:r>
              <a:rPr lang="en-US" dirty="0"/>
              <a:t>	</a:t>
            </a:r>
          </a:p>
        </p:txBody>
      </p:sp>
      <p:sp>
        <p:nvSpPr>
          <p:cNvPr id="4" name="Slide Number Placeholder 3"/>
          <p:cNvSpPr>
            <a:spLocks noGrp="1"/>
          </p:cNvSpPr>
          <p:nvPr>
            <p:ph type="sldNum" sz="quarter" idx="10"/>
          </p:nvPr>
        </p:nvSpPr>
        <p:spPr/>
        <p:txBody>
          <a:bodyPr/>
          <a:lstStyle/>
          <a:p>
            <a:fld id="{0B260BD0-5EA7-4E4B-ABE9-3A1E45D591EC}" type="slidenum">
              <a:rPr lang="en-US" smtClean="0"/>
              <a:t>9</a:t>
            </a:fld>
            <a:endParaRPr lang="en-US"/>
          </a:p>
        </p:txBody>
      </p:sp>
    </p:spTree>
    <p:extLst>
      <p:ext uri="{BB962C8B-B14F-4D97-AF65-F5344CB8AC3E}">
        <p14:creationId xmlns:p14="http://schemas.microsoft.com/office/powerpoint/2010/main" val="222487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8171" y="1927906"/>
            <a:ext cx="10239829"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428171" y="4335011"/>
            <a:ext cx="1023982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1814660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
        <p:nvSpPr>
          <p:cNvPr id="6" name="Content Placeholder 2"/>
          <p:cNvSpPr>
            <a:spLocks noGrp="1"/>
          </p:cNvSpPr>
          <p:nvPr>
            <p:ph sz="half" idx="1"/>
          </p:nvPr>
        </p:nvSpPr>
        <p:spPr>
          <a:xfrm>
            <a:off x="53980" y="752035"/>
            <a:ext cx="11383640" cy="31090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53980" y="3927846"/>
            <a:ext cx="11383640" cy="2846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152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255108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8467" y="12702"/>
            <a:ext cx="7992533"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13760" y="1905006"/>
            <a:ext cx="10364549" cy="2225263"/>
          </a:xfrm>
        </p:spPr>
        <p:txBody>
          <a:bodyPr anchor="ctr"/>
          <a:lstStyle>
            <a:lvl1pPr>
              <a:lnSpc>
                <a:spcPct val="95000"/>
              </a:lnSpc>
              <a:defRPr sz="420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913692" y="4620893"/>
            <a:ext cx="1036680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911444" y="1732957"/>
            <a:ext cx="10369117" cy="2672551"/>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solidFill>
                  <a:schemeClr val="tx2">
                    <a:lumMod val="20000"/>
                    <a:lumOff val="80000"/>
                  </a:schemeClr>
                </a:solidFill>
              </a:endParaRPr>
            </a:p>
          </p:txBody>
        </p:sp>
      </p:grpSp>
    </p:spTree>
    <p:extLst>
      <p:ext uri="{BB962C8B-B14F-4D97-AF65-F5344CB8AC3E}">
        <p14:creationId xmlns:p14="http://schemas.microsoft.com/office/powerpoint/2010/main" val="787936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8171" y="1927906"/>
            <a:ext cx="10239829"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428171" y="4335011"/>
            <a:ext cx="1023982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2132636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75288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1979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80" y="742562"/>
            <a:ext cx="5671144" cy="6023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25124" y="742562"/>
            <a:ext cx="5697256" cy="6023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3484070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80" y="752034"/>
            <a:ext cx="803956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08784" y="752034"/>
            <a:ext cx="3313596"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2742255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
        <p:nvSpPr>
          <p:cNvPr id="8" name="Content Placeholder 2"/>
          <p:cNvSpPr>
            <a:spLocks noGrp="1"/>
          </p:cNvSpPr>
          <p:nvPr>
            <p:ph sz="half" idx="1"/>
          </p:nvPr>
        </p:nvSpPr>
        <p:spPr>
          <a:xfrm>
            <a:off x="53980" y="752035"/>
            <a:ext cx="11383640" cy="31090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2"/>
          </p:nvPr>
        </p:nvSpPr>
        <p:spPr>
          <a:xfrm>
            <a:off x="53980" y="3927846"/>
            <a:ext cx="11383640" cy="2846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4443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8006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301107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8171" y="1927906"/>
            <a:ext cx="10239829"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428171" y="4335011"/>
            <a:ext cx="1023982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1785297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3218226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1199304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80" y="762000"/>
            <a:ext cx="5671144" cy="59933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25124" y="762000"/>
            <a:ext cx="5689636" cy="59933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756523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80" y="759654"/>
            <a:ext cx="8039564" cy="5945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93544" y="759654"/>
            <a:ext cx="3321216" cy="5945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1156875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
        <p:nvSpPr>
          <p:cNvPr id="6" name="Content Placeholder 2"/>
          <p:cNvSpPr>
            <a:spLocks noGrp="1"/>
          </p:cNvSpPr>
          <p:nvPr>
            <p:ph sz="half" idx="1"/>
          </p:nvPr>
        </p:nvSpPr>
        <p:spPr>
          <a:xfrm>
            <a:off x="53980" y="752035"/>
            <a:ext cx="11353160" cy="31090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53980" y="3927846"/>
            <a:ext cx="11353160" cy="2846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5035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1545136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567114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26008" y="794685"/>
            <a:ext cx="569637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126868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803956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94428" y="794685"/>
            <a:ext cx="334319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972066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
        <p:nvSpPr>
          <p:cNvPr id="6" name="Content Placeholder 2"/>
          <p:cNvSpPr>
            <a:spLocks noGrp="1"/>
          </p:cNvSpPr>
          <p:nvPr>
            <p:ph sz="half" idx="1"/>
          </p:nvPr>
        </p:nvSpPr>
        <p:spPr>
          <a:xfrm>
            <a:off x="53980" y="752035"/>
            <a:ext cx="11383640" cy="31090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53980" y="3927846"/>
            <a:ext cx="11383640" cy="2846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148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2926317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2852518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8467" y="12702"/>
            <a:ext cx="7992533"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13760" y="1905006"/>
            <a:ext cx="10364549" cy="2225263"/>
          </a:xfrm>
        </p:spPr>
        <p:txBody>
          <a:bodyPr anchor="ctr"/>
          <a:lstStyle>
            <a:lvl1pPr>
              <a:lnSpc>
                <a:spcPct val="95000"/>
              </a:lnSpc>
              <a:defRPr sz="420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913692" y="4620893"/>
            <a:ext cx="1036680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911444" y="1732957"/>
            <a:ext cx="10369117" cy="2672551"/>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solidFill>
                  <a:schemeClr val="tx2">
                    <a:lumMod val="20000"/>
                    <a:lumOff val="80000"/>
                  </a:schemeClr>
                </a:solidFill>
              </a:endParaRPr>
            </a:p>
          </p:txBody>
        </p:sp>
      </p:grpSp>
    </p:spTree>
    <p:extLst>
      <p:ext uri="{BB962C8B-B14F-4D97-AF65-F5344CB8AC3E}">
        <p14:creationId xmlns:p14="http://schemas.microsoft.com/office/powerpoint/2010/main" val="4150265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2764847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567114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26008" y="794685"/>
            <a:ext cx="569637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2153316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803956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94428" y="794685"/>
            <a:ext cx="334319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3401145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
        <p:nvSpPr>
          <p:cNvPr id="6" name="Content Placeholder 2"/>
          <p:cNvSpPr>
            <a:spLocks noGrp="1"/>
          </p:cNvSpPr>
          <p:nvPr>
            <p:ph sz="half" idx="1"/>
          </p:nvPr>
        </p:nvSpPr>
        <p:spPr>
          <a:xfrm>
            <a:off x="53980" y="752035"/>
            <a:ext cx="11383640" cy="31090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53980" y="3927846"/>
            <a:ext cx="11383640" cy="2846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403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39920027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8467" y="12702"/>
            <a:ext cx="7992533"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13760" y="1905006"/>
            <a:ext cx="10364549" cy="2225263"/>
          </a:xfrm>
        </p:spPr>
        <p:txBody>
          <a:bodyPr anchor="ctr"/>
          <a:lstStyle>
            <a:lvl1pPr>
              <a:lnSpc>
                <a:spcPct val="95000"/>
              </a:lnSpc>
              <a:defRPr sz="420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913692" y="4620893"/>
            <a:ext cx="1036680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911444" y="1732957"/>
            <a:ext cx="10369117" cy="2672551"/>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solidFill>
                  <a:schemeClr val="tx2">
                    <a:lumMod val="20000"/>
                    <a:lumOff val="80000"/>
                  </a:schemeClr>
                </a:solidFill>
              </a:endParaRPr>
            </a:p>
          </p:txBody>
        </p:sp>
      </p:grpSp>
    </p:spTree>
    <p:extLst>
      <p:ext uri="{BB962C8B-B14F-4D97-AF65-F5344CB8AC3E}">
        <p14:creationId xmlns:p14="http://schemas.microsoft.com/office/powerpoint/2010/main" val="3437896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8171" y="1927906"/>
            <a:ext cx="10239829"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428171" y="4335011"/>
            <a:ext cx="1023982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934855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345938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80" y="762000"/>
            <a:ext cx="5671144" cy="6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25124" y="762000"/>
            <a:ext cx="5697256" cy="6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17741318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3301564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567114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26008" y="794685"/>
            <a:ext cx="569637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10512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803956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94428" y="794685"/>
            <a:ext cx="334319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2000297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
        <p:nvSpPr>
          <p:cNvPr id="6" name="Content Placeholder 2"/>
          <p:cNvSpPr>
            <a:spLocks noGrp="1"/>
          </p:cNvSpPr>
          <p:nvPr>
            <p:ph sz="half" idx="1"/>
          </p:nvPr>
        </p:nvSpPr>
        <p:spPr>
          <a:xfrm>
            <a:off x="53980" y="752035"/>
            <a:ext cx="11383640" cy="31090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53980" y="3927846"/>
            <a:ext cx="11383640" cy="2846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57272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2560979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8467" y="12702"/>
            <a:ext cx="7992533"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13760" y="1905006"/>
            <a:ext cx="10364549" cy="2225263"/>
          </a:xfrm>
        </p:spPr>
        <p:txBody>
          <a:bodyPr anchor="ctr"/>
          <a:lstStyle>
            <a:lvl1pPr>
              <a:lnSpc>
                <a:spcPct val="95000"/>
              </a:lnSpc>
              <a:defRPr sz="420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913692" y="4620893"/>
            <a:ext cx="1036680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911444" y="1732957"/>
            <a:ext cx="10369117" cy="2672551"/>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solidFill>
                  <a:schemeClr val="tx2">
                    <a:lumMod val="20000"/>
                    <a:lumOff val="80000"/>
                  </a:schemeClr>
                </a:solidFill>
              </a:endParaRPr>
            </a:p>
          </p:txBody>
        </p:sp>
      </p:grpSp>
    </p:spTree>
    <p:extLst>
      <p:ext uri="{BB962C8B-B14F-4D97-AF65-F5344CB8AC3E}">
        <p14:creationId xmlns:p14="http://schemas.microsoft.com/office/powerpoint/2010/main" val="244752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12128231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567114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26008" y="794685"/>
            <a:ext cx="569637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750106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803956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94428" y="794685"/>
            <a:ext cx="334319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3287218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
        <p:nvSpPr>
          <p:cNvPr id="6" name="Content Placeholder 2"/>
          <p:cNvSpPr>
            <a:spLocks noGrp="1"/>
          </p:cNvSpPr>
          <p:nvPr>
            <p:ph sz="half" idx="1"/>
          </p:nvPr>
        </p:nvSpPr>
        <p:spPr>
          <a:xfrm>
            <a:off x="53980" y="752035"/>
            <a:ext cx="11383640" cy="31090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53980" y="3927846"/>
            <a:ext cx="11383640" cy="2846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019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80" y="782514"/>
            <a:ext cx="803956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93544" y="782514"/>
            <a:ext cx="3336456"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667157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2201860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8467" y="12702"/>
            <a:ext cx="7992533"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13760" y="1905006"/>
            <a:ext cx="10364549" cy="2225263"/>
          </a:xfrm>
        </p:spPr>
        <p:txBody>
          <a:bodyPr anchor="ctr"/>
          <a:lstStyle>
            <a:lvl1pPr>
              <a:lnSpc>
                <a:spcPct val="95000"/>
              </a:lnSpc>
              <a:defRPr sz="420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913692" y="4620893"/>
            <a:ext cx="1036680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911444" y="1732957"/>
            <a:ext cx="10369117" cy="2672551"/>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solidFill>
                  <a:schemeClr val="tx2">
                    <a:lumMod val="20000"/>
                    <a:lumOff val="80000"/>
                  </a:schemeClr>
                </a:solidFill>
              </a:endParaRPr>
            </a:p>
          </p:txBody>
        </p:sp>
      </p:grpSp>
    </p:spTree>
    <p:extLst>
      <p:ext uri="{BB962C8B-B14F-4D97-AF65-F5344CB8AC3E}">
        <p14:creationId xmlns:p14="http://schemas.microsoft.com/office/powerpoint/2010/main" val="8723946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8171" y="1927906"/>
            <a:ext cx="10239829"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428171" y="4335011"/>
            <a:ext cx="1023982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3412297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837989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29768279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567114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26008" y="794685"/>
            <a:ext cx="569637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3389038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803956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94428" y="794685"/>
            <a:ext cx="334319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3154881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
        <p:nvSpPr>
          <p:cNvPr id="6" name="Content Placeholder 2"/>
          <p:cNvSpPr>
            <a:spLocks noGrp="1"/>
          </p:cNvSpPr>
          <p:nvPr>
            <p:ph sz="half" idx="1"/>
          </p:nvPr>
        </p:nvSpPr>
        <p:spPr>
          <a:xfrm>
            <a:off x="53980" y="752035"/>
            <a:ext cx="11383640" cy="31090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53980" y="3927846"/>
            <a:ext cx="11383640" cy="2846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36018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16350675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8467" y="12702"/>
            <a:ext cx="7992533"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13760" y="1905006"/>
            <a:ext cx="10364549" cy="2225263"/>
          </a:xfrm>
        </p:spPr>
        <p:txBody>
          <a:bodyPr anchor="ctr"/>
          <a:lstStyle>
            <a:lvl1pPr>
              <a:lnSpc>
                <a:spcPct val="95000"/>
              </a:lnSpc>
              <a:defRPr sz="420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913692" y="4620893"/>
            <a:ext cx="1036680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911444" y="1732957"/>
            <a:ext cx="10369117" cy="2672551"/>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solidFill>
                  <a:schemeClr val="tx2">
                    <a:lumMod val="20000"/>
                    <a:lumOff val="80000"/>
                  </a:schemeClr>
                </a:solidFill>
              </a:endParaRPr>
            </a:p>
          </p:txBody>
        </p:sp>
      </p:grpSp>
    </p:spTree>
    <p:extLst>
      <p:ext uri="{BB962C8B-B14F-4D97-AF65-F5344CB8AC3E}">
        <p14:creationId xmlns:p14="http://schemas.microsoft.com/office/powerpoint/2010/main" val="184649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80" y="752035"/>
            <a:ext cx="11383640" cy="31090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980" y="3927846"/>
            <a:ext cx="11383640" cy="2846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4972284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8171" y="1927906"/>
            <a:ext cx="10239829" cy="2387600"/>
          </a:xfr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428171" y="4335011"/>
            <a:ext cx="10239829"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1336715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34995786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567114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26008" y="794685"/>
            <a:ext cx="569637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29158438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803956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94428" y="794685"/>
            <a:ext cx="334319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18693345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
        <p:nvSpPr>
          <p:cNvPr id="6" name="Content Placeholder 2"/>
          <p:cNvSpPr>
            <a:spLocks noGrp="1"/>
          </p:cNvSpPr>
          <p:nvPr>
            <p:ph sz="half" idx="1"/>
          </p:nvPr>
        </p:nvSpPr>
        <p:spPr>
          <a:xfrm>
            <a:off x="53980" y="752035"/>
            <a:ext cx="11383640" cy="31090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53980" y="3927846"/>
            <a:ext cx="11383640" cy="2846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5741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2746651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8467" y="12702"/>
            <a:ext cx="7992533"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13760" y="1905006"/>
            <a:ext cx="10364549" cy="2225263"/>
          </a:xfrm>
        </p:spPr>
        <p:txBody>
          <a:bodyPr anchor="ctr"/>
          <a:lstStyle>
            <a:lvl1pPr>
              <a:lnSpc>
                <a:spcPct val="95000"/>
              </a:lnSpc>
              <a:defRPr sz="420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913692" y="4620893"/>
            <a:ext cx="1036680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911444" y="1732957"/>
            <a:ext cx="10369117" cy="2672551"/>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solidFill>
                  <a:schemeClr val="tx2">
                    <a:lumMod val="20000"/>
                    <a:lumOff val="80000"/>
                  </a:schemeClr>
                </a:solidFill>
              </a:endParaRPr>
            </a:p>
          </p:txBody>
        </p:sp>
      </p:grpSp>
    </p:spTree>
    <p:extLst>
      <p:ext uri="{BB962C8B-B14F-4D97-AF65-F5344CB8AC3E}">
        <p14:creationId xmlns:p14="http://schemas.microsoft.com/office/powerpoint/2010/main" val="38350448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21253320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567114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26008" y="794685"/>
            <a:ext cx="569637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35455783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803956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94428" y="794685"/>
            <a:ext cx="334319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398134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9126940" y="6475798"/>
            <a:ext cx="2743200" cy="365125"/>
          </a:xfrm>
          <a:prstGeom prst="rect">
            <a:avLst/>
          </a:prstGeom>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28210413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
        <p:nvSpPr>
          <p:cNvPr id="6" name="Content Placeholder 2"/>
          <p:cNvSpPr>
            <a:spLocks noGrp="1"/>
          </p:cNvSpPr>
          <p:nvPr>
            <p:ph sz="half" idx="1"/>
          </p:nvPr>
        </p:nvSpPr>
        <p:spPr>
          <a:xfrm>
            <a:off x="53980" y="752035"/>
            <a:ext cx="11383640" cy="31090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53980" y="3927846"/>
            <a:ext cx="11383640" cy="2846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70913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9069712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8467" y="12702"/>
            <a:ext cx="7992533"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13760" y="1905006"/>
            <a:ext cx="10364549" cy="2225263"/>
          </a:xfrm>
        </p:spPr>
        <p:txBody>
          <a:bodyPr anchor="ctr"/>
          <a:lstStyle>
            <a:lvl1pPr>
              <a:lnSpc>
                <a:spcPct val="95000"/>
              </a:lnSpc>
              <a:defRPr sz="420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913692" y="4620893"/>
            <a:ext cx="1036680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911444" y="1732957"/>
            <a:ext cx="10369117" cy="2672551"/>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solidFill>
                  <a:schemeClr val="tx2">
                    <a:lumMod val="20000"/>
                    <a:lumOff val="80000"/>
                  </a:schemeClr>
                </a:solidFill>
              </a:endParaRPr>
            </a:p>
          </p:txBody>
        </p:sp>
      </p:grpSp>
    </p:spTree>
    <p:extLst>
      <p:ext uri="{BB962C8B-B14F-4D97-AF65-F5344CB8AC3E}">
        <p14:creationId xmlns:p14="http://schemas.microsoft.com/office/powerpoint/2010/main" val="3242417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38669690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567114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26008" y="794685"/>
            <a:ext cx="569637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14004608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803956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94428" y="794685"/>
            <a:ext cx="334319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4873201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
        <p:nvSpPr>
          <p:cNvPr id="6" name="Content Placeholder 2"/>
          <p:cNvSpPr>
            <a:spLocks noGrp="1"/>
          </p:cNvSpPr>
          <p:nvPr>
            <p:ph sz="half" idx="1"/>
          </p:nvPr>
        </p:nvSpPr>
        <p:spPr>
          <a:xfrm>
            <a:off x="53980" y="752035"/>
            <a:ext cx="11383640" cy="31090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53980" y="3927846"/>
            <a:ext cx="11383640" cy="28463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96891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3508895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Quote Dark">
    <p:bg>
      <p:bgPr>
        <a:gradFill>
          <a:gsLst>
            <a:gs pos="0">
              <a:schemeClr val="accent1"/>
            </a:gs>
            <a:gs pos="77000">
              <a:schemeClr val="accent1">
                <a:lumMod val="3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Freeform 2"/>
          <p:cNvSpPr/>
          <p:nvPr userDrawn="1"/>
        </p:nvSpPr>
        <p:spPr bwMode="ltGray">
          <a:xfrm>
            <a:off x="-8467" y="12702"/>
            <a:ext cx="7992533" cy="6840538"/>
          </a:xfrm>
          <a:custGeom>
            <a:avLst/>
            <a:gdLst>
              <a:gd name="connsiteX0" fmla="*/ 0 w 6057900"/>
              <a:gd name="connsiteY0" fmla="*/ 1117600 h 6851650"/>
              <a:gd name="connsiteX1" fmla="*/ 0 w 6057900"/>
              <a:gd name="connsiteY1" fmla="*/ 6851650 h 6851650"/>
              <a:gd name="connsiteX2" fmla="*/ 6057900 w 6057900"/>
              <a:gd name="connsiteY2" fmla="*/ 0 h 6851650"/>
              <a:gd name="connsiteX3" fmla="*/ 1911350 w 6057900"/>
              <a:gd name="connsiteY3"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51650"/>
              <a:gd name="connsiteX1" fmla="*/ 0 w 6057900"/>
              <a:gd name="connsiteY1" fmla="*/ 6851650 h 6851650"/>
              <a:gd name="connsiteX2" fmla="*/ 84931 w 6057900"/>
              <a:gd name="connsiteY2" fmla="*/ 6840538 h 6851650"/>
              <a:gd name="connsiteX3" fmla="*/ 6057900 w 6057900"/>
              <a:gd name="connsiteY3" fmla="*/ 0 h 6851650"/>
              <a:gd name="connsiteX4" fmla="*/ 1911350 w 6057900"/>
              <a:gd name="connsiteY4" fmla="*/ 0 h 6851650"/>
              <a:gd name="connsiteX0" fmla="*/ 0 w 6057900"/>
              <a:gd name="connsiteY0" fmla="*/ 1117600 h 6840538"/>
              <a:gd name="connsiteX1" fmla="*/ 2381 w 6057900"/>
              <a:gd name="connsiteY1" fmla="*/ 6839744 h 6840538"/>
              <a:gd name="connsiteX2" fmla="*/ 84931 w 6057900"/>
              <a:gd name="connsiteY2" fmla="*/ 6840538 h 6840538"/>
              <a:gd name="connsiteX3" fmla="*/ 6057900 w 6057900"/>
              <a:gd name="connsiteY3" fmla="*/ 0 h 6840538"/>
              <a:gd name="connsiteX4" fmla="*/ 1911350 w 6057900"/>
              <a:gd name="connsiteY4" fmla="*/ 0 h 6840538"/>
              <a:gd name="connsiteX0" fmla="*/ 0 w 5994400"/>
              <a:gd name="connsiteY0" fmla="*/ 1117600 h 6840538"/>
              <a:gd name="connsiteX1" fmla="*/ 2381 w 5994400"/>
              <a:gd name="connsiteY1" fmla="*/ 6839744 h 6840538"/>
              <a:gd name="connsiteX2" fmla="*/ 84931 w 5994400"/>
              <a:gd name="connsiteY2" fmla="*/ 6840538 h 6840538"/>
              <a:gd name="connsiteX3" fmla="*/ 5994400 w 5994400"/>
              <a:gd name="connsiteY3" fmla="*/ 0 h 6840538"/>
              <a:gd name="connsiteX4" fmla="*/ 1911350 w 5994400"/>
              <a:gd name="connsiteY4" fmla="*/ 0 h 684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4400" h="6840538">
                <a:moveTo>
                  <a:pt x="0" y="1117600"/>
                </a:moveTo>
                <a:cubicBezTo>
                  <a:pt x="794" y="3024981"/>
                  <a:pt x="1587" y="4932363"/>
                  <a:pt x="2381" y="6839744"/>
                </a:cubicBezTo>
                <a:lnTo>
                  <a:pt x="84931" y="6840538"/>
                </a:lnTo>
                <a:lnTo>
                  <a:pt x="5994400" y="0"/>
                </a:lnTo>
                <a:lnTo>
                  <a:pt x="1911350" y="0"/>
                </a:lnTo>
              </a:path>
            </a:pathLst>
          </a:custGeom>
          <a:gradFill flip="none" rotWithShape="1">
            <a:gsLst>
              <a:gs pos="100000">
                <a:schemeClr val="accent1">
                  <a:alpha val="0"/>
                </a:schemeClr>
              </a:gs>
              <a:gs pos="0">
                <a:schemeClr val="accent1">
                  <a:alpha val="3500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913760" y="1905006"/>
            <a:ext cx="10364549" cy="2225263"/>
          </a:xfrm>
        </p:spPr>
        <p:txBody>
          <a:bodyPr anchor="ctr"/>
          <a:lstStyle>
            <a:lvl1pPr>
              <a:lnSpc>
                <a:spcPct val="95000"/>
              </a:lnSpc>
              <a:defRPr sz="4200">
                <a:solidFill>
                  <a:schemeClr val="bg1"/>
                </a:solidFill>
              </a:defRPr>
            </a:lvl1pPr>
          </a:lstStyle>
          <a:p>
            <a:r>
              <a:rPr lang="en-US"/>
              <a:t>Click to edit Master title style</a:t>
            </a:r>
          </a:p>
        </p:txBody>
      </p:sp>
      <p:sp>
        <p:nvSpPr>
          <p:cNvPr id="10" name="Text Placeholder 9"/>
          <p:cNvSpPr>
            <a:spLocks noGrp="1"/>
          </p:cNvSpPr>
          <p:nvPr>
            <p:ph type="body" sz="quarter" idx="14" hasCustomPrompt="1"/>
          </p:nvPr>
        </p:nvSpPr>
        <p:spPr>
          <a:xfrm>
            <a:off x="913692" y="4620893"/>
            <a:ext cx="10366800"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solidFill>
                <a:latin typeface="Franklin Gothic Demi Cond" panose="020B0706030402020204" pitchFamily="34" charset="0"/>
              </a:defRPr>
            </a:lvl1pPr>
            <a:lvl2pPr marL="0" indent="0">
              <a:lnSpc>
                <a:spcPct val="95000"/>
              </a:lnSpc>
              <a:spcBef>
                <a:spcPts val="0"/>
              </a:spcBef>
              <a:spcAft>
                <a:spcPts val="200"/>
              </a:spcAft>
              <a:buFont typeface="Arial" panose="020B0604020202020204" pitchFamily="34" charset="0"/>
              <a:buChar char="​"/>
              <a:defRPr sz="1500">
                <a:solidFill>
                  <a:schemeClr val="bg1"/>
                </a:solidFill>
              </a:defRPr>
            </a:lvl2pPr>
            <a:lvl3pPr marL="0" indent="0">
              <a:lnSpc>
                <a:spcPct val="95000"/>
              </a:lnSpc>
              <a:spcBef>
                <a:spcPts val="0"/>
              </a:spcBef>
              <a:spcAft>
                <a:spcPts val="200"/>
              </a:spcAft>
              <a:buFont typeface="Arial" panose="020B0604020202020204" pitchFamily="34" charset="0"/>
              <a:buChar char="​"/>
              <a:defRPr sz="1500">
                <a:solidFill>
                  <a:schemeClr val="bg1"/>
                </a:solidFill>
              </a:defRPr>
            </a:lvl3pPr>
            <a:lvl4pPr marL="0" indent="0">
              <a:lnSpc>
                <a:spcPct val="95000"/>
              </a:lnSpc>
              <a:spcBef>
                <a:spcPts val="0"/>
              </a:spcBef>
              <a:spcAft>
                <a:spcPts val="200"/>
              </a:spcAft>
              <a:buFont typeface="Arial" panose="020B0604020202020204" pitchFamily="34" charset="0"/>
              <a:buChar char="​"/>
              <a:defRPr sz="1500">
                <a:solidFill>
                  <a:schemeClr val="bg1"/>
                </a:solidFill>
              </a:defRPr>
            </a:lvl4pPr>
            <a:lvl5pPr marL="0" indent="0">
              <a:lnSpc>
                <a:spcPct val="95000"/>
              </a:lnSpc>
              <a:spcBef>
                <a:spcPts val="0"/>
              </a:spcBef>
              <a:spcAft>
                <a:spcPts val="200"/>
              </a:spcAft>
              <a:buFont typeface="Arial" panose="020B0604020202020204" pitchFamily="34" charset="0"/>
              <a:buChar char="​"/>
              <a:defRPr sz="15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userDrawn="1"/>
        </p:nvGrpSpPr>
        <p:grpSpPr>
          <a:xfrm>
            <a:off x="911444" y="1732957"/>
            <a:ext cx="10369117" cy="2672551"/>
            <a:chOff x="914400" y="1732950"/>
            <a:chExt cx="7316788" cy="2672550"/>
          </a:xfrm>
        </p:grpSpPr>
        <p:cxnSp>
          <p:nvCxnSpPr>
            <p:cNvPr id="11" name="Straight Connector 10"/>
            <p:cNvCxnSpPr/>
            <p:nvPr userDrawn="1"/>
          </p:nvCxnSpPr>
          <p:spPr>
            <a:xfrm>
              <a:off x="914400" y="1732950"/>
              <a:ext cx="7315200"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2" name="Freeform 6"/>
            <p:cNvSpPr>
              <a:spLocks/>
            </p:cNvSpPr>
            <p:nvPr userDrawn="1"/>
          </p:nvSpPr>
          <p:spPr bwMode="auto">
            <a:xfrm>
              <a:off x="915988" y="4302313"/>
              <a:ext cx="7315200" cy="103187"/>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Lst>
              <a:ahLst/>
              <a:cxnLst>
                <a:cxn ang="0">
                  <a:pos x="T0" y="T1"/>
                </a:cxn>
                <a:cxn ang="0">
                  <a:pos x="T2" y="T3"/>
                </a:cxn>
                <a:cxn ang="0">
                  <a:pos x="T4" y="T5"/>
                </a:cxn>
                <a:cxn ang="0">
                  <a:pos x="T6" y="T7"/>
                </a:cxn>
                <a:cxn ang="0">
                  <a:pos x="T8" y="T9"/>
                </a:cxn>
              </a:cxnLst>
              <a:rect l="0" t="0" r="r" b="b"/>
              <a:pathLst>
                <a:path w="4608" h="65">
                  <a:moveTo>
                    <a:pt x="0" y="0"/>
                  </a:moveTo>
                  <a:lnTo>
                    <a:pt x="224" y="0"/>
                  </a:lnTo>
                  <a:lnTo>
                    <a:pt x="286" y="65"/>
                  </a:lnTo>
                  <a:lnTo>
                    <a:pt x="349" y="0"/>
                  </a:lnTo>
                  <a:lnTo>
                    <a:pt x="4608" y="0"/>
                  </a:lnTo>
                </a:path>
              </a:pathLst>
            </a:custGeom>
            <a:noFill/>
            <a:ln w="9525"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solidFill>
                  <a:schemeClr val="tx2">
                    <a:lumMod val="20000"/>
                    <a:lumOff val="80000"/>
                  </a:schemeClr>
                </a:solidFill>
              </a:endParaRPr>
            </a:p>
          </p:txBody>
        </p:sp>
      </p:grpSp>
    </p:spTree>
    <p:extLst>
      <p:ext uri="{BB962C8B-B14F-4D97-AF65-F5344CB8AC3E}">
        <p14:creationId xmlns:p14="http://schemas.microsoft.com/office/powerpoint/2010/main" val="2491590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567114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26008" y="794685"/>
            <a:ext cx="569637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3826046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 y="794685"/>
            <a:ext cx="8039564"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94428" y="794685"/>
            <a:ext cx="3343192" cy="58909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D369FA-B89E-4EE0-A45F-0DF1F84AA276}" type="slidenum">
              <a:rPr lang="en-US" smtClean="0"/>
              <a:t>‹#›</a:t>
            </a:fld>
            <a:endParaRPr lang="en-US"/>
          </a:p>
        </p:txBody>
      </p:sp>
    </p:spTree>
    <p:extLst>
      <p:ext uri="{BB962C8B-B14F-4D97-AF65-F5344CB8AC3E}">
        <p14:creationId xmlns:p14="http://schemas.microsoft.com/office/powerpoint/2010/main" val="262374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sv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7.sv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6.png"/><Relationship Id="rId5" Type="http://schemas.openxmlformats.org/officeDocument/2006/relationships/slideLayout" Target="../slideLayouts/slideLayout64.xml"/><Relationship Id="rId10" Type="http://schemas.openxmlformats.org/officeDocument/2006/relationships/image" Target="../media/image5.svg"/><Relationship Id="rId4" Type="http://schemas.openxmlformats.org/officeDocument/2006/relationships/slideLayout" Target="../slideLayouts/slideLayout63.xml"/><Relationship Id="rId9"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theme" Target="../theme/theme11.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7.svg"/><Relationship Id="rId5" Type="http://schemas.openxmlformats.org/officeDocument/2006/relationships/slideLayout" Target="../slideLayouts/slideLayout71.xml"/><Relationship Id="rId10" Type="http://schemas.openxmlformats.org/officeDocument/2006/relationships/image" Target="../media/image6.png"/><Relationship Id="rId4" Type="http://schemas.openxmlformats.org/officeDocument/2006/relationships/slideLayout" Target="../slideLayouts/slideLayout70.xml"/><Relationship Id="rId9" Type="http://schemas.openxmlformats.org/officeDocument/2006/relationships/image" Target="../media/image5.sv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5.xml"/><Relationship Id="rId7" Type="http://schemas.openxmlformats.org/officeDocument/2006/relationships/theme" Target="../theme/theme12.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7.svg"/><Relationship Id="rId5" Type="http://schemas.openxmlformats.org/officeDocument/2006/relationships/slideLayout" Target="../slideLayouts/slideLayout77.xml"/><Relationship Id="rId10" Type="http://schemas.openxmlformats.org/officeDocument/2006/relationships/image" Target="../media/image6.png"/><Relationship Id="rId4" Type="http://schemas.openxmlformats.org/officeDocument/2006/relationships/slideLayout" Target="../slideLayouts/slideLayout76.xml"/><Relationship Id="rId9" Type="http://schemas.openxmlformats.org/officeDocument/2006/relationships/image" Target="../media/image5.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10.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image" Target="../media/image7.svg"/><Relationship Id="rId4" Type="http://schemas.openxmlformats.org/officeDocument/2006/relationships/slideLayout" Target="../slideLayouts/slideLayout11.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1.sv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0.png"/><Relationship Id="rId5" Type="http://schemas.openxmlformats.org/officeDocument/2006/relationships/slideLayout" Target="../slideLayouts/slideLayout17.xml"/><Relationship Id="rId10" Type="http://schemas.openxmlformats.org/officeDocument/2006/relationships/image" Target="../media/image9.svg"/><Relationship Id="rId4" Type="http://schemas.openxmlformats.org/officeDocument/2006/relationships/slideLayout" Target="../slideLayouts/slideLayout16.xml"/><Relationship Id="rId9"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5.sv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4.png"/><Relationship Id="rId5" Type="http://schemas.openxmlformats.org/officeDocument/2006/relationships/slideLayout" Target="../slideLayouts/slideLayout24.xml"/><Relationship Id="rId10" Type="http://schemas.openxmlformats.org/officeDocument/2006/relationships/image" Target="../media/image13.svg"/><Relationship Id="rId4" Type="http://schemas.openxmlformats.org/officeDocument/2006/relationships/slideLayout" Target="../slideLayouts/slideLayout23.xml"/><Relationship Id="rId9"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slideLayout" Target="../slideLayouts/slideLayout29.xml"/><Relationship Id="rId7" Type="http://schemas.openxmlformats.org/officeDocument/2006/relationships/image" Target="../media/image4.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5.xml"/><Relationship Id="rId5" Type="http://schemas.openxmlformats.org/officeDocument/2006/relationships/slideLayout" Target="../slideLayouts/slideLayout31.xml"/><Relationship Id="rId10" Type="http://schemas.openxmlformats.org/officeDocument/2006/relationships/image" Target="../media/image17.svg"/><Relationship Id="rId4" Type="http://schemas.openxmlformats.org/officeDocument/2006/relationships/slideLayout" Target="../slideLayouts/slideLayout30.xml"/><Relationship Id="rId9"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4.xml"/><Relationship Id="rId7"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17.svg"/><Relationship Id="rId5" Type="http://schemas.openxmlformats.org/officeDocument/2006/relationships/slideLayout" Target="../slideLayouts/slideLayout36.xml"/><Relationship Id="rId10" Type="http://schemas.openxmlformats.org/officeDocument/2006/relationships/image" Target="../media/image6.png"/><Relationship Id="rId4" Type="http://schemas.openxmlformats.org/officeDocument/2006/relationships/slideLayout" Target="../slideLayouts/slideLayout35.xml"/><Relationship Id="rId9" Type="http://schemas.openxmlformats.org/officeDocument/2006/relationships/image" Target="../media/image16.sv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7.sv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6.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5.svg"/><Relationship Id="rId5" Type="http://schemas.openxmlformats.org/officeDocument/2006/relationships/slideLayout" Target="../slideLayouts/slideLayout42.xml"/><Relationship Id="rId10" Type="http://schemas.openxmlformats.org/officeDocument/2006/relationships/image" Target="../media/image4.png"/><Relationship Id="rId4" Type="http://schemas.openxmlformats.org/officeDocument/2006/relationships/slideLayout" Target="../slideLayouts/slideLayout41.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8.xml"/><Relationship Id="rId7" Type="http://schemas.openxmlformats.org/officeDocument/2006/relationships/theme" Target="../theme/theme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7.svg"/><Relationship Id="rId5" Type="http://schemas.openxmlformats.org/officeDocument/2006/relationships/slideLayout" Target="../slideLayouts/slideLayout50.xml"/><Relationship Id="rId10" Type="http://schemas.openxmlformats.org/officeDocument/2006/relationships/image" Target="../media/image6.png"/><Relationship Id="rId4" Type="http://schemas.openxmlformats.org/officeDocument/2006/relationships/slideLayout" Target="../slideLayouts/slideLayout49.xml"/><Relationship Id="rId9" Type="http://schemas.openxmlformats.org/officeDocument/2006/relationships/image" Target="../media/image5.sv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7.sv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6.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5.svg"/><Relationship Id="rId5" Type="http://schemas.openxmlformats.org/officeDocument/2006/relationships/slideLayout" Target="../slideLayouts/slideLayout56.xml"/><Relationship Id="rId10" Type="http://schemas.openxmlformats.org/officeDocument/2006/relationships/image" Target="../media/image4.png"/><Relationship Id="rId4" Type="http://schemas.openxmlformats.org/officeDocument/2006/relationships/slideLayout" Target="../slideLayouts/slideLayout55.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C8389D-84C1-F240-AAD4-89EF8C44DBC7}"/>
              </a:ext>
            </a:extLst>
          </p:cNvPr>
          <p:cNvSpPr/>
          <p:nvPr userDrawn="1"/>
        </p:nvSpPr>
        <p:spPr>
          <a:xfrm>
            <a:off x="11430001" y="0"/>
            <a:ext cx="762000" cy="6858000"/>
          </a:xfrm>
          <a:prstGeom prst="rect">
            <a:avLst/>
          </a:prstGeom>
          <a:solidFill>
            <a:srgbClr val="669999"/>
          </a:solidFill>
          <a:ln>
            <a:solidFill>
              <a:srgbClr val="66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46"/>
              </a:solidFill>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53980" y="78038"/>
            <a:ext cx="9336947" cy="582226"/>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53981" y="766435"/>
            <a:ext cx="11368402" cy="59191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551797" y="131378"/>
            <a:ext cx="1778918" cy="483487"/>
          </a:xfrm>
          <a:prstGeom prst="rect">
            <a:avLst/>
          </a:prstGeom>
        </p:spPr>
      </p:pic>
      <p:sp>
        <p:nvSpPr>
          <p:cNvPr id="11" name="Slide Number Placeholder 5">
            <a:extLst>
              <a:ext uri="{FF2B5EF4-FFF2-40B4-BE49-F238E27FC236}">
                <a16:creationId xmlns:a16="http://schemas.microsoft.com/office/drawing/2014/main" id="{2A0FD3A8-B9CF-2B47-B79E-84F833595A7F}"/>
              </a:ext>
            </a:extLst>
          </p:cNvPr>
          <p:cNvSpPr>
            <a:spLocks noGrp="1"/>
          </p:cNvSpPr>
          <p:nvPr>
            <p:ph type="sldNum" sz="quarter" idx="4"/>
          </p:nvPr>
        </p:nvSpPr>
        <p:spPr>
          <a:xfrm>
            <a:off x="9169492" y="6320472"/>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A7D369FA-B89E-4EE0-A45F-0DF1F84AA276}" type="slidenum">
              <a:rPr lang="en-US" smtClean="0"/>
              <a:pPr/>
              <a:t>‹#›</a:t>
            </a:fld>
            <a:endParaRPr lang="en-US"/>
          </a:p>
        </p:txBody>
      </p:sp>
      <p:pic>
        <p:nvPicPr>
          <p:cNvPr id="12" name="Graphic 11">
            <a:extLst>
              <a:ext uri="{FF2B5EF4-FFF2-40B4-BE49-F238E27FC236}">
                <a16:creationId xmlns:a16="http://schemas.microsoft.com/office/drawing/2014/main" id="{D4CF3B19-9B40-9B45-BB20-CCBE987A2AC3}"/>
              </a:ext>
            </a:extLst>
          </p:cNvPr>
          <p:cNvPicPr>
            <a:picLocks noChangeAspect="1"/>
          </p:cNvPicPr>
          <p:nvPr userDrawn="1"/>
        </p:nvPicPr>
        <p:blipFill rotWithShape="1">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19622"/>
          <a:stretch/>
        </p:blipFill>
        <p:spPr>
          <a:xfrm>
            <a:off x="11214279" y="4699355"/>
            <a:ext cx="985341" cy="1106554"/>
          </a:xfrm>
          <a:prstGeom prst="rect">
            <a:avLst/>
          </a:prstGeom>
        </p:spPr>
      </p:pic>
    </p:spTree>
    <p:extLst>
      <p:ext uri="{BB962C8B-B14F-4D97-AF65-F5344CB8AC3E}">
        <p14:creationId xmlns:p14="http://schemas.microsoft.com/office/powerpoint/2010/main" val="225169478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hf hdr="0" ftr="0" dt="0"/>
  <p:txStyles>
    <p:titleStyle>
      <a:lvl1pPr algn="l" defTabSz="914400" rtl="0" eaLnBrk="1" latinLnBrk="0" hangingPunct="1">
        <a:lnSpc>
          <a:spcPct val="90000"/>
        </a:lnSpc>
        <a:spcBef>
          <a:spcPct val="0"/>
        </a:spcBef>
        <a:buNone/>
        <a:defRPr lang="en-US" sz="4400" b="1" kern="1200" smtClean="0">
          <a:solidFill>
            <a:srgbClr val="66999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smtClean="0">
          <a:solidFill>
            <a:srgbClr val="2335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rgbClr val="2335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rgbClr val="2335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rgbClr val="2335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rgbClr val="2335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F10912-18A0-F44F-85B5-6D643064DAC9}"/>
              </a:ext>
            </a:extLst>
          </p:cNvPr>
          <p:cNvSpPr/>
          <p:nvPr userDrawn="1"/>
        </p:nvSpPr>
        <p:spPr>
          <a:xfrm>
            <a:off x="11430001" y="-1"/>
            <a:ext cx="762000" cy="6858001"/>
          </a:xfrm>
          <a:prstGeom prst="rect">
            <a:avLst/>
          </a:prstGeom>
          <a:solidFill>
            <a:srgbClr val="FF9946"/>
          </a:solidFill>
          <a:ln>
            <a:solidFill>
              <a:srgbClr val="FF9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46"/>
              </a:solidFill>
            </a:endParaRPr>
          </a:p>
        </p:txBody>
      </p:sp>
      <p:sp>
        <p:nvSpPr>
          <p:cNvPr id="2" name="Title Placeholder 1"/>
          <p:cNvSpPr>
            <a:spLocks noGrp="1"/>
          </p:cNvSpPr>
          <p:nvPr>
            <p:ph type="title"/>
          </p:nvPr>
        </p:nvSpPr>
        <p:spPr>
          <a:xfrm>
            <a:off x="54864" y="77722"/>
            <a:ext cx="9336947" cy="582226"/>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54864" y="737671"/>
            <a:ext cx="11382757" cy="59479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9492" y="6320472"/>
            <a:ext cx="2743200" cy="365125"/>
          </a:xfrm>
          <a:prstGeom prst="rect">
            <a:avLst/>
          </a:prstGeom>
        </p:spPr>
        <p:txBody>
          <a:bodyPr vert="horz" lIns="91440" tIns="45720" rIns="91440" bIns="45720" rtlCol="0" anchor="ctr"/>
          <a:lstStyle>
            <a:lvl1pPr algn="r">
              <a:defRPr sz="1200">
                <a:solidFill>
                  <a:schemeClr val="bg1"/>
                </a:solidFill>
              </a:defRPr>
            </a:lvl1pPr>
          </a:lstStyle>
          <a:p>
            <a:fld id="{A7D369FA-B89E-4EE0-A45F-0DF1F84AA276}" type="slidenum">
              <a:rPr lang="en-US" smtClean="0"/>
              <a:pPr/>
              <a:t>‹#›</a:t>
            </a:fld>
            <a:endParaRPr lang="en-US"/>
          </a:p>
        </p:txBody>
      </p:sp>
      <p:pic>
        <p:nvPicPr>
          <p:cNvPr id="8" name="Graphic 7">
            <a:extLst>
              <a:ext uri="{FF2B5EF4-FFF2-40B4-BE49-F238E27FC236}">
                <a16:creationId xmlns:a16="http://schemas.microsoft.com/office/drawing/2014/main" id="{4B89FA30-96DF-9D4C-8A75-739A465937A0}"/>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37842" y="184402"/>
            <a:ext cx="2099779" cy="379478"/>
          </a:xfrm>
          <a:prstGeom prst="rect">
            <a:avLst/>
          </a:prstGeom>
        </p:spPr>
      </p:pic>
      <p:pic>
        <p:nvPicPr>
          <p:cNvPr id="26" name="Graphic 25">
            <a:extLst>
              <a:ext uri="{FF2B5EF4-FFF2-40B4-BE49-F238E27FC236}">
                <a16:creationId xmlns:a16="http://schemas.microsoft.com/office/drawing/2014/main" id="{9D4FC097-4E6A-6242-8824-FE2E2E4A9015}"/>
              </a:ext>
            </a:extLst>
          </p:cNvPr>
          <p:cNvPicPr>
            <a:picLocks noChangeAspect="1"/>
          </p:cNvPicPr>
          <p:nvPr userDrawn="1"/>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r="24359"/>
          <a:stretch/>
        </p:blipFill>
        <p:spPr>
          <a:xfrm>
            <a:off x="11068051" y="4532698"/>
            <a:ext cx="1123949" cy="1257300"/>
          </a:xfrm>
          <a:prstGeom prst="rect">
            <a:avLst/>
          </a:prstGeom>
        </p:spPr>
      </p:pic>
    </p:spTree>
    <p:extLst>
      <p:ext uri="{BB962C8B-B14F-4D97-AF65-F5344CB8AC3E}">
        <p14:creationId xmlns:p14="http://schemas.microsoft.com/office/powerpoint/2010/main" val="3855434322"/>
      </p:ext>
    </p:extLst>
  </p:cSld>
  <p:clrMap bg1="lt1" tx1="dk1" bg2="lt2" tx2="dk2" accent1="accent1" accent2="accent2" accent3="accent3" accent4="accent4" accent5="accent5" accent6="accent6" hlink="hlink" folHlink="folHlink"/>
  <p:sldLayoutIdLst>
    <p:sldLayoutId id="2147483949" r:id="rId1"/>
    <p:sldLayoutId id="2147483951" r:id="rId2"/>
    <p:sldLayoutId id="2147483952" r:id="rId3"/>
    <p:sldLayoutId id="2147483953" r:id="rId4"/>
    <p:sldLayoutId id="2147483954" r:id="rId5"/>
    <p:sldLayoutId id="2147483955" r:id="rId6"/>
    <p:sldLayoutId id="2147483956" r:id="rId7"/>
  </p:sldLayoutIdLst>
  <p:hf hdr="0" ftr="0" dt="0"/>
  <p:txStyles>
    <p:titleStyle>
      <a:lvl1pPr algn="l" defTabSz="914400" rtl="0" eaLnBrk="1" latinLnBrk="0" hangingPunct="1">
        <a:lnSpc>
          <a:spcPct val="90000"/>
        </a:lnSpc>
        <a:spcBef>
          <a:spcPct val="0"/>
        </a:spcBef>
        <a:buNone/>
        <a:defRPr lang="en-US" sz="4400" b="1" kern="1200" smtClean="0">
          <a:solidFill>
            <a:srgbClr val="FF994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baseline="0" smtClean="0">
          <a:solidFill>
            <a:srgbClr val="2335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baseline="0" smtClean="0">
          <a:solidFill>
            <a:srgbClr val="2335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baseline="0" smtClean="0">
          <a:solidFill>
            <a:srgbClr val="2335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F10912-18A0-F44F-85B5-6D643064DAC9}"/>
              </a:ext>
            </a:extLst>
          </p:cNvPr>
          <p:cNvSpPr/>
          <p:nvPr userDrawn="1"/>
        </p:nvSpPr>
        <p:spPr>
          <a:xfrm>
            <a:off x="11430001" y="-1"/>
            <a:ext cx="762000" cy="6858001"/>
          </a:xfrm>
          <a:prstGeom prst="rect">
            <a:avLst/>
          </a:prstGeom>
          <a:solidFill>
            <a:srgbClr val="FF9946"/>
          </a:solidFill>
          <a:ln>
            <a:solidFill>
              <a:srgbClr val="FF9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46"/>
              </a:solidFill>
            </a:endParaRPr>
          </a:p>
        </p:txBody>
      </p:sp>
      <p:sp>
        <p:nvSpPr>
          <p:cNvPr id="2" name="Title Placeholder 1"/>
          <p:cNvSpPr>
            <a:spLocks noGrp="1"/>
          </p:cNvSpPr>
          <p:nvPr>
            <p:ph type="title"/>
          </p:nvPr>
        </p:nvSpPr>
        <p:spPr>
          <a:xfrm>
            <a:off x="54864" y="77722"/>
            <a:ext cx="9336947" cy="582226"/>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54864" y="737671"/>
            <a:ext cx="11382757" cy="59479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9492" y="6320472"/>
            <a:ext cx="2743200" cy="365125"/>
          </a:xfrm>
          <a:prstGeom prst="rect">
            <a:avLst/>
          </a:prstGeom>
        </p:spPr>
        <p:txBody>
          <a:bodyPr vert="horz" lIns="91440" tIns="45720" rIns="91440" bIns="45720" rtlCol="0" anchor="ctr"/>
          <a:lstStyle>
            <a:lvl1pPr algn="r">
              <a:defRPr sz="1200">
                <a:solidFill>
                  <a:schemeClr val="bg1"/>
                </a:solidFill>
              </a:defRPr>
            </a:lvl1pPr>
          </a:lstStyle>
          <a:p>
            <a:fld id="{A7D369FA-B89E-4EE0-A45F-0DF1F84AA276}" type="slidenum">
              <a:rPr lang="en-US" smtClean="0"/>
              <a:pPr/>
              <a:t>‹#›</a:t>
            </a:fld>
            <a:endParaRPr lang="en-US"/>
          </a:p>
        </p:txBody>
      </p:sp>
      <p:pic>
        <p:nvPicPr>
          <p:cNvPr id="8" name="Graphic 7">
            <a:extLst>
              <a:ext uri="{FF2B5EF4-FFF2-40B4-BE49-F238E27FC236}">
                <a16:creationId xmlns:a16="http://schemas.microsoft.com/office/drawing/2014/main" id="{4B89FA30-96DF-9D4C-8A75-739A465937A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37842" y="184402"/>
            <a:ext cx="2099779" cy="379478"/>
          </a:xfrm>
          <a:prstGeom prst="rect">
            <a:avLst/>
          </a:prstGeom>
        </p:spPr>
      </p:pic>
      <p:pic>
        <p:nvPicPr>
          <p:cNvPr id="26" name="Graphic 25">
            <a:extLst>
              <a:ext uri="{FF2B5EF4-FFF2-40B4-BE49-F238E27FC236}">
                <a16:creationId xmlns:a16="http://schemas.microsoft.com/office/drawing/2014/main" id="{9D4FC097-4E6A-6242-8824-FE2E2E4A9015}"/>
              </a:ext>
            </a:extLst>
          </p:cNvPr>
          <p:cNvPicPr>
            <a:picLocks noChangeAspect="1"/>
          </p:cNvPicPr>
          <p:nvPr userDrawn="1"/>
        </p:nvPicPr>
        <p:blipFill rotWithShape="1">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24359"/>
          <a:stretch/>
        </p:blipFill>
        <p:spPr>
          <a:xfrm>
            <a:off x="11068051" y="4532698"/>
            <a:ext cx="1123949" cy="1257300"/>
          </a:xfrm>
          <a:prstGeom prst="rect">
            <a:avLst/>
          </a:prstGeom>
        </p:spPr>
      </p:pic>
    </p:spTree>
    <p:extLst>
      <p:ext uri="{BB962C8B-B14F-4D97-AF65-F5344CB8AC3E}">
        <p14:creationId xmlns:p14="http://schemas.microsoft.com/office/powerpoint/2010/main" val="3415051272"/>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Lst>
  <p:hf hdr="0" ftr="0" dt="0"/>
  <p:txStyles>
    <p:titleStyle>
      <a:lvl1pPr algn="l" defTabSz="914400" rtl="0" eaLnBrk="1" latinLnBrk="0" hangingPunct="1">
        <a:lnSpc>
          <a:spcPct val="90000"/>
        </a:lnSpc>
        <a:spcBef>
          <a:spcPct val="0"/>
        </a:spcBef>
        <a:buNone/>
        <a:defRPr lang="en-US" sz="4400" b="1" kern="1200" smtClean="0">
          <a:solidFill>
            <a:srgbClr val="FF994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baseline="0" smtClean="0">
          <a:solidFill>
            <a:srgbClr val="2335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baseline="0" smtClean="0">
          <a:solidFill>
            <a:srgbClr val="2335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baseline="0" smtClean="0">
          <a:solidFill>
            <a:srgbClr val="2335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F10912-18A0-F44F-85B5-6D643064DAC9}"/>
              </a:ext>
            </a:extLst>
          </p:cNvPr>
          <p:cNvSpPr/>
          <p:nvPr userDrawn="1"/>
        </p:nvSpPr>
        <p:spPr>
          <a:xfrm>
            <a:off x="11430001" y="-1"/>
            <a:ext cx="762000" cy="6858001"/>
          </a:xfrm>
          <a:prstGeom prst="rect">
            <a:avLst/>
          </a:prstGeom>
          <a:solidFill>
            <a:srgbClr val="FF9946"/>
          </a:solidFill>
          <a:ln>
            <a:solidFill>
              <a:srgbClr val="FF9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46"/>
              </a:solidFill>
            </a:endParaRPr>
          </a:p>
        </p:txBody>
      </p:sp>
      <p:sp>
        <p:nvSpPr>
          <p:cNvPr id="2" name="Title Placeholder 1"/>
          <p:cNvSpPr>
            <a:spLocks noGrp="1"/>
          </p:cNvSpPr>
          <p:nvPr>
            <p:ph type="title"/>
          </p:nvPr>
        </p:nvSpPr>
        <p:spPr>
          <a:xfrm>
            <a:off x="54864" y="77722"/>
            <a:ext cx="9336947" cy="582226"/>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54864" y="737671"/>
            <a:ext cx="11382757" cy="59479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9492" y="6320472"/>
            <a:ext cx="2743200" cy="365125"/>
          </a:xfrm>
          <a:prstGeom prst="rect">
            <a:avLst/>
          </a:prstGeom>
        </p:spPr>
        <p:txBody>
          <a:bodyPr vert="horz" lIns="91440" tIns="45720" rIns="91440" bIns="45720" rtlCol="0" anchor="ctr"/>
          <a:lstStyle>
            <a:lvl1pPr algn="r">
              <a:defRPr sz="1200">
                <a:solidFill>
                  <a:schemeClr val="bg1"/>
                </a:solidFill>
              </a:defRPr>
            </a:lvl1pPr>
          </a:lstStyle>
          <a:p>
            <a:fld id="{A7D369FA-B89E-4EE0-A45F-0DF1F84AA276}" type="slidenum">
              <a:rPr lang="en-US" smtClean="0"/>
              <a:pPr/>
              <a:t>‹#›</a:t>
            </a:fld>
            <a:endParaRPr lang="en-US"/>
          </a:p>
        </p:txBody>
      </p:sp>
      <p:pic>
        <p:nvPicPr>
          <p:cNvPr id="8" name="Graphic 7">
            <a:extLst>
              <a:ext uri="{FF2B5EF4-FFF2-40B4-BE49-F238E27FC236}">
                <a16:creationId xmlns:a16="http://schemas.microsoft.com/office/drawing/2014/main" id="{4B89FA30-96DF-9D4C-8A75-739A465937A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37842" y="184402"/>
            <a:ext cx="2099779" cy="379478"/>
          </a:xfrm>
          <a:prstGeom prst="rect">
            <a:avLst/>
          </a:prstGeom>
        </p:spPr>
      </p:pic>
      <p:pic>
        <p:nvPicPr>
          <p:cNvPr id="26" name="Graphic 25">
            <a:extLst>
              <a:ext uri="{FF2B5EF4-FFF2-40B4-BE49-F238E27FC236}">
                <a16:creationId xmlns:a16="http://schemas.microsoft.com/office/drawing/2014/main" id="{9D4FC097-4E6A-6242-8824-FE2E2E4A9015}"/>
              </a:ext>
            </a:extLst>
          </p:cNvPr>
          <p:cNvPicPr>
            <a:picLocks noChangeAspect="1"/>
          </p:cNvPicPr>
          <p:nvPr userDrawn="1"/>
        </p:nvPicPr>
        <p:blipFill rotWithShape="1">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24359"/>
          <a:stretch/>
        </p:blipFill>
        <p:spPr>
          <a:xfrm>
            <a:off x="11068051" y="4532698"/>
            <a:ext cx="1123949" cy="1257300"/>
          </a:xfrm>
          <a:prstGeom prst="rect">
            <a:avLst/>
          </a:prstGeom>
        </p:spPr>
      </p:pic>
    </p:spTree>
    <p:extLst>
      <p:ext uri="{BB962C8B-B14F-4D97-AF65-F5344CB8AC3E}">
        <p14:creationId xmlns:p14="http://schemas.microsoft.com/office/powerpoint/2010/main" val="2784349609"/>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Lst>
  <p:hf hdr="0" ftr="0" dt="0"/>
  <p:txStyles>
    <p:titleStyle>
      <a:lvl1pPr algn="l" defTabSz="914400" rtl="0" eaLnBrk="1" latinLnBrk="0" hangingPunct="1">
        <a:lnSpc>
          <a:spcPct val="90000"/>
        </a:lnSpc>
        <a:spcBef>
          <a:spcPct val="0"/>
        </a:spcBef>
        <a:buNone/>
        <a:defRPr lang="en-US" sz="4400" b="1" kern="1200" smtClean="0">
          <a:solidFill>
            <a:srgbClr val="FF994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baseline="0" smtClean="0">
          <a:solidFill>
            <a:srgbClr val="2335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baseline="0" smtClean="0">
          <a:solidFill>
            <a:srgbClr val="2335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baseline="0" smtClean="0">
          <a:solidFill>
            <a:srgbClr val="2335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F10912-18A0-F44F-85B5-6D643064DAC9}"/>
              </a:ext>
            </a:extLst>
          </p:cNvPr>
          <p:cNvSpPr/>
          <p:nvPr userDrawn="1"/>
        </p:nvSpPr>
        <p:spPr>
          <a:xfrm>
            <a:off x="11430001" y="-1"/>
            <a:ext cx="762000" cy="6858001"/>
          </a:xfrm>
          <a:prstGeom prst="rect">
            <a:avLst/>
          </a:prstGeom>
          <a:solidFill>
            <a:srgbClr val="FF9946"/>
          </a:solidFill>
          <a:ln>
            <a:solidFill>
              <a:srgbClr val="FF9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46"/>
              </a:solidFill>
            </a:endParaRPr>
          </a:p>
        </p:txBody>
      </p:sp>
      <p:sp>
        <p:nvSpPr>
          <p:cNvPr id="2" name="Title Placeholder 1"/>
          <p:cNvSpPr>
            <a:spLocks noGrp="1"/>
          </p:cNvSpPr>
          <p:nvPr>
            <p:ph type="title"/>
          </p:nvPr>
        </p:nvSpPr>
        <p:spPr>
          <a:xfrm>
            <a:off x="54864" y="77722"/>
            <a:ext cx="9336947" cy="582226"/>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54864" y="737671"/>
            <a:ext cx="11382757" cy="59479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9492" y="6320472"/>
            <a:ext cx="2743200" cy="365125"/>
          </a:xfrm>
          <a:prstGeom prst="rect">
            <a:avLst/>
          </a:prstGeom>
        </p:spPr>
        <p:txBody>
          <a:bodyPr vert="horz" lIns="91440" tIns="45720" rIns="91440" bIns="45720" rtlCol="0" anchor="ctr"/>
          <a:lstStyle>
            <a:lvl1pPr algn="r">
              <a:defRPr sz="1200">
                <a:solidFill>
                  <a:schemeClr val="bg1"/>
                </a:solidFill>
              </a:defRPr>
            </a:lvl1pPr>
          </a:lstStyle>
          <a:p>
            <a:fld id="{A7D369FA-B89E-4EE0-A45F-0DF1F84AA276}" type="slidenum">
              <a:rPr lang="en-US" smtClean="0"/>
              <a:pPr/>
              <a:t>‹#›</a:t>
            </a:fld>
            <a:endParaRPr lang="en-US"/>
          </a:p>
        </p:txBody>
      </p:sp>
      <p:pic>
        <p:nvPicPr>
          <p:cNvPr id="8" name="Graphic 7">
            <a:extLst>
              <a:ext uri="{FF2B5EF4-FFF2-40B4-BE49-F238E27FC236}">
                <a16:creationId xmlns:a16="http://schemas.microsoft.com/office/drawing/2014/main" id="{4B89FA30-96DF-9D4C-8A75-739A465937A0}"/>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37842" y="184402"/>
            <a:ext cx="2099779" cy="379478"/>
          </a:xfrm>
          <a:prstGeom prst="rect">
            <a:avLst/>
          </a:prstGeom>
        </p:spPr>
      </p:pic>
      <p:pic>
        <p:nvPicPr>
          <p:cNvPr id="26" name="Graphic 25">
            <a:extLst>
              <a:ext uri="{FF2B5EF4-FFF2-40B4-BE49-F238E27FC236}">
                <a16:creationId xmlns:a16="http://schemas.microsoft.com/office/drawing/2014/main" id="{9D4FC097-4E6A-6242-8824-FE2E2E4A9015}"/>
              </a:ext>
            </a:extLst>
          </p:cNvPr>
          <p:cNvPicPr>
            <a:picLocks noChangeAspect="1"/>
          </p:cNvPicPr>
          <p:nvPr userDrawn="1"/>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r="24359"/>
          <a:stretch/>
        </p:blipFill>
        <p:spPr>
          <a:xfrm>
            <a:off x="11068051" y="4532698"/>
            <a:ext cx="1123949" cy="1257300"/>
          </a:xfrm>
          <a:prstGeom prst="rect">
            <a:avLst/>
          </a:prstGeom>
        </p:spPr>
      </p:pic>
    </p:spTree>
    <p:extLst>
      <p:ext uri="{BB962C8B-B14F-4D97-AF65-F5344CB8AC3E}">
        <p14:creationId xmlns:p14="http://schemas.microsoft.com/office/powerpoint/2010/main" val="275736152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30" r:id="rId5"/>
  </p:sldLayoutIdLst>
  <p:hf hdr="0" ftr="0" dt="0"/>
  <p:txStyles>
    <p:titleStyle>
      <a:lvl1pPr algn="l" defTabSz="914400" rtl="0" eaLnBrk="1" latinLnBrk="0" hangingPunct="1">
        <a:lnSpc>
          <a:spcPct val="90000"/>
        </a:lnSpc>
        <a:spcBef>
          <a:spcPct val="0"/>
        </a:spcBef>
        <a:buNone/>
        <a:defRPr lang="en-US" sz="4400" b="1" kern="1200" smtClean="0">
          <a:solidFill>
            <a:srgbClr val="FF994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baseline="0" smtClean="0">
          <a:solidFill>
            <a:srgbClr val="2335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baseline="0" smtClean="0">
          <a:solidFill>
            <a:srgbClr val="2335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baseline="0" smtClean="0">
          <a:solidFill>
            <a:srgbClr val="2335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F10912-18A0-F44F-85B5-6D643064DAC9}"/>
              </a:ext>
            </a:extLst>
          </p:cNvPr>
          <p:cNvSpPr/>
          <p:nvPr userDrawn="1"/>
        </p:nvSpPr>
        <p:spPr>
          <a:xfrm>
            <a:off x="11430001" y="0"/>
            <a:ext cx="762000" cy="6858000"/>
          </a:xfrm>
          <a:prstGeom prst="rect">
            <a:avLst/>
          </a:prstGeom>
          <a:solidFill>
            <a:srgbClr val="5B93D1"/>
          </a:solidFill>
          <a:ln>
            <a:solidFill>
              <a:srgbClr val="5B93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46"/>
              </a:solidFill>
            </a:endParaRPr>
          </a:p>
        </p:txBody>
      </p:sp>
      <p:sp>
        <p:nvSpPr>
          <p:cNvPr id="2" name="Title Placeholder 1"/>
          <p:cNvSpPr>
            <a:spLocks noGrp="1"/>
          </p:cNvSpPr>
          <p:nvPr>
            <p:ph type="title"/>
          </p:nvPr>
        </p:nvSpPr>
        <p:spPr>
          <a:xfrm>
            <a:off x="53980" y="71598"/>
            <a:ext cx="9336947" cy="582226"/>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53980" y="758378"/>
            <a:ext cx="11711299" cy="59272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4B89FA30-96DF-9D4C-8A75-739A465937A0}"/>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390927" y="176152"/>
            <a:ext cx="2064579" cy="373117"/>
          </a:xfrm>
          <a:prstGeom prst="rect">
            <a:avLst/>
          </a:prstGeom>
        </p:spPr>
      </p:pic>
      <p:sp>
        <p:nvSpPr>
          <p:cNvPr id="13" name="Slide Number Placeholder 5">
            <a:extLst>
              <a:ext uri="{FF2B5EF4-FFF2-40B4-BE49-F238E27FC236}">
                <a16:creationId xmlns:a16="http://schemas.microsoft.com/office/drawing/2014/main" id="{6F2A029E-0B63-5F4C-B4B7-B8298A1A53E4}"/>
              </a:ext>
            </a:extLst>
          </p:cNvPr>
          <p:cNvSpPr>
            <a:spLocks noGrp="1"/>
          </p:cNvSpPr>
          <p:nvPr>
            <p:ph type="sldNum" sz="quarter" idx="4"/>
          </p:nvPr>
        </p:nvSpPr>
        <p:spPr>
          <a:xfrm>
            <a:off x="9169492" y="6320472"/>
            <a:ext cx="2743200" cy="365125"/>
          </a:xfrm>
          <a:prstGeom prst="rect">
            <a:avLst/>
          </a:prstGeom>
        </p:spPr>
        <p:txBody>
          <a:bodyPr vert="horz" lIns="91440" tIns="45720" rIns="91440" bIns="45720" rtlCol="0" anchor="ctr"/>
          <a:lstStyle>
            <a:lvl1pPr algn="r">
              <a:defRPr sz="1200">
                <a:solidFill>
                  <a:schemeClr val="bg1"/>
                </a:solidFill>
              </a:defRPr>
            </a:lvl1pPr>
          </a:lstStyle>
          <a:p>
            <a:fld id="{A7D369FA-B89E-4EE0-A45F-0DF1F84AA276}" type="slidenum">
              <a:rPr lang="en-US" smtClean="0"/>
              <a:pPr/>
              <a:t>‹#›</a:t>
            </a:fld>
            <a:endParaRPr lang="en-US"/>
          </a:p>
        </p:txBody>
      </p:sp>
      <p:pic>
        <p:nvPicPr>
          <p:cNvPr id="14" name="Graphic 13">
            <a:extLst>
              <a:ext uri="{FF2B5EF4-FFF2-40B4-BE49-F238E27FC236}">
                <a16:creationId xmlns:a16="http://schemas.microsoft.com/office/drawing/2014/main" id="{F5DD472C-80FA-884D-B90F-316E9BCC6B5B}"/>
              </a:ext>
            </a:extLst>
          </p:cNvPr>
          <p:cNvPicPr>
            <a:picLocks noChangeAspect="1"/>
          </p:cNvPicPr>
          <p:nvPr userDrawn="1"/>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r="39791"/>
          <a:stretch/>
        </p:blipFill>
        <p:spPr>
          <a:xfrm>
            <a:off x="11360979" y="4532698"/>
            <a:ext cx="838641" cy="1257300"/>
          </a:xfrm>
          <a:prstGeom prst="rect">
            <a:avLst/>
          </a:prstGeom>
        </p:spPr>
      </p:pic>
    </p:spTree>
    <p:extLst>
      <p:ext uri="{BB962C8B-B14F-4D97-AF65-F5344CB8AC3E}">
        <p14:creationId xmlns:p14="http://schemas.microsoft.com/office/powerpoint/2010/main" val="143943575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ftr="0" dt="0"/>
  <p:txStyles>
    <p:titleStyle>
      <a:lvl1pPr algn="l" defTabSz="914400" rtl="0" eaLnBrk="1" latinLnBrk="0" hangingPunct="1">
        <a:lnSpc>
          <a:spcPct val="90000"/>
        </a:lnSpc>
        <a:spcBef>
          <a:spcPct val="0"/>
        </a:spcBef>
        <a:buNone/>
        <a:defRPr lang="en-US" sz="4400" b="1" kern="1200" smtClean="0">
          <a:solidFill>
            <a:srgbClr val="5B93D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smtClean="0">
          <a:solidFill>
            <a:srgbClr val="2335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rgbClr val="2335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rgbClr val="2335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rgbClr val="2335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rgbClr val="2335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F10912-18A0-F44F-85B5-6D643064DAC9}"/>
              </a:ext>
            </a:extLst>
          </p:cNvPr>
          <p:cNvSpPr/>
          <p:nvPr userDrawn="1"/>
        </p:nvSpPr>
        <p:spPr>
          <a:xfrm>
            <a:off x="11430001" y="1"/>
            <a:ext cx="761999" cy="6858000"/>
          </a:xfrm>
          <a:prstGeom prst="rect">
            <a:avLst/>
          </a:prstGeom>
          <a:solidFill>
            <a:srgbClr val="EA3C3F"/>
          </a:solidFill>
          <a:ln>
            <a:solidFill>
              <a:srgbClr val="EA3C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46"/>
              </a:solidFill>
            </a:endParaRPr>
          </a:p>
        </p:txBody>
      </p:sp>
      <p:sp>
        <p:nvSpPr>
          <p:cNvPr id="2" name="Title Placeholder 1"/>
          <p:cNvSpPr>
            <a:spLocks noGrp="1"/>
          </p:cNvSpPr>
          <p:nvPr>
            <p:ph type="title"/>
          </p:nvPr>
        </p:nvSpPr>
        <p:spPr>
          <a:xfrm>
            <a:off x="53980" y="71598"/>
            <a:ext cx="9336947" cy="582226"/>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53980" y="736896"/>
            <a:ext cx="11376021" cy="60372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4B89FA30-96DF-9D4C-8A75-739A465937A0}"/>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307983" y="154670"/>
            <a:ext cx="2122018" cy="416082"/>
          </a:xfrm>
          <a:prstGeom prst="rect">
            <a:avLst/>
          </a:prstGeom>
        </p:spPr>
      </p:pic>
      <p:sp>
        <p:nvSpPr>
          <p:cNvPr id="13" name="Slide Number Placeholder 5">
            <a:extLst>
              <a:ext uri="{FF2B5EF4-FFF2-40B4-BE49-F238E27FC236}">
                <a16:creationId xmlns:a16="http://schemas.microsoft.com/office/drawing/2014/main" id="{D983A45D-6943-2340-A83B-068376257C4E}"/>
              </a:ext>
            </a:extLst>
          </p:cNvPr>
          <p:cNvSpPr>
            <a:spLocks noGrp="1"/>
          </p:cNvSpPr>
          <p:nvPr>
            <p:ph type="sldNum" sz="quarter" idx="4"/>
          </p:nvPr>
        </p:nvSpPr>
        <p:spPr>
          <a:xfrm>
            <a:off x="9169492" y="6320472"/>
            <a:ext cx="2743200" cy="365125"/>
          </a:xfrm>
          <a:prstGeom prst="rect">
            <a:avLst/>
          </a:prstGeom>
        </p:spPr>
        <p:txBody>
          <a:bodyPr vert="horz" lIns="91440" tIns="45720" rIns="91440" bIns="45720" rtlCol="0" anchor="ctr"/>
          <a:lstStyle>
            <a:lvl1pPr algn="r">
              <a:defRPr sz="1200">
                <a:solidFill>
                  <a:schemeClr val="bg1"/>
                </a:solidFill>
              </a:defRPr>
            </a:lvl1pPr>
          </a:lstStyle>
          <a:p>
            <a:fld id="{A7D369FA-B89E-4EE0-A45F-0DF1F84AA276}" type="slidenum">
              <a:rPr lang="en-US" smtClean="0"/>
              <a:pPr/>
              <a:t>‹#›</a:t>
            </a:fld>
            <a:endParaRPr lang="en-US"/>
          </a:p>
        </p:txBody>
      </p:sp>
      <p:pic>
        <p:nvPicPr>
          <p:cNvPr id="14" name="Graphic 13">
            <a:extLst>
              <a:ext uri="{FF2B5EF4-FFF2-40B4-BE49-F238E27FC236}">
                <a16:creationId xmlns:a16="http://schemas.microsoft.com/office/drawing/2014/main" id="{32590365-4A7F-CB46-A07D-F90B09AB4FB6}"/>
              </a:ext>
            </a:extLst>
          </p:cNvPr>
          <p:cNvPicPr>
            <a:picLocks noChangeAspect="1"/>
          </p:cNvPicPr>
          <p:nvPr userDrawn="1"/>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r="39502"/>
          <a:stretch/>
        </p:blipFill>
        <p:spPr>
          <a:xfrm>
            <a:off x="11296659" y="4549810"/>
            <a:ext cx="895341" cy="1257300"/>
          </a:xfrm>
          <a:prstGeom prst="rect">
            <a:avLst/>
          </a:prstGeom>
        </p:spPr>
      </p:pic>
    </p:spTree>
    <p:extLst>
      <p:ext uri="{BB962C8B-B14F-4D97-AF65-F5344CB8AC3E}">
        <p14:creationId xmlns:p14="http://schemas.microsoft.com/office/powerpoint/2010/main" val="307397064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hf hdr="0" ftr="0" dt="0"/>
  <p:txStyles>
    <p:titleStyle>
      <a:lvl1pPr algn="l" defTabSz="914400" rtl="0" eaLnBrk="1" latinLnBrk="0" hangingPunct="1">
        <a:lnSpc>
          <a:spcPct val="90000"/>
        </a:lnSpc>
        <a:spcBef>
          <a:spcPct val="0"/>
        </a:spcBef>
        <a:buNone/>
        <a:defRPr lang="en-US" sz="4400" b="1" kern="1200" smtClean="0">
          <a:solidFill>
            <a:srgbClr val="EA3C3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smtClean="0">
          <a:solidFill>
            <a:srgbClr val="2335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rgbClr val="2335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rgbClr val="2335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rgbClr val="2335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rgbClr val="2335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F10912-18A0-F44F-85B5-6D643064DAC9}"/>
              </a:ext>
            </a:extLst>
          </p:cNvPr>
          <p:cNvSpPr/>
          <p:nvPr userDrawn="1"/>
        </p:nvSpPr>
        <p:spPr>
          <a:xfrm>
            <a:off x="11430001" y="-1"/>
            <a:ext cx="762000" cy="6858001"/>
          </a:xfrm>
          <a:prstGeom prst="rect">
            <a:avLst/>
          </a:prstGeom>
          <a:solidFill>
            <a:srgbClr val="FF9946"/>
          </a:solidFill>
          <a:ln>
            <a:solidFill>
              <a:srgbClr val="FF9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46"/>
              </a:solidFill>
            </a:endParaRPr>
          </a:p>
        </p:txBody>
      </p:sp>
      <p:sp>
        <p:nvSpPr>
          <p:cNvPr id="2" name="Title Placeholder 1"/>
          <p:cNvSpPr>
            <a:spLocks noGrp="1"/>
          </p:cNvSpPr>
          <p:nvPr>
            <p:ph type="title"/>
          </p:nvPr>
        </p:nvSpPr>
        <p:spPr>
          <a:xfrm>
            <a:off x="54864" y="77722"/>
            <a:ext cx="9336947" cy="582226"/>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54864" y="737671"/>
            <a:ext cx="11382757" cy="59479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9492" y="6320472"/>
            <a:ext cx="2743200" cy="365125"/>
          </a:xfrm>
          <a:prstGeom prst="rect">
            <a:avLst/>
          </a:prstGeom>
        </p:spPr>
        <p:txBody>
          <a:bodyPr vert="horz" lIns="91440" tIns="45720" rIns="91440" bIns="45720" rtlCol="0" anchor="ctr"/>
          <a:lstStyle>
            <a:lvl1pPr algn="r">
              <a:defRPr sz="1200">
                <a:solidFill>
                  <a:schemeClr val="bg1"/>
                </a:solidFill>
              </a:defRPr>
            </a:lvl1pPr>
          </a:lstStyle>
          <a:p>
            <a:fld id="{A7D369FA-B89E-4EE0-A45F-0DF1F84AA276}" type="slidenum">
              <a:rPr lang="en-US" smtClean="0"/>
              <a:pPr/>
              <a:t>‹#›</a:t>
            </a:fld>
            <a:endParaRPr lang="en-US"/>
          </a:p>
        </p:txBody>
      </p:sp>
      <p:pic>
        <p:nvPicPr>
          <p:cNvPr id="8" name="Graphic 7">
            <a:extLst>
              <a:ext uri="{FF2B5EF4-FFF2-40B4-BE49-F238E27FC236}">
                <a16:creationId xmlns:a16="http://schemas.microsoft.com/office/drawing/2014/main" id="{4B89FA30-96DF-9D4C-8A75-739A465937A0}"/>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37842" y="184402"/>
            <a:ext cx="2099779" cy="379478"/>
          </a:xfrm>
          <a:prstGeom prst="rect">
            <a:avLst/>
          </a:prstGeom>
        </p:spPr>
      </p:pic>
      <p:pic>
        <p:nvPicPr>
          <p:cNvPr id="26" name="Graphic 25">
            <a:extLst>
              <a:ext uri="{FF2B5EF4-FFF2-40B4-BE49-F238E27FC236}">
                <a16:creationId xmlns:a16="http://schemas.microsoft.com/office/drawing/2014/main" id="{9D4FC097-4E6A-6242-8824-FE2E2E4A9015}"/>
              </a:ext>
            </a:extLst>
          </p:cNvPr>
          <p:cNvPicPr>
            <a:picLocks noChangeAspect="1"/>
          </p:cNvPicPr>
          <p:nvPr userDrawn="1"/>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r="24359"/>
          <a:stretch/>
        </p:blipFill>
        <p:spPr>
          <a:xfrm>
            <a:off x="11068051" y="4532698"/>
            <a:ext cx="1123949" cy="1257300"/>
          </a:xfrm>
          <a:prstGeom prst="rect">
            <a:avLst/>
          </a:prstGeom>
        </p:spPr>
      </p:pic>
    </p:spTree>
    <p:extLst>
      <p:ext uri="{BB962C8B-B14F-4D97-AF65-F5344CB8AC3E}">
        <p14:creationId xmlns:p14="http://schemas.microsoft.com/office/powerpoint/2010/main" val="250625379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p:hf hdr="0" ftr="0" dt="0"/>
  <p:txStyles>
    <p:titleStyle>
      <a:lvl1pPr algn="l" defTabSz="914400" rtl="0" eaLnBrk="1" latinLnBrk="0" hangingPunct="1">
        <a:lnSpc>
          <a:spcPct val="90000"/>
        </a:lnSpc>
        <a:spcBef>
          <a:spcPct val="0"/>
        </a:spcBef>
        <a:buNone/>
        <a:defRPr lang="en-US" sz="4400" b="1" kern="1200" smtClean="0">
          <a:solidFill>
            <a:srgbClr val="FF994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baseline="0" smtClean="0">
          <a:solidFill>
            <a:srgbClr val="2335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baseline="0" smtClean="0">
          <a:solidFill>
            <a:srgbClr val="2335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baseline="0" smtClean="0">
          <a:solidFill>
            <a:srgbClr val="2335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F10912-18A0-F44F-85B5-6D643064DAC9}"/>
              </a:ext>
            </a:extLst>
          </p:cNvPr>
          <p:cNvSpPr/>
          <p:nvPr userDrawn="1"/>
        </p:nvSpPr>
        <p:spPr>
          <a:xfrm>
            <a:off x="11430001" y="-1"/>
            <a:ext cx="762000" cy="6858001"/>
          </a:xfrm>
          <a:prstGeom prst="rect">
            <a:avLst/>
          </a:prstGeom>
          <a:solidFill>
            <a:srgbClr val="FF9946"/>
          </a:solidFill>
          <a:ln>
            <a:solidFill>
              <a:srgbClr val="FF9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46"/>
              </a:solidFill>
            </a:endParaRPr>
          </a:p>
        </p:txBody>
      </p:sp>
      <p:sp>
        <p:nvSpPr>
          <p:cNvPr id="2" name="Title Placeholder 1"/>
          <p:cNvSpPr>
            <a:spLocks noGrp="1"/>
          </p:cNvSpPr>
          <p:nvPr>
            <p:ph type="title"/>
          </p:nvPr>
        </p:nvSpPr>
        <p:spPr>
          <a:xfrm>
            <a:off x="54864" y="77722"/>
            <a:ext cx="9336947" cy="582226"/>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54864" y="737671"/>
            <a:ext cx="11382757" cy="59479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9492" y="6320472"/>
            <a:ext cx="2743200" cy="365125"/>
          </a:xfrm>
          <a:prstGeom prst="rect">
            <a:avLst/>
          </a:prstGeom>
        </p:spPr>
        <p:txBody>
          <a:bodyPr vert="horz" lIns="91440" tIns="45720" rIns="91440" bIns="45720" rtlCol="0" anchor="ctr"/>
          <a:lstStyle>
            <a:lvl1pPr algn="r">
              <a:defRPr sz="1200">
                <a:solidFill>
                  <a:schemeClr val="bg1"/>
                </a:solidFill>
              </a:defRPr>
            </a:lvl1pPr>
          </a:lstStyle>
          <a:p>
            <a:fld id="{A7D369FA-B89E-4EE0-A45F-0DF1F84AA276}" type="slidenum">
              <a:rPr lang="en-US" smtClean="0"/>
              <a:pPr/>
              <a:t>‹#›</a:t>
            </a:fld>
            <a:endParaRPr lang="en-US"/>
          </a:p>
        </p:txBody>
      </p:sp>
      <p:pic>
        <p:nvPicPr>
          <p:cNvPr id="8" name="Graphic 7">
            <a:extLst>
              <a:ext uri="{FF2B5EF4-FFF2-40B4-BE49-F238E27FC236}">
                <a16:creationId xmlns:a16="http://schemas.microsoft.com/office/drawing/2014/main" id="{4B89FA30-96DF-9D4C-8A75-739A465937A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37842" y="184402"/>
            <a:ext cx="2099779" cy="379478"/>
          </a:xfrm>
          <a:prstGeom prst="rect">
            <a:avLst/>
          </a:prstGeom>
        </p:spPr>
      </p:pic>
      <p:pic>
        <p:nvPicPr>
          <p:cNvPr id="26" name="Graphic 25">
            <a:extLst>
              <a:ext uri="{FF2B5EF4-FFF2-40B4-BE49-F238E27FC236}">
                <a16:creationId xmlns:a16="http://schemas.microsoft.com/office/drawing/2014/main" id="{9D4FC097-4E6A-6242-8824-FE2E2E4A9015}"/>
              </a:ext>
            </a:extLst>
          </p:cNvPr>
          <p:cNvPicPr>
            <a:picLocks noChangeAspect="1"/>
          </p:cNvPicPr>
          <p:nvPr userDrawn="1"/>
        </p:nvPicPr>
        <p:blipFill rotWithShape="1">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24359"/>
          <a:stretch/>
        </p:blipFill>
        <p:spPr>
          <a:xfrm>
            <a:off x="11068051" y="4532698"/>
            <a:ext cx="1123949" cy="1257300"/>
          </a:xfrm>
          <a:prstGeom prst="rect">
            <a:avLst/>
          </a:prstGeom>
        </p:spPr>
      </p:pic>
    </p:spTree>
    <p:extLst>
      <p:ext uri="{BB962C8B-B14F-4D97-AF65-F5344CB8AC3E}">
        <p14:creationId xmlns:p14="http://schemas.microsoft.com/office/powerpoint/2010/main" val="590019782"/>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Lst>
  <p:hf hdr="0" ftr="0" dt="0"/>
  <p:txStyles>
    <p:titleStyle>
      <a:lvl1pPr algn="l" defTabSz="914400" rtl="0" eaLnBrk="1" latinLnBrk="0" hangingPunct="1">
        <a:lnSpc>
          <a:spcPct val="90000"/>
        </a:lnSpc>
        <a:spcBef>
          <a:spcPct val="0"/>
        </a:spcBef>
        <a:buNone/>
        <a:defRPr lang="en-US" sz="4400" b="1" kern="1200" smtClean="0">
          <a:solidFill>
            <a:srgbClr val="FF994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baseline="0" smtClean="0">
          <a:solidFill>
            <a:srgbClr val="2335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baseline="0" smtClean="0">
          <a:solidFill>
            <a:srgbClr val="2335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baseline="0" smtClean="0">
          <a:solidFill>
            <a:srgbClr val="2335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F10912-18A0-F44F-85B5-6D643064DAC9}"/>
              </a:ext>
            </a:extLst>
          </p:cNvPr>
          <p:cNvSpPr/>
          <p:nvPr userDrawn="1"/>
        </p:nvSpPr>
        <p:spPr>
          <a:xfrm>
            <a:off x="11430001" y="-1"/>
            <a:ext cx="762000" cy="6858001"/>
          </a:xfrm>
          <a:prstGeom prst="rect">
            <a:avLst/>
          </a:prstGeom>
          <a:solidFill>
            <a:srgbClr val="FF9946"/>
          </a:solidFill>
          <a:ln>
            <a:solidFill>
              <a:srgbClr val="FF9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46"/>
              </a:solidFill>
            </a:endParaRPr>
          </a:p>
        </p:txBody>
      </p:sp>
      <p:sp>
        <p:nvSpPr>
          <p:cNvPr id="2" name="Title Placeholder 1"/>
          <p:cNvSpPr>
            <a:spLocks noGrp="1"/>
          </p:cNvSpPr>
          <p:nvPr>
            <p:ph type="title"/>
          </p:nvPr>
        </p:nvSpPr>
        <p:spPr>
          <a:xfrm>
            <a:off x="54864" y="77722"/>
            <a:ext cx="9336947" cy="582226"/>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54864" y="737671"/>
            <a:ext cx="11382757" cy="59479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9492" y="6320472"/>
            <a:ext cx="2743200" cy="365125"/>
          </a:xfrm>
          <a:prstGeom prst="rect">
            <a:avLst/>
          </a:prstGeom>
        </p:spPr>
        <p:txBody>
          <a:bodyPr vert="horz" lIns="91440" tIns="45720" rIns="91440" bIns="45720" rtlCol="0" anchor="ctr"/>
          <a:lstStyle>
            <a:lvl1pPr algn="r">
              <a:defRPr sz="1200">
                <a:solidFill>
                  <a:schemeClr val="bg1"/>
                </a:solidFill>
              </a:defRPr>
            </a:lvl1pPr>
          </a:lstStyle>
          <a:p>
            <a:fld id="{A7D369FA-B89E-4EE0-A45F-0DF1F84AA276}" type="slidenum">
              <a:rPr lang="en-US" smtClean="0"/>
              <a:pPr/>
              <a:t>‹#›</a:t>
            </a:fld>
            <a:endParaRPr lang="en-US"/>
          </a:p>
        </p:txBody>
      </p:sp>
      <p:pic>
        <p:nvPicPr>
          <p:cNvPr id="8" name="Graphic 7">
            <a:extLst>
              <a:ext uri="{FF2B5EF4-FFF2-40B4-BE49-F238E27FC236}">
                <a16:creationId xmlns:a16="http://schemas.microsoft.com/office/drawing/2014/main" id="{4B89FA30-96DF-9D4C-8A75-739A465937A0}"/>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37842" y="184402"/>
            <a:ext cx="2099779" cy="379478"/>
          </a:xfrm>
          <a:prstGeom prst="rect">
            <a:avLst/>
          </a:prstGeom>
        </p:spPr>
      </p:pic>
      <p:pic>
        <p:nvPicPr>
          <p:cNvPr id="26" name="Graphic 25">
            <a:extLst>
              <a:ext uri="{FF2B5EF4-FFF2-40B4-BE49-F238E27FC236}">
                <a16:creationId xmlns:a16="http://schemas.microsoft.com/office/drawing/2014/main" id="{9D4FC097-4E6A-6242-8824-FE2E2E4A9015}"/>
              </a:ext>
            </a:extLst>
          </p:cNvPr>
          <p:cNvPicPr>
            <a:picLocks noChangeAspect="1"/>
          </p:cNvPicPr>
          <p:nvPr userDrawn="1"/>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r="24359"/>
          <a:stretch/>
        </p:blipFill>
        <p:spPr>
          <a:xfrm>
            <a:off x="11068051" y="4532698"/>
            <a:ext cx="1123949" cy="1257300"/>
          </a:xfrm>
          <a:prstGeom prst="rect">
            <a:avLst/>
          </a:prstGeom>
        </p:spPr>
      </p:pic>
    </p:spTree>
    <p:extLst>
      <p:ext uri="{BB962C8B-B14F-4D97-AF65-F5344CB8AC3E}">
        <p14:creationId xmlns:p14="http://schemas.microsoft.com/office/powerpoint/2010/main" val="2819912453"/>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Lst>
  <p:hf hdr="0" ftr="0" dt="0"/>
  <p:txStyles>
    <p:titleStyle>
      <a:lvl1pPr algn="l" defTabSz="914400" rtl="0" eaLnBrk="1" latinLnBrk="0" hangingPunct="1">
        <a:lnSpc>
          <a:spcPct val="90000"/>
        </a:lnSpc>
        <a:spcBef>
          <a:spcPct val="0"/>
        </a:spcBef>
        <a:buNone/>
        <a:defRPr lang="en-US" sz="4400" b="1" kern="1200" smtClean="0">
          <a:solidFill>
            <a:srgbClr val="FF994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baseline="0" smtClean="0">
          <a:solidFill>
            <a:srgbClr val="2335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baseline="0" smtClean="0">
          <a:solidFill>
            <a:srgbClr val="2335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baseline="0" smtClean="0">
          <a:solidFill>
            <a:srgbClr val="2335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F10912-18A0-F44F-85B5-6D643064DAC9}"/>
              </a:ext>
            </a:extLst>
          </p:cNvPr>
          <p:cNvSpPr/>
          <p:nvPr userDrawn="1"/>
        </p:nvSpPr>
        <p:spPr>
          <a:xfrm>
            <a:off x="11430001" y="-1"/>
            <a:ext cx="762000" cy="6858001"/>
          </a:xfrm>
          <a:prstGeom prst="rect">
            <a:avLst/>
          </a:prstGeom>
          <a:solidFill>
            <a:srgbClr val="FF9946"/>
          </a:solidFill>
          <a:ln>
            <a:solidFill>
              <a:srgbClr val="FF9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46"/>
              </a:solidFill>
            </a:endParaRPr>
          </a:p>
        </p:txBody>
      </p:sp>
      <p:sp>
        <p:nvSpPr>
          <p:cNvPr id="2" name="Title Placeholder 1"/>
          <p:cNvSpPr>
            <a:spLocks noGrp="1"/>
          </p:cNvSpPr>
          <p:nvPr>
            <p:ph type="title"/>
          </p:nvPr>
        </p:nvSpPr>
        <p:spPr>
          <a:xfrm>
            <a:off x="54864" y="77722"/>
            <a:ext cx="9336947" cy="582226"/>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54864" y="737671"/>
            <a:ext cx="11382757" cy="59479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9492" y="6320472"/>
            <a:ext cx="2743200" cy="365125"/>
          </a:xfrm>
          <a:prstGeom prst="rect">
            <a:avLst/>
          </a:prstGeom>
        </p:spPr>
        <p:txBody>
          <a:bodyPr vert="horz" lIns="91440" tIns="45720" rIns="91440" bIns="45720" rtlCol="0" anchor="ctr"/>
          <a:lstStyle>
            <a:lvl1pPr algn="r">
              <a:defRPr sz="1200">
                <a:solidFill>
                  <a:schemeClr val="bg1"/>
                </a:solidFill>
              </a:defRPr>
            </a:lvl1pPr>
          </a:lstStyle>
          <a:p>
            <a:fld id="{A7D369FA-B89E-4EE0-A45F-0DF1F84AA276}" type="slidenum">
              <a:rPr lang="en-US" smtClean="0"/>
              <a:pPr/>
              <a:t>‹#›</a:t>
            </a:fld>
            <a:endParaRPr lang="en-US"/>
          </a:p>
        </p:txBody>
      </p:sp>
      <p:pic>
        <p:nvPicPr>
          <p:cNvPr id="8" name="Graphic 7">
            <a:extLst>
              <a:ext uri="{FF2B5EF4-FFF2-40B4-BE49-F238E27FC236}">
                <a16:creationId xmlns:a16="http://schemas.microsoft.com/office/drawing/2014/main" id="{4B89FA30-96DF-9D4C-8A75-739A465937A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37842" y="184402"/>
            <a:ext cx="2099779" cy="379478"/>
          </a:xfrm>
          <a:prstGeom prst="rect">
            <a:avLst/>
          </a:prstGeom>
        </p:spPr>
      </p:pic>
      <p:pic>
        <p:nvPicPr>
          <p:cNvPr id="26" name="Graphic 25">
            <a:extLst>
              <a:ext uri="{FF2B5EF4-FFF2-40B4-BE49-F238E27FC236}">
                <a16:creationId xmlns:a16="http://schemas.microsoft.com/office/drawing/2014/main" id="{9D4FC097-4E6A-6242-8824-FE2E2E4A9015}"/>
              </a:ext>
            </a:extLst>
          </p:cNvPr>
          <p:cNvPicPr>
            <a:picLocks noChangeAspect="1"/>
          </p:cNvPicPr>
          <p:nvPr userDrawn="1"/>
        </p:nvPicPr>
        <p:blipFill rotWithShape="1">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r="24359"/>
          <a:stretch/>
        </p:blipFill>
        <p:spPr>
          <a:xfrm>
            <a:off x="11068051" y="4532698"/>
            <a:ext cx="1123949" cy="1257300"/>
          </a:xfrm>
          <a:prstGeom prst="rect">
            <a:avLst/>
          </a:prstGeom>
        </p:spPr>
      </p:pic>
    </p:spTree>
    <p:extLst>
      <p:ext uri="{BB962C8B-B14F-4D97-AF65-F5344CB8AC3E}">
        <p14:creationId xmlns:p14="http://schemas.microsoft.com/office/powerpoint/2010/main" val="3012740803"/>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Lst>
  <p:hf hdr="0" ftr="0" dt="0"/>
  <p:txStyles>
    <p:titleStyle>
      <a:lvl1pPr algn="l" defTabSz="914400" rtl="0" eaLnBrk="1" latinLnBrk="0" hangingPunct="1">
        <a:lnSpc>
          <a:spcPct val="90000"/>
        </a:lnSpc>
        <a:spcBef>
          <a:spcPct val="0"/>
        </a:spcBef>
        <a:buNone/>
        <a:defRPr lang="en-US" sz="4400" b="1" kern="1200" smtClean="0">
          <a:solidFill>
            <a:srgbClr val="FF994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baseline="0" smtClean="0">
          <a:solidFill>
            <a:srgbClr val="2335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baseline="0" smtClean="0">
          <a:solidFill>
            <a:srgbClr val="2335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baseline="0" smtClean="0">
          <a:solidFill>
            <a:srgbClr val="2335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F10912-18A0-F44F-85B5-6D643064DAC9}"/>
              </a:ext>
            </a:extLst>
          </p:cNvPr>
          <p:cNvSpPr/>
          <p:nvPr userDrawn="1"/>
        </p:nvSpPr>
        <p:spPr>
          <a:xfrm>
            <a:off x="11430001" y="-1"/>
            <a:ext cx="762000" cy="6858001"/>
          </a:xfrm>
          <a:prstGeom prst="rect">
            <a:avLst/>
          </a:prstGeom>
          <a:solidFill>
            <a:srgbClr val="FF9946"/>
          </a:solidFill>
          <a:ln>
            <a:solidFill>
              <a:srgbClr val="FF99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9946"/>
              </a:solidFill>
            </a:endParaRPr>
          </a:p>
        </p:txBody>
      </p:sp>
      <p:sp>
        <p:nvSpPr>
          <p:cNvPr id="2" name="Title Placeholder 1"/>
          <p:cNvSpPr>
            <a:spLocks noGrp="1"/>
          </p:cNvSpPr>
          <p:nvPr>
            <p:ph type="title"/>
          </p:nvPr>
        </p:nvSpPr>
        <p:spPr>
          <a:xfrm>
            <a:off x="54864" y="77722"/>
            <a:ext cx="9336947" cy="582226"/>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54864" y="737671"/>
            <a:ext cx="11382757" cy="59479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69492" y="6320472"/>
            <a:ext cx="2743200" cy="365125"/>
          </a:xfrm>
          <a:prstGeom prst="rect">
            <a:avLst/>
          </a:prstGeom>
        </p:spPr>
        <p:txBody>
          <a:bodyPr vert="horz" lIns="91440" tIns="45720" rIns="91440" bIns="45720" rtlCol="0" anchor="ctr"/>
          <a:lstStyle>
            <a:lvl1pPr algn="r">
              <a:defRPr sz="1200">
                <a:solidFill>
                  <a:schemeClr val="bg1"/>
                </a:solidFill>
              </a:defRPr>
            </a:lvl1pPr>
          </a:lstStyle>
          <a:p>
            <a:fld id="{A7D369FA-B89E-4EE0-A45F-0DF1F84AA276}" type="slidenum">
              <a:rPr lang="en-US" smtClean="0"/>
              <a:pPr/>
              <a:t>‹#›</a:t>
            </a:fld>
            <a:endParaRPr lang="en-US"/>
          </a:p>
        </p:txBody>
      </p:sp>
      <p:pic>
        <p:nvPicPr>
          <p:cNvPr id="8" name="Graphic 7">
            <a:extLst>
              <a:ext uri="{FF2B5EF4-FFF2-40B4-BE49-F238E27FC236}">
                <a16:creationId xmlns:a16="http://schemas.microsoft.com/office/drawing/2014/main" id="{4B89FA30-96DF-9D4C-8A75-739A465937A0}"/>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37842" y="184402"/>
            <a:ext cx="2099779" cy="379478"/>
          </a:xfrm>
          <a:prstGeom prst="rect">
            <a:avLst/>
          </a:prstGeom>
        </p:spPr>
      </p:pic>
      <p:pic>
        <p:nvPicPr>
          <p:cNvPr id="26" name="Graphic 25">
            <a:extLst>
              <a:ext uri="{FF2B5EF4-FFF2-40B4-BE49-F238E27FC236}">
                <a16:creationId xmlns:a16="http://schemas.microsoft.com/office/drawing/2014/main" id="{9D4FC097-4E6A-6242-8824-FE2E2E4A9015}"/>
              </a:ext>
            </a:extLst>
          </p:cNvPr>
          <p:cNvPicPr>
            <a:picLocks noChangeAspect="1"/>
          </p:cNvPicPr>
          <p:nvPr userDrawn="1"/>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r="24359"/>
          <a:stretch/>
        </p:blipFill>
        <p:spPr>
          <a:xfrm>
            <a:off x="11068051" y="4532698"/>
            <a:ext cx="1123949" cy="1257300"/>
          </a:xfrm>
          <a:prstGeom prst="rect">
            <a:avLst/>
          </a:prstGeom>
        </p:spPr>
      </p:pic>
    </p:spTree>
    <p:extLst>
      <p:ext uri="{BB962C8B-B14F-4D97-AF65-F5344CB8AC3E}">
        <p14:creationId xmlns:p14="http://schemas.microsoft.com/office/powerpoint/2010/main" val="4241204505"/>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Lst>
  <p:hf hdr="0" ftr="0" dt="0"/>
  <p:txStyles>
    <p:titleStyle>
      <a:lvl1pPr algn="l" defTabSz="914400" rtl="0" eaLnBrk="1" latinLnBrk="0" hangingPunct="1">
        <a:lnSpc>
          <a:spcPct val="90000"/>
        </a:lnSpc>
        <a:spcBef>
          <a:spcPct val="0"/>
        </a:spcBef>
        <a:buNone/>
        <a:defRPr lang="en-US" sz="4400" b="1" kern="1200" smtClean="0">
          <a:solidFill>
            <a:srgbClr val="FF994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baseline="0" smtClean="0">
          <a:solidFill>
            <a:srgbClr val="2335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baseline="0" smtClean="0">
          <a:solidFill>
            <a:srgbClr val="2335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baseline="0" smtClean="0">
          <a:solidFill>
            <a:srgbClr val="2335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26.png"/><Relationship Id="rId7" Type="http://schemas.openxmlformats.org/officeDocument/2006/relationships/diagramData" Target="../diagrams/data4.xml"/><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image" Target="../media/image29.png"/><Relationship Id="rId11" Type="http://schemas.microsoft.com/office/2007/relationships/diagramDrawing" Target="../diagrams/drawing4.xml"/><Relationship Id="rId5" Type="http://schemas.openxmlformats.org/officeDocument/2006/relationships/image" Target="../media/image28.png"/><Relationship Id="rId10" Type="http://schemas.openxmlformats.org/officeDocument/2006/relationships/diagramColors" Target="../diagrams/colors4.xml"/><Relationship Id="rId4" Type="http://schemas.openxmlformats.org/officeDocument/2006/relationships/image" Target="../media/image27.png"/><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36.png"/><Relationship Id="rId4" Type="http://schemas.openxmlformats.org/officeDocument/2006/relationships/diagramLayout" Target="../diagrams/layout6.xml"/><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39.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38.png"/><Relationship Id="rId4" Type="http://schemas.openxmlformats.org/officeDocument/2006/relationships/diagramLayout" Target="../diagrams/layout7.xml"/><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4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5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3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hyperlink" Target="https://www.edockets.state.mn.us/edockets/searchDocuments.do?method=showPoup&amp;documentId=%7b00AE3887-0000-C24C-BFC6-45EC1209A3DB%7d&amp;documentTitle=20233-194396-08" TargetMode="External"/><Relationship Id="rId2" Type="http://schemas.openxmlformats.org/officeDocument/2006/relationships/notesSlide" Target="../notesSlides/notesSlide27.xml"/><Relationship Id="rId1" Type="http://schemas.openxmlformats.org/officeDocument/2006/relationships/slideLayout" Target="../slideLayouts/slideLayout39.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6.xml"/><Relationship Id="rId1" Type="http://schemas.openxmlformats.org/officeDocument/2006/relationships/slideLayout" Target="../slideLayouts/slideLayout3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EE7DF4-FE26-4FE3-9B90-C9C61BFDE3CD}"/>
              </a:ext>
            </a:extLst>
          </p:cNvPr>
          <p:cNvSpPr>
            <a:spLocks noGrp="1"/>
          </p:cNvSpPr>
          <p:nvPr>
            <p:ph type="ctrTitle"/>
          </p:nvPr>
        </p:nvSpPr>
        <p:spPr/>
        <p:txBody>
          <a:bodyPr/>
          <a:lstStyle/>
          <a:p>
            <a:r>
              <a:rPr lang="en-US"/>
              <a:t>Tacoma Power 2024 IRP Public Workshop</a:t>
            </a:r>
          </a:p>
        </p:txBody>
      </p:sp>
      <p:sp>
        <p:nvSpPr>
          <p:cNvPr id="6" name="Subtitle 5">
            <a:extLst>
              <a:ext uri="{FF2B5EF4-FFF2-40B4-BE49-F238E27FC236}">
                <a16:creationId xmlns:a16="http://schemas.microsoft.com/office/drawing/2014/main" id="{1ED44535-C222-4E5C-B480-3413F7AED5B5}"/>
              </a:ext>
            </a:extLst>
          </p:cNvPr>
          <p:cNvSpPr>
            <a:spLocks noGrp="1"/>
          </p:cNvSpPr>
          <p:nvPr>
            <p:ph type="subTitle" idx="1"/>
          </p:nvPr>
        </p:nvSpPr>
        <p:spPr/>
        <p:txBody>
          <a:bodyPr/>
          <a:lstStyle/>
          <a:p>
            <a:r>
              <a:rPr lang="en-US" dirty="0"/>
              <a:t>May 8</a:t>
            </a:r>
            <a:r>
              <a:rPr lang="en-US"/>
              <a:t>, 2024</a:t>
            </a:r>
          </a:p>
        </p:txBody>
      </p:sp>
      <p:sp>
        <p:nvSpPr>
          <p:cNvPr id="4" name="Slide Number Placeholder 3">
            <a:extLst>
              <a:ext uri="{FF2B5EF4-FFF2-40B4-BE49-F238E27FC236}">
                <a16:creationId xmlns:a16="http://schemas.microsoft.com/office/drawing/2014/main" id="{46053398-909F-467A-B735-235E2985EC92}"/>
              </a:ext>
            </a:extLst>
          </p:cNvPr>
          <p:cNvSpPr>
            <a:spLocks noGrp="1"/>
          </p:cNvSpPr>
          <p:nvPr>
            <p:ph type="sldNum" sz="quarter" idx="12"/>
          </p:nvPr>
        </p:nvSpPr>
        <p:spPr/>
        <p:txBody>
          <a:bodyPr/>
          <a:lstStyle/>
          <a:p>
            <a:fld id="{A7D369FA-B89E-4EE0-A45F-0DF1F84AA276}" type="slidenum">
              <a:rPr lang="en-US" smtClean="0"/>
              <a:t>1</a:t>
            </a:fld>
            <a:endParaRPr lang="en-US"/>
          </a:p>
        </p:txBody>
      </p:sp>
    </p:spTree>
    <p:extLst>
      <p:ext uri="{BB962C8B-B14F-4D97-AF65-F5344CB8AC3E}">
        <p14:creationId xmlns:p14="http://schemas.microsoft.com/office/powerpoint/2010/main" val="152530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t>Overview of IRP Process</a:t>
            </a:r>
          </a:p>
        </p:txBody>
      </p:sp>
      <p:sp>
        <p:nvSpPr>
          <p:cNvPr id="2" name="Slide Number Placeholder 1"/>
          <p:cNvSpPr>
            <a:spLocks noGrp="1"/>
          </p:cNvSpPr>
          <p:nvPr>
            <p:ph type="sldNum" sz="quarter" idx="12"/>
          </p:nvPr>
        </p:nvSpPr>
        <p:spPr/>
        <p:txBody>
          <a:bodyPr/>
          <a:lstStyle/>
          <a:p>
            <a:fld id="{30A1B182-E6A6-41A6-BA69-69B4DD1884E3}" type="slidenum">
              <a:rPr lang="en-US" smtClean="0"/>
              <a:pPr/>
              <a:t>10</a:t>
            </a:fld>
            <a:endParaRPr lang="en-US"/>
          </a:p>
        </p:txBody>
      </p:sp>
      <p:grpSp>
        <p:nvGrpSpPr>
          <p:cNvPr id="7" name="Group 6"/>
          <p:cNvGrpSpPr/>
          <p:nvPr/>
        </p:nvGrpSpPr>
        <p:grpSpPr>
          <a:xfrm>
            <a:off x="1075765" y="826718"/>
            <a:ext cx="7486109" cy="5749446"/>
            <a:chOff x="1371600" y="1943099"/>
            <a:chExt cx="7061977" cy="4557453"/>
          </a:xfrm>
        </p:grpSpPr>
        <p:graphicFrame>
          <p:nvGraphicFramePr>
            <p:cNvPr id="8" name="Diagram 7"/>
            <p:cNvGraphicFramePr/>
            <p:nvPr>
              <p:extLst>
                <p:ext uri="{D42A27DB-BD31-4B8C-83A1-F6EECF244321}">
                  <p14:modId xmlns:p14="http://schemas.microsoft.com/office/powerpoint/2010/main" val="355431069"/>
                </p:ext>
              </p:extLst>
            </p:nvPr>
          </p:nvGraphicFramePr>
          <p:xfrm>
            <a:off x="1371600" y="1943099"/>
            <a:ext cx="5600700" cy="4557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nvGraphicFramePr>
          <p:xfrm>
            <a:off x="5511023" y="2369127"/>
            <a:ext cx="2922554" cy="40223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10" name="TextBox 9"/>
          <p:cNvSpPr txBox="1"/>
          <p:nvPr/>
        </p:nvSpPr>
        <p:spPr>
          <a:xfrm rot="16200000">
            <a:off x="-13469" y="4775113"/>
            <a:ext cx="3765665" cy="400110"/>
          </a:xfrm>
          <a:prstGeom prst="rect">
            <a:avLst/>
          </a:prstGeom>
          <a:noFill/>
        </p:spPr>
        <p:txBody>
          <a:bodyPr wrap="square" rtlCol="0">
            <a:spAutoFit/>
          </a:bodyPr>
          <a:lstStyle/>
          <a:p>
            <a:r>
              <a:rPr lang="en-US" sz="2000">
                <a:solidFill>
                  <a:schemeClr val="bg1"/>
                </a:solidFill>
              </a:rPr>
              <a:t>IRP BASICS</a:t>
            </a:r>
          </a:p>
        </p:txBody>
      </p:sp>
    </p:spTree>
    <p:extLst>
      <p:ext uri="{BB962C8B-B14F-4D97-AF65-F5344CB8AC3E}">
        <p14:creationId xmlns:p14="http://schemas.microsoft.com/office/powerpoint/2010/main" val="407938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400">
                <a:solidFill>
                  <a:schemeClr val="tx1"/>
                </a:solidFill>
              </a:rPr>
              <a:t>If you are sure of tomorrow, there is no fool greater than you! </a:t>
            </a:r>
            <a:r>
              <a:rPr lang="en-US"/>
              <a:t> </a:t>
            </a:r>
            <a:r>
              <a:rPr lang="en-US" b="1"/>
              <a:t>   </a:t>
            </a:r>
            <a:endParaRPr lang="en-US"/>
          </a:p>
        </p:txBody>
      </p:sp>
      <p:sp>
        <p:nvSpPr>
          <p:cNvPr id="6" name="Text Placeholder 5"/>
          <p:cNvSpPr>
            <a:spLocks noGrp="1"/>
          </p:cNvSpPr>
          <p:nvPr>
            <p:ph type="body" idx="1"/>
          </p:nvPr>
        </p:nvSpPr>
        <p:spPr/>
        <p:txBody>
          <a:bodyPr/>
          <a:lstStyle/>
          <a:p>
            <a:r>
              <a:rPr lang="en-US">
                <a:solidFill>
                  <a:schemeClr val="tx1"/>
                </a:solidFill>
              </a:rPr>
              <a:t>Mehmet Murat ildan</a:t>
            </a:r>
          </a:p>
        </p:txBody>
      </p:sp>
    </p:spTree>
    <p:extLst>
      <p:ext uri="{BB962C8B-B14F-4D97-AF65-F5344CB8AC3E}">
        <p14:creationId xmlns:p14="http://schemas.microsoft.com/office/powerpoint/2010/main" val="278604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Uncertainties we plan to address in our IRP</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46225486"/>
              </p:ext>
            </p:extLst>
          </p:nvPr>
        </p:nvGraphicFramePr>
        <p:xfrm>
          <a:off x="428625" y="971550"/>
          <a:ext cx="10544176" cy="4905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7D369FA-B89E-4EE0-A45F-0DF1F84AA276}" type="slidenum">
              <a:rPr lang="en-US" smtClean="0"/>
              <a:t>12</a:t>
            </a:fld>
            <a:endParaRPr lang="en-US"/>
          </a:p>
        </p:txBody>
      </p:sp>
    </p:spTree>
    <p:extLst>
      <p:ext uri="{BB962C8B-B14F-4D97-AF65-F5344CB8AC3E}">
        <p14:creationId xmlns:p14="http://schemas.microsoft.com/office/powerpoint/2010/main" val="460344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Spotlight on electrification</a:t>
            </a:r>
          </a:p>
        </p:txBody>
      </p:sp>
      <p:sp>
        <p:nvSpPr>
          <p:cNvPr id="4" name="Slide Number Placeholder 3"/>
          <p:cNvSpPr>
            <a:spLocks noGrp="1"/>
          </p:cNvSpPr>
          <p:nvPr>
            <p:ph type="sldNum" sz="quarter" idx="12"/>
          </p:nvPr>
        </p:nvSpPr>
        <p:spPr/>
        <p:txBody>
          <a:bodyPr/>
          <a:lstStyle/>
          <a:p>
            <a:fld id="{A7D369FA-B89E-4EE0-A45F-0DF1F84AA276}" type="slidenum">
              <a:rPr lang="en-US" smtClean="0"/>
              <a:t>13</a:t>
            </a:fld>
            <a:endParaRPr lang="en-US"/>
          </a:p>
        </p:txBody>
      </p:sp>
      <p:sp>
        <p:nvSpPr>
          <p:cNvPr id="6" name="Content Placeholder 2"/>
          <p:cNvSpPr txBox="1">
            <a:spLocks/>
          </p:cNvSpPr>
          <p:nvPr/>
        </p:nvSpPr>
        <p:spPr>
          <a:xfrm>
            <a:off x="210074" y="914224"/>
            <a:ext cx="10848316" cy="2952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baseline="0" smtClean="0">
                <a:solidFill>
                  <a:srgbClr val="2335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baseline="0" smtClean="0">
                <a:solidFill>
                  <a:srgbClr val="2335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baseline="0" smtClean="0">
                <a:solidFill>
                  <a:srgbClr val="2335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b="1"/>
              <a:t>What is electrification?</a:t>
            </a:r>
          </a:p>
          <a:p>
            <a:pPr>
              <a:lnSpc>
                <a:spcPct val="120000"/>
              </a:lnSpc>
            </a:pPr>
            <a:r>
              <a:rPr lang="en-US" sz="2400"/>
              <a:t>Powering things with electricity – replacing an existing nonelectric fuel (heating systems, vehicles, etc.)</a:t>
            </a:r>
          </a:p>
          <a:p>
            <a:pPr marL="0" indent="0">
              <a:lnSpc>
                <a:spcPct val="120000"/>
              </a:lnSpc>
              <a:buNone/>
            </a:pPr>
            <a:r>
              <a:rPr lang="en-US" sz="2400" b="1"/>
              <a:t>Why does it matter for the IRP?</a:t>
            </a:r>
          </a:p>
          <a:p>
            <a:pPr>
              <a:lnSpc>
                <a:spcPct val="120000"/>
              </a:lnSpc>
              <a:spcBef>
                <a:spcPts val="600"/>
              </a:spcBef>
            </a:pPr>
            <a:r>
              <a:rPr lang="en-US" sz="2400" dirty="0"/>
              <a:t>Electrification has</a:t>
            </a:r>
            <a:r>
              <a:rPr lang="en-US" sz="2400"/>
              <a:t> potential to add significantly to customer demand</a:t>
            </a:r>
          </a:p>
          <a:p>
            <a:pPr>
              <a:lnSpc>
                <a:spcPct val="120000"/>
              </a:lnSpc>
              <a:spcBef>
                <a:spcPts val="600"/>
              </a:spcBef>
            </a:pPr>
            <a:r>
              <a:rPr lang="en-US" sz="2400"/>
              <a:t>Tacoma Power must be prepared to meet the demand</a:t>
            </a:r>
          </a:p>
        </p:txBody>
      </p:sp>
      <p:pic>
        <p:nvPicPr>
          <p:cNvPr id="18" name="Picture 17"/>
          <p:cNvPicPr>
            <a:picLocks noChangeAspect="1"/>
          </p:cNvPicPr>
          <p:nvPr/>
        </p:nvPicPr>
        <p:blipFill>
          <a:blip r:embed="rId3"/>
          <a:stretch>
            <a:fillRect/>
          </a:stretch>
        </p:blipFill>
        <p:spPr>
          <a:xfrm>
            <a:off x="2996740" y="5347142"/>
            <a:ext cx="4348543" cy="1338455"/>
          </a:xfrm>
          <a:prstGeom prst="rect">
            <a:avLst/>
          </a:prstGeom>
        </p:spPr>
      </p:pic>
      <p:pic>
        <p:nvPicPr>
          <p:cNvPr id="19" name="Picture 18"/>
          <p:cNvPicPr>
            <a:picLocks noChangeAspect="1"/>
          </p:cNvPicPr>
          <p:nvPr/>
        </p:nvPicPr>
        <p:blipFill>
          <a:blip r:embed="rId4"/>
          <a:stretch>
            <a:fillRect/>
          </a:stretch>
        </p:blipFill>
        <p:spPr>
          <a:xfrm>
            <a:off x="7725232" y="4301189"/>
            <a:ext cx="3333158" cy="2384408"/>
          </a:xfrm>
          <a:prstGeom prst="rect">
            <a:avLst/>
          </a:prstGeom>
        </p:spPr>
      </p:pic>
      <p:pic>
        <p:nvPicPr>
          <p:cNvPr id="21" name="Picture 20"/>
          <p:cNvPicPr>
            <a:picLocks noChangeAspect="1"/>
          </p:cNvPicPr>
          <p:nvPr/>
        </p:nvPicPr>
        <p:blipFill rotWithShape="1">
          <a:blip r:embed="rId5"/>
          <a:srcRect t="16646" r="2911"/>
          <a:stretch/>
        </p:blipFill>
        <p:spPr>
          <a:xfrm>
            <a:off x="594638" y="4435363"/>
            <a:ext cx="2230159" cy="2123825"/>
          </a:xfrm>
          <a:prstGeom prst="rect">
            <a:avLst/>
          </a:prstGeom>
        </p:spPr>
      </p:pic>
      <p:pic>
        <p:nvPicPr>
          <p:cNvPr id="22" name="Picture 21"/>
          <p:cNvPicPr>
            <a:picLocks noChangeAspect="1"/>
          </p:cNvPicPr>
          <p:nvPr/>
        </p:nvPicPr>
        <p:blipFill>
          <a:blip r:embed="rId6"/>
          <a:stretch>
            <a:fillRect/>
          </a:stretch>
        </p:blipFill>
        <p:spPr>
          <a:xfrm>
            <a:off x="4201759" y="4465214"/>
            <a:ext cx="2973252" cy="877817"/>
          </a:xfrm>
          <a:prstGeom prst="rect">
            <a:avLst/>
          </a:prstGeom>
        </p:spPr>
      </p:pic>
    </p:spTree>
    <p:extLst>
      <p:ext uri="{BB962C8B-B14F-4D97-AF65-F5344CB8AC3E}">
        <p14:creationId xmlns:p14="http://schemas.microsoft.com/office/powerpoint/2010/main" val="587777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Tacoma Power electrification study</a:t>
            </a:r>
          </a:p>
        </p:txBody>
      </p:sp>
      <p:sp>
        <p:nvSpPr>
          <p:cNvPr id="3" name="Content Placeholder 2"/>
          <p:cNvSpPr>
            <a:spLocks noGrp="1"/>
          </p:cNvSpPr>
          <p:nvPr>
            <p:ph idx="1"/>
          </p:nvPr>
        </p:nvSpPr>
        <p:spPr>
          <a:xfrm>
            <a:off x="54864" y="814114"/>
            <a:ext cx="11291561" cy="5650498"/>
          </a:xfrm>
        </p:spPr>
        <p:txBody>
          <a:bodyPr>
            <a:normAutofit fontScale="92500" lnSpcReduction="10000"/>
          </a:bodyPr>
          <a:lstStyle/>
          <a:p>
            <a:r>
              <a:rPr lang="en-US"/>
              <a:t>Addresses multiple segments</a:t>
            </a:r>
          </a:p>
          <a:p>
            <a:endParaRPr lang="en-US"/>
          </a:p>
          <a:p>
            <a:endParaRPr lang="en-US" b="1"/>
          </a:p>
          <a:p>
            <a:pPr marL="0" indent="0">
              <a:buNone/>
            </a:pPr>
            <a:endParaRPr lang="en-US"/>
          </a:p>
          <a:p>
            <a:r>
              <a:rPr lang="en-US"/>
              <a:t>Considers multiple realistic scenarios</a:t>
            </a:r>
          </a:p>
          <a:p>
            <a:endParaRPr lang="en-US"/>
          </a:p>
          <a:p>
            <a:endParaRPr lang="en-US"/>
          </a:p>
          <a:p>
            <a:pPr marL="0" indent="0">
              <a:buNone/>
            </a:pPr>
            <a:endParaRPr lang="en-US"/>
          </a:p>
          <a:p>
            <a:endParaRPr lang="en-US"/>
          </a:p>
          <a:p>
            <a:endParaRPr lang="en-US"/>
          </a:p>
          <a:p>
            <a:r>
              <a:rPr lang="en-US"/>
              <a:t>Projections are currently being incorporated into utility planning processes </a:t>
            </a:r>
          </a:p>
          <a:p>
            <a:r>
              <a:rPr lang="en-US"/>
              <a:t>Report completed in 2023 and available on IRP webpage</a:t>
            </a:r>
          </a:p>
        </p:txBody>
      </p:sp>
      <p:sp>
        <p:nvSpPr>
          <p:cNvPr id="4" name="Slide Number Placeholder 3"/>
          <p:cNvSpPr>
            <a:spLocks noGrp="1"/>
          </p:cNvSpPr>
          <p:nvPr>
            <p:ph type="sldNum" sz="quarter" idx="12"/>
          </p:nvPr>
        </p:nvSpPr>
        <p:spPr/>
        <p:txBody>
          <a:bodyPr/>
          <a:lstStyle/>
          <a:p>
            <a:fld id="{A7D369FA-B89E-4EE0-A45F-0DF1F84AA276}" type="slidenum">
              <a:rPr lang="en-US" smtClean="0"/>
              <a:t>14</a:t>
            </a:fld>
            <a:endParaRPr lang="en-US"/>
          </a:p>
        </p:txBody>
      </p:sp>
      <p:pic>
        <p:nvPicPr>
          <p:cNvPr id="5" name="Content Placeholder 4"/>
          <p:cNvPicPr>
            <a:picLocks noChangeAspect="1"/>
          </p:cNvPicPr>
          <p:nvPr/>
        </p:nvPicPr>
        <p:blipFill>
          <a:blip r:embed="rId3"/>
          <a:stretch>
            <a:fillRect/>
          </a:stretch>
        </p:blipFill>
        <p:spPr>
          <a:xfrm>
            <a:off x="8808140" y="810514"/>
            <a:ext cx="2453478" cy="1663013"/>
          </a:xfrm>
          <a:prstGeom prst="rect">
            <a:avLst/>
          </a:prstGeom>
        </p:spPr>
      </p:pic>
      <p:sp>
        <p:nvSpPr>
          <p:cNvPr id="6" name="TextBox 5"/>
          <p:cNvSpPr txBox="1"/>
          <p:nvPr/>
        </p:nvSpPr>
        <p:spPr>
          <a:xfrm>
            <a:off x="280707" y="6464611"/>
            <a:ext cx="6668429" cy="338554"/>
          </a:xfrm>
          <a:prstGeom prst="rect">
            <a:avLst/>
          </a:prstGeom>
          <a:noFill/>
        </p:spPr>
        <p:txBody>
          <a:bodyPr wrap="none" rtlCol="0">
            <a:spAutoFit/>
          </a:bodyPr>
          <a:lstStyle/>
          <a:p>
            <a:r>
              <a:rPr lang="en-US" sz="1600"/>
              <a:t>https://www.mytpu.org/about-tpu/services/power/integrated-resource-plan/</a:t>
            </a:r>
          </a:p>
        </p:txBody>
      </p:sp>
      <p:grpSp>
        <p:nvGrpSpPr>
          <p:cNvPr id="14" name="Group 13"/>
          <p:cNvGrpSpPr/>
          <p:nvPr/>
        </p:nvGrpSpPr>
        <p:grpSpPr>
          <a:xfrm>
            <a:off x="474456" y="1296626"/>
            <a:ext cx="5573226" cy="1000613"/>
            <a:chOff x="1742354" y="2501017"/>
            <a:chExt cx="6261689" cy="1425730"/>
          </a:xfrm>
        </p:grpSpPr>
        <p:pic>
          <p:nvPicPr>
            <p:cNvPr id="8" name="Picture 7"/>
            <p:cNvPicPr>
              <a:picLocks noChangeAspect="1"/>
            </p:cNvPicPr>
            <p:nvPr/>
          </p:nvPicPr>
          <p:blipFill>
            <a:blip r:embed="rId4">
              <a:duotone>
                <a:schemeClr val="accent2">
                  <a:shade val="45000"/>
                  <a:satMod val="135000"/>
                </a:schemeClr>
                <a:prstClr val="white"/>
              </a:duotone>
            </a:blip>
            <a:stretch>
              <a:fillRect/>
            </a:stretch>
          </p:blipFill>
          <p:spPr>
            <a:xfrm>
              <a:off x="2114145" y="2501017"/>
              <a:ext cx="1085218" cy="958785"/>
            </a:xfrm>
            <a:prstGeom prst="rect">
              <a:avLst/>
            </a:prstGeom>
          </p:spPr>
        </p:pic>
        <p:pic>
          <p:nvPicPr>
            <p:cNvPr id="9" name="Picture 8"/>
            <p:cNvPicPr>
              <a:picLocks noChangeAspect="1"/>
            </p:cNvPicPr>
            <p:nvPr/>
          </p:nvPicPr>
          <p:blipFill>
            <a:blip r:embed="rId5">
              <a:duotone>
                <a:schemeClr val="accent2">
                  <a:shade val="45000"/>
                  <a:satMod val="135000"/>
                </a:schemeClr>
                <a:prstClr val="white"/>
              </a:duotone>
            </a:blip>
            <a:stretch>
              <a:fillRect/>
            </a:stretch>
          </p:blipFill>
          <p:spPr>
            <a:xfrm>
              <a:off x="4093352" y="2590571"/>
              <a:ext cx="1076475" cy="952633"/>
            </a:xfrm>
            <a:prstGeom prst="rect">
              <a:avLst/>
            </a:prstGeom>
          </p:spPr>
        </p:pic>
        <p:pic>
          <p:nvPicPr>
            <p:cNvPr id="10" name="Picture 9"/>
            <p:cNvPicPr>
              <a:picLocks noChangeAspect="1"/>
            </p:cNvPicPr>
            <p:nvPr/>
          </p:nvPicPr>
          <p:blipFill rotWithShape="1">
            <a:blip r:embed="rId6">
              <a:duotone>
                <a:schemeClr val="accent2">
                  <a:shade val="45000"/>
                  <a:satMod val="135000"/>
                </a:schemeClr>
                <a:prstClr val="white"/>
              </a:duotone>
            </a:blip>
            <a:srcRect l="14711" r="8829"/>
            <a:stretch/>
          </p:blipFill>
          <p:spPr>
            <a:xfrm>
              <a:off x="6470383" y="2685394"/>
              <a:ext cx="990600" cy="733527"/>
            </a:xfrm>
            <a:prstGeom prst="rect">
              <a:avLst/>
            </a:prstGeom>
          </p:spPr>
        </p:pic>
        <p:sp>
          <p:nvSpPr>
            <p:cNvPr id="11" name="TextBox 10"/>
            <p:cNvSpPr txBox="1"/>
            <p:nvPr/>
          </p:nvSpPr>
          <p:spPr>
            <a:xfrm>
              <a:off x="1742354" y="3512721"/>
              <a:ext cx="1828800" cy="392857"/>
            </a:xfrm>
            <a:prstGeom prst="rect">
              <a:avLst/>
            </a:prstGeom>
            <a:noFill/>
          </p:spPr>
          <p:txBody>
            <a:bodyPr wrap="square" lIns="0" tIns="0" rIns="0" bIns="0" rtlCol="0">
              <a:spAutoFit/>
            </a:bodyPr>
            <a:lstStyle/>
            <a:p>
              <a:pPr algn="ctr">
                <a:lnSpc>
                  <a:spcPct val="120000"/>
                </a:lnSpc>
              </a:pPr>
              <a:r>
                <a:rPr lang="en-US" sz="1600" b="1">
                  <a:latin typeface="Calibri" panose="020F0502020204030204" pitchFamily="34" charset="0"/>
                  <a:cs typeface="Calibri" panose="020F0502020204030204" pitchFamily="34" charset="0"/>
                </a:rPr>
                <a:t>Buildings</a:t>
              </a:r>
            </a:p>
          </p:txBody>
        </p:sp>
        <p:sp>
          <p:nvSpPr>
            <p:cNvPr id="12" name="TextBox 11"/>
            <p:cNvSpPr txBox="1"/>
            <p:nvPr/>
          </p:nvSpPr>
          <p:spPr>
            <a:xfrm>
              <a:off x="6137143" y="3533890"/>
              <a:ext cx="1866900" cy="392857"/>
            </a:xfrm>
            <a:prstGeom prst="rect">
              <a:avLst/>
            </a:prstGeom>
            <a:noFill/>
          </p:spPr>
          <p:txBody>
            <a:bodyPr wrap="square" lIns="0" tIns="0" rIns="0" bIns="0" rtlCol="0">
              <a:spAutoFit/>
            </a:bodyPr>
            <a:lstStyle/>
            <a:p>
              <a:pPr algn="ctr">
                <a:lnSpc>
                  <a:spcPct val="120000"/>
                </a:lnSpc>
              </a:pPr>
              <a:r>
                <a:rPr lang="en-US" sz="1600" b="1">
                  <a:latin typeface="Calibri" panose="020F0502020204030204" pitchFamily="34" charset="0"/>
                  <a:cs typeface="Calibri" panose="020F0502020204030204" pitchFamily="34" charset="0"/>
                </a:rPr>
                <a:t>Transportation</a:t>
              </a:r>
            </a:p>
          </p:txBody>
        </p:sp>
        <p:sp>
          <p:nvSpPr>
            <p:cNvPr id="13" name="TextBox 12"/>
            <p:cNvSpPr txBox="1"/>
            <p:nvPr/>
          </p:nvSpPr>
          <p:spPr>
            <a:xfrm>
              <a:off x="3540875" y="3510103"/>
              <a:ext cx="2181428" cy="392857"/>
            </a:xfrm>
            <a:prstGeom prst="rect">
              <a:avLst/>
            </a:prstGeom>
            <a:noFill/>
          </p:spPr>
          <p:txBody>
            <a:bodyPr wrap="square" lIns="0" tIns="0" rIns="0" bIns="0" rtlCol="0">
              <a:spAutoFit/>
            </a:bodyPr>
            <a:lstStyle/>
            <a:p>
              <a:pPr algn="ctr">
                <a:lnSpc>
                  <a:spcPct val="120000"/>
                </a:lnSpc>
              </a:pPr>
              <a:r>
                <a:rPr lang="en-US" sz="1600" b="1">
                  <a:latin typeface="Calibri" panose="020F0502020204030204" pitchFamily="34" charset="0"/>
                  <a:cs typeface="Calibri" panose="020F0502020204030204" pitchFamily="34" charset="0"/>
                </a:rPr>
                <a:t>Industry</a:t>
              </a:r>
            </a:p>
          </p:txBody>
        </p:sp>
      </p:grpSp>
      <p:graphicFrame>
        <p:nvGraphicFramePr>
          <p:cNvPr id="16" name="Diagram 15"/>
          <p:cNvGraphicFramePr/>
          <p:nvPr>
            <p:extLst>
              <p:ext uri="{D42A27DB-BD31-4B8C-83A1-F6EECF244321}">
                <p14:modId xmlns:p14="http://schemas.microsoft.com/office/powerpoint/2010/main" val="1127665434"/>
              </p:ext>
            </p:extLst>
          </p:nvPr>
        </p:nvGraphicFramePr>
        <p:xfrm>
          <a:off x="351513" y="2949447"/>
          <a:ext cx="10698262" cy="18003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67242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Spotlight on data centers</a:t>
            </a:r>
          </a:p>
        </p:txBody>
      </p:sp>
      <p:pic>
        <p:nvPicPr>
          <p:cNvPr id="11" name="Content Placeholder 10"/>
          <p:cNvPicPr>
            <a:picLocks noGrp="1" noChangeAspect="1"/>
          </p:cNvPicPr>
          <p:nvPr>
            <p:ph idx="1"/>
          </p:nvPr>
        </p:nvPicPr>
        <p:blipFill>
          <a:blip r:embed="rId3"/>
          <a:stretch>
            <a:fillRect/>
          </a:stretch>
        </p:blipFill>
        <p:spPr>
          <a:xfrm>
            <a:off x="5860537" y="795597"/>
            <a:ext cx="4876288" cy="1347752"/>
          </a:xfrm>
          <a:prstGeom prst="rect">
            <a:avLst/>
          </a:prstGeom>
        </p:spPr>
      </p:pic>
      <p:sp>
        <p:nvSpPr>
          <p:cNvPr id="4" name="Slide Number Placeholder 3"/>
          <p:cNvSpPr>
            <a:spLocks noGrp="1"/>
          </p:cNvSpPr>
          <p:nvPr>
            <p:ph type="sldNum" sz="quarter" idx="12"/>
          </p:nvPr>
        </p:nvSpPr>
        <p:spPr/>
        <p:txBody>
          <a:bodyPr/>
          <a:lstStyle/>
          <a:p>
            <a:fld id="{A7D369FA-B89E-4EE0-A45F-0DF1F84AA276}" type="slidenum">
              <a:rPr lang="en-US" smtClean="0"/>
              <a:t>15</a:t>
            </a:fld>
            <a:endParaRPr lang="en-US"/>
          </a:p>
        </p:txBody>
      </p:sp>
      <p:pic>
        <p:nvPicPr>
          <p:cNvPr id="8" name="Picture 7"/>
          <p:cNvPicPr>
            <a:picLocks noChangeAspect="1"/>
          </p:cNvPicPr>
          <p:nvPr/>
        </p:nvPicPr>
        <p:blipFill>
          <a:blip r:embed="rId4"/>
          <a:stretch>
            <a:fillRect/>
          </a:stretch>
        </p:blipFill>
        <p:spPr>
          <a:xfrm>
            <a:off x="5860537" y="3254403"/>
            <a:ext cx="4741350" cy="1623331"/>
          </a:xfrm>
          <a:prstGeom prst="rect">
            <a:avLst/>
          </a:prstGeom>
        </p:spPr>
      </p:pic>
      <p:pic>
        <p:nvPicPr>
          <p:cNvPr id="10" name="Picture 9"/>
          <p:cNvPicPr>
            <a:picLocks noChangeAspect="1"/>
          </p:cNvPicPr>
          <p:nvPr/>
        </p:nvPicPr>
        <p:blipFill>
          <a:blip r:embed="rId5"/>
          <a:stretch>
            <a:fillRect/>
          </a:stretch>
        </p:blipFill>
        <p:spPr>
          <a:xfrm>
            <a:off x="5860537" y="2312753"/>
            <a:ext cx="5209662" cy="1023865"/>
          </a:xfrm>
          <a:prstGeom prst="rect">
            <a:avLst/>
          </a:prstGeom>
        </p:spPr>
      </p:pic>
      <p:sp>
        <p:nvSpPr>
          <p:cNvPr id="12" name="Content Placeholder 2"/>
          <p:cNvSpPr txBox="1">
            <a:spLocks/>
          </p:cNvSpPr>
          <p:nvPr/>
        </p:nvSpPr>
        <p:spPr>
          <a:xfrm>
            <a:off x="5695950" y="845573"/>
            <a:ext cx="5650475" cy="5728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baseline="0" smtClean="0">
                <a:solidFill>
                  <a:srgbClr val="2335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baseline="0" smtClean="0">
                <a:solidFill>
                  <a:srgbClr val="2335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baseline="0" smtClean="0">
                <a:solidFill>
                  <a:srgbClr val="2335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a:p>
        </p:txBody>
      </p:sp>
      <p:sp>
        <p:nvSpPr>
          <p:cNvPr id="13" name="Content Placeholder 2"/>
          <p:cNvSpPr txBox="1">
            <a:spLocks/>
          </p:cNvSpPr>
          <p:nvPr/>
        </p:nvSpPr>
        <p:spPr>
          <a:xfrm>
            <a:off x="210074" y="914224"/>
            <a:ext cx="5009626" cy="379747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baseline="0" smtClean="0">
                <a:solidFill>
                  <a:srgbClr val="2335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baseline="0" smtClean="0">
                <a:solidFill>
                  <a:srgbClr val="2335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baseline="0" smtClean="0">
                <a:solidFill>
                  <a:srgbClr val="2335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b="1"/>
              <a:t>Why does data center growth matter for the IRP?</a:t>
            </a:r>
          </a:p>
          <a:p>
            <a:pPr>
              <a:lnSpc>
                <a:spcPct val="120000"/>
              </a:lnSpc>
              <a:spcBef>
                <a:spcPts val="600"/>
              </a:spcBef>
            </a:pPr>
            <a:r>
              <a:rPr lang="en-US"/>
              <a:t>Has potential to add significantly to customer demand</a:t>
            </a:r>
          </a:p>
          <a:p>
            <a:pPr>
              <a:lnSpc>
                <a:spcPct val="120000"/>
              </a:lnSpc>
              <a:spcBef>
                <a:spcPts val="600"/>
              </a:spcBef>
            </a:pPr>
            <a:r>
              <a:rPr lang="en-US"/>
              <a:t>Tacoma Power must be prepared to meet the demand</a:t>
            </a:r>
          </a:p>
          <a:p>
            <a:pPr>
              <a:lnSpc>
                <a:spcPct val="120000"/>
              </a:lnSpc>
              <a:spcBef>
                <a:spcPts val="600"/>
              </a:spcBef>
            </a:pPr>
            <a:r>
              <a:rPr lang="en-US"/>
              <a:t>Size and timing of increases in Tacoma Power’s service area is highly uncertain</a:t>
            </a:r>
          </a:p>
        </p:txBody>
      </p:sp>
      <p:pic>
        <p:nvPicPr>
          <p:cNvPr id="14" name="Picture 13"/>
          <p:cNvPicPr>
            <a:picLocks noChangeAspect="1"/>
          </p:cNvPicPr>
          <p:nvPr/>
        </p:nvPicPr>
        <p:blipFill>
          <a:blip r:embed="rId6"/>
          <a:stretch>
            <a:fillRect/>
          </a:stretch>
        </p:blipFill>
        <p:spPr>
          <a:xfrm>
            <a:off x="5860537" y="4913247"/>
            <a:ext cx="4433888" cy="1571431"/>
          </a:xfrm>
          <a:prstGeom prst="rect">
            <a:avLst/>
          </a:prstGeom>
        </p:spPr>
      </p:pic>
    </p:spTree>
    <p:extLst>
      <p:ext uri="{BB962C8B-B14F-4D97-AF65-F5344CB8AC3E}">
        <p14:creationId xmlns:p14="http://schemas.microsoft.com/office/powerpoint/2010/main" val="3031966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7490217" cy="2852737"/>
          </a:xfrm>
        </p:spPr>
        <p:txBody>
          <a:bodyPr/>
          <a:lstStyle/>
          <a:p>
            <a:r>
              <a:rPr lang="en-US"/>
              <a:t>Our resource position</a:t>
            </a:r>
          </a:p>
        </p:txBody>
      </p:sp>
      <p:sp>
        <p:nvSpPr>
          <p:cNvPr id="3" name="Text Placeholder 2"/>
          <p:cNvSpPr>
            <a:spLocks noGrp="1"/>
          </p:cNvSpPr>
          <p:nvPr>
            <p:ph type="body" idx="1"/>
          </p:nvPr>
        </p:nvSpPr>
        <p:spPr/>
        <p:txBody>
          <a:bodyPr/>
          <a:lstStyle/>
          <a:p>
            <a:r>
              <a:rPr lang="en-US"/>
              <a:t>Early findings</a:t>
            </a:r>
          </a:p>
        </p:txBody>
      </p:sp>
      <p:sp>
        <p:nvSpPr>
          <p:cNvPr id="4" name="Slide Number Placeholder 3"/>
          <p:cNvSpPr>
            <a:spLocks noGrp="1"/>
          </p:cNvSpPr>
          <p:nvPr>
            <p:ph type="sldNum" sz="quarter" idx="12"/>
          </p:nvPr>
        </p:nvSpPr>
        <p:spPr/>
        <p:txBody>
          <a:bodyPr/>
          <a:lstStyle/>
          <a:p>
            <a:fld id="{A7D369FA-B89E-4EE0-A45F-0DF1F84AA276}" type="slidenum">
              <a:rPr lang="en-US" smtClean="0"/>
              <a:t>16</a:t>
            </a:fld>
            <a:endParaRPr lang="en-US"/>
          </a:p>
        </p:txBody>
      </p:sp>
      <p:graphicFrame>
        <p:nvGraphicFramePr>
          <p:cNvPr id="5" name="Diagram 4"/>
          <p:cNvGraphicFramePr/>
          <p:nvPr>
            <p:extLst>
              <p:ext uri="{D42A27DB-BD31-4B8C-83A1-F6EECF244321}">
                <p14:modId xmlns:p14="http://schemas.microsoft.com/office/powerpoint/2010/main" val="2006787161"/>
              </p:ext>
            </p:extLst>
          </p:nvPr>
        </p:nvGraphicFramePr>
        <p:xfrm>
          <a:off x="6089650" y="770563"/>
          <a:ext cx="4831779" cy="608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532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 y="77722"/>
            <a:ext cx="9336947" cy="1195266"/>
          </a:xfrm>
        </p:spPr>
        <p:txBody>
          <a:bodyPr>
            <a:normAutofit/>
          </a:bodyPr>
          <a:lstStyle/>
          <a:p>
            <a:r>
              <a:rPr lang="en-US" sz="3200"/>
              <a:t>How do we measure whether we have enough?</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4301237"/>
              </p:ext>
            </p:extLst>
          </p:nvPr>
        </p:nvGraphicFramePr>
        <p:xfrm>
          <a:off x="236257" y="1062725"/>
          <a:ext cx="10940302" cy="2841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7D369FA-B89E-4EE0-A45F-0DF1F84AA276}" type="slidenum">
              <a:rPr lang="en-US" smtClean="0"/>
              <a:t>17</a:t>
            </a:fld>
            <a:endParaRPr lang="en-US"/>
          </a:p>
        </p:txBody>
      </p:sp>
      <p:sp>
        <p:nvSpPr>
          <p:cNvPr id="6" name="Left-Right Arrow 5"/>
          <p:cNvSpPr/>
          <p:nvPr/>
        </p:nvSpPr>
        <p:spPr>
          <a:xfrm>
            <a:off x="765810" y="3284939"/>
            <a:ext cx="9855797" cy="619598"/>
          </a:xfrm>
          <a:prstGeom prst="leftRightArrow">
            <a:avLst/>
          </a:prstGeom>
        </p:spPr>
        <p:style>
          <a:lnRef idx="2">
            <a:schemeClr val="lt1">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pic>
        <p:nvPicPr>
          <p:cNvPr id="9" name="Picture 8" descr="SVG &gt; blocks race start runner - Free SVG Image &amp; Icon. | SVG Silh"/>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3554" y="5025584"/>
            <a:ext cx="2158215" cy="1477450"/>
          </a:xfrm>
          <a:prstGeom prst="rect">
            <a:avLst/>
          </a:prstGeom>
        </p:spPr>
      </p:pic>
      <p:pic>
        <p:nvPicPr>
          <p:cNvPr id="12" name="Picture 11" descr="Stick Man Runner Silhouette · Free vector graphic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8701" y="4922290"/>
            <a:ext cx="1651000" cy="1580744"/>
          </a:xfrm>
          <a:prstGeom prst="rect">
            <a:avLst/>
          </a:prstGeom>
        </p:spPr>
      </p:pic>
      <p:pic>
        <p:nvPicPr>
          <p:cNvPr id="13" name="Picture 12" descr="Free vector graphic: Runners, Competition, Silhouette - Free Image on Pixabay - 305624"/>
          <p:cNvPicPr>
            <a:picLocks noChangeAspect="1"/>
          </p:cNvPicPr>
          <p:nvPr/>
        </p:nvPicPr>
        <p:blipFill>
          <a:blip r:embed="rId10" cstate="print">
            <a:grayscl/>
            <a:extLst>
              <a:ext uri="{28A0092B-C50C-407E-A947-70E740481C1C}">
                <a14:useLocalDpi xmlns:a14="http://schemas.microsoft.com/office/drawing/2010/main" val="0"/>
              </a:ext>
            </a:extLst>
          </a:blip>
          <a:stretch>
            <a:fillRect/>
          </a:stretch>
        </p:blipFill>
        <p:spPr>
          <a:xfrm>
            <a:off x="8151335" y="4889540"/>
            <a:ext cx="2470272" cy="1756209"/>
          </a:xfrm>
          <a:prstGeom prst="rect">
            <a:avLst/>
          </a:prstGeom>
        </p:spPr>
      </p:pic>
      <p:sp>
        <p:nvSpPr>
          <p:cNvPr id="14" name="TextBox 13"/>
          <p:cNvSpPr txBox="1"/>
          <p:nvPr/>
        </p:nvSpPr>
        <p:spPr>
          <a:xfrm>
            <a:off x="8890000" y="4324527"/>
            <a:ext cx="1460656" cy="461665"/>
          </a:xfrm>
          <a:prstGeom prst="rect">
            <a:avLst/>
          </a:prstGeom>
          <a:noFill/>
        </p:spPr>
        <p:txBody>
          <a:bodyPr wrap="none" rtlCol="0">
            <a:spAutoFit/>
          </a:bodyPr>
          <a:lstStyle/>
          <a:p>
            <a:r>
              <a:rPr lang="en-US" sz="2400" b="1"/>
              <a:t>Marathon</a:t>
            </a:r>
          </a:p>
        </p:txBody>
      </p:sp>
      <p:sp>
        <p:nvSpPr>
          <p:cNvPr id="15" name="TextBox 14"/>
          <p:cNvSpPr txBox="1"/>
          <p:nvPr/>
        </p:nvSpPr>
        <p:spPr>
          <a:xfrm>
            <a:off x="4779685" y="4322819"/>
            <a:ext cx="2235420" cy="461665"/>
          </a:xfrm>
          <a:prstGeom prst="rect">
            <a:avLst/>
          </a:prstGeom>
          <a:noFill/>
        </p:spPr>
        <p:txBody>
          <a:bodyPr wrap="none" rtlCol="0">
            <a:spAutoFit/>
          </a:bodyPr>
          <a:lstStyle/>
          <a:p>
            <a:r>
              <a:rPr lang="en-US" sz="2400" b="1"/>
              <a:t>5,000 meter run</a:t>
            </a:r>
          </a:p>
        </p:txBody>
      </p:sp>
      <p:sp>
        <p:nvSpPr>
          <p:cNvPr id="16" name="TextBox 15"/>
          <p:cNvSpPr txBox="1"/>
          <p:nvPr/>
        </p:nvSpPr>
        <p:spPr>
          <a:xfrm>
            <a:off x="669370" y="4322819"/>
            <a:ext cx="2303066" cy="461665"/>
          </a:xfrm>
          <a:prstGeom prst="rect">
            <a:avLst/>
          </a:prstGeom>
          <a:noFill/>
        </p:spPr>
        <p:txBody>
          <a:bodyPr wrap="none" rtlCol="0">
            <a:spAutoFit/>
          </a:bodyPr>
          <a:lstStyle/>
          <a:p>
            <a:r>
              <a:rPr lang="en-US" sz="2400" b="1"/>
              <a:t>100 meter sprint</a:t>
            </a:r>
          </a:p>
        </p:txBody>
      </p:sp>
    </p:spTree>
    <p:extLst>
      <p:ext uri="{BB962C8B-B14F-4D97-AF65-F5344CB8AC3E}">
        <p14:creationId xmlns:p14="http://schemas.microsoft.com/office/powerpoint/2010/main" val="129797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Preview of </a:t>
            </a:r>
            <a:r>
              <a:rPr lang="en-US" u="sng" dirty="0"/>
              <a:t>preliminary </a:t>
            </a:r>
            <a:r>
              <a:rPr lang="en-US" err="1"/>
              <a:t>takeways</a:t>
            </a: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5574876"/>
              </p:ext>
            </p:extLst>
          </p:nvPr>
        </p:nvGraphicFramePr>
        <p:xfrm>
          <a:off x="55563" y="738188"/>
          <a:ext cx="11345861" cy="594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7D369FA-B89E-4EE0-A45F-0DF1F84AA276}" type="slidenum">
              <a:rPr lang="en-US" smtClean="0"/>
              <a:t>18</a:t>
            </a:fld>
            <a:endParaRPr lang="en-US"/>
          </a:p>
        </p:txBody>
      </p:sp>
      <p:pic>
        <p:nvPicPr>
          <p:cNvPr id="6" name="Picture 5" descr="SVG &gt; blocks race start runner - Free SVG Image &amp; Icon. | SVG Silh"/>
          <p:cNvPicPr>
            <a:picLocks noChangeAspect="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88030" y="4548944"/>
            <a:ext cx="884205" cy="605301"/>
          </a:xfrm>
          <a:prstGeom prst="rect">
            <a:avLst/>
          </a:prstGeom>
        </p:spPr>
      </p:pic>
      <p:pic>
        <p:nvPicPr>
          <p:cNvPr id="8" name="Picture 7" descr="Free vector graphic: Runners, Competition, Silhouette - Free Image on Pixabay - 305624"/>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364470" y="1378676"/>
            <a:ext cx="1062484" cy="755360"/>
          </a:xfrm>
          <a:prstGeom prst="rect">
            <a:avLst/>
          </a:prstGeom>
        </p:spPr>
      </p:pic>
      <p:pic>
        <p:nvPicPr>
          <p:cNvPr id="9" name="Picture 8" descr="Stick Man Runner Silhouette · Free vector graphic on Pixabay"/>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42530" y="3000615"/>
            <a:ext cx="712050" cy="681750"/>
          </a:xfrm>
          <a:prstGeom prst="rect">
            <a:avLst/>
          </a:prstGeom>
        </p:spPr>
      </p:pic>
      <p:sp>
        <p:nvSpPr>
          <p:cNvPr id="3" name="TextBox 2"/>
          <p:cNvSpPr txBox="1"/>
          <p:nvPr/>
        </p:nvSpPr>
        <p:spPr>
          <a:xfrm>
            <a:off x="54864" y="4800710"/>
            <a:ext cx="2372089" cy="338554"/>
          </a:xfrm>
          <a:prstGeom prst="rect">
            <a:avLst/>
          </a:prstGeom>
          <a:noFill/>
        </p:spPr>
        <p:txBody>
          <a:bodyPr wrap="square" rtlCol="0">
            <a:spAutoFit/>
          </a:bodyPr>
          <a:lstStyle/>
          <a:p>
            <a:r>
              <a:rPr lang="en-US" sz="1600" b="1" dirty="0">
                <a:solidFill>
                  <a:srgbClr val="FFC000"/>
                </a:solidFill>
              </a:rPr>
              <a:t>100 meter sprint</a:t>
            </a:r>
          </a:p>
        </p:txBody>
      </p:sp>
      <p:sp>
        <p:nvSpPr>
          <p:cNvPr id="10" name="TextBox 9"/>
          <p:cNvSpPr txBox="1"/>
          <p:nvPr/>
        </p:nvSpPr>
        <p:spPr>
          <a:xfrm>
            <a:off x="54864" y="1795482"/>
            <a:ext cx="2372089" cy="338554"/>
          </a:xfrm>
          <a:prstGeom prst="rect">
            <a:avLst/>
          </a:prstGeom>
          <a:noFill/>
        </p:spPr>
        <p:txBody>
          <a:bodyPr wrap="square" rtlCol="0">
            <a:spAutoFit/>
          </a:bodyPr>
          <a:lstStyle/>
          <a:p>
            <a:r>
              <a:rPr lang="en-US" sz="1600" b="1">
                <a:solidFill>
                  <a:srgbClr val="00B050"/>
                </a:solidFill>
              </a:rPr>
              <a:t>Marathon</a:t>
            </a:r>
          </a:p>
        </p:txBody>
      </p:sp>
      <p:sp>
        <p:nvSpPr>
          <p:cNvPr id="11" name="TextBox 10"/>
          <p:cNvSpPr txBox="1"/>
          <p:nvPr/>
        </p:nvSpPr>
        <p:spPr>
          <a:xfrm>
            <a:off x="54864" y="3298096"/>
            <a:ext cx="2372089" cy="338554"/>
          </a:xfrm>
          <a:prstGeom prst="rect">
            <a:avLst/>
          </a:prstGeom>
          <a:noFill/>
        </p:spPr>
        <p:txBody>
          <a:bodyPr wrap="square" rtlCol="0">
            <a:spAutoFit/>
          </a:bodyPr>
          <a:lstStyle/>
          <a:p>
            <a:r>
              <a:rPr lang="en-US" sz="1600" b="1">
                <a:solidFill>
                  <a:srgbClr val="FF0000"/>
                </a:solidFill>
              </a:rPr>
              <a:t>5,000 meter run</a:t>
            </a:r>
          </a:p>
        </p:txBody>
      </p:sp>
    </p:spTree>
    <p:extLst>
      <p:ext uri="{BB962C8B-B14F-4D97-AF65-F5344CB8AC3E}">
        <p14:creationId xmlns:p14="http://schemas.microsoft.com/office/powerpoint/2010/main" val="3864084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5743611" cy="2852737"/>
          </a:xfrm>
        </p:spPr>
        <p:txBody>
          <a:bodyPr/>
          <a:lstStyle/>
          <a:p>
            <a:r>
              <a:rPr lang="en-US"/>
              <a:t>Options for filling the gaps</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7D369FA-B89E-4EE0-A45F-0DF1F84AA276}" type="slidenum">
              <a:rPr lang="en-US" smtClean="0"/>
              <a:t>19</a:t>
            </a:fld>
            <a:endParaRPr lang="en-US"/>
          </a:p>
        </p:txBody>
      </p:sp>
      <p:graphicFrame>
        <p:nvGraphicFramePr>
          <p:cNvPr id="5" name="Diagram 4"/>
          <p:cNvGraphicFramePr/>
          <p:nvPr>
            <p:extLst>
              <p:ext uri="{D42A27DB-BD31-4B8C-83A1-F6EECF244321}">
                <p14:modId xmlns:p14="http://schemas.microsoft.com/office/powerpoint/2010/main" val="3122629761"/>
              </p:ext>
            </p:extLst>
          </p:nvPr>
        </p:nvGraphicFramePr>
        <p:xfrm>
          <a:off x="6089650" y="770563"/>
          <a:ext cx="4831779" cy="608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4614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Welcome</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7D369FA-B89E-4EE0-A45F-0DF1F84AA276}" type="slidenum">
              <a:rPr lang="en-US" smtClean="0"/>
              <a:t>2</a:t>
            </a:fld>
            <a:endParaRPr lang="en-US"/>
          </a:p>
        </p:txBody>
      </p:sp>
    </p:spTree>
    <p:extLst>
      <p:ext uri="{BB962C8B-B14F-4D97-AF65-F5344CB8AC3E}">
        <p14:creationId xmlns:p14="http://schemas.microsoft.com/office/powerpoint/2010/main" val="770036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might we fill our gaps?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7584736"/>
              </p:ext>
            </p:extLst>
          </p:nvPr>
        </p:nvGraphicFramePr>
        <p:xfrm>
          <a:off x="590846" y="776410"/>
          <a:ext cx="9950246" cy="59091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7D369FA-B89E-4EE0-A45F-0DF1F84AA276}" type="slidenum">
              <a:rPr lang="en-US" smtClean="0"/>
              <a:t>20</a:t>
            </a:fld>
            <a:endParaRPr lang="en-US"/>
          </a:p>
        </p:txBody>
      </p:sp>
    </p:spTree>
    <p:extLst>
      <p:ext uri="{BB962C8B-B14F-4D97-AF65-F5344CB8AC3E}">
        <p14:creationId xmlns:p14="http://schemas.microsoft.com/office/powerpoint/2010/main" val="405456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Characteristics we consider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9231699"/>
              </p:ext>
            </p:extLst>
          </p:nvPr>
        </p:nvGraphicFramePr>
        <p:xfrm>
          <a:off x="55563" y="738188"/>
          <a:ext cx="11382375" cy="594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7D369FA-B89E-4EE0-A45F-0DF1F84AA276}" type="slidenum">
              <a:rPr lang="en-US" smtClean="0"/>
              <a:t>21</a:t>
            </a:fld>
            <a:endParaRPr lang="en-US"/>
          </a:p>
        </p:txBody>
      </p:sp>
    </p:spTree>
    <p:extLst>
      <p:ext uri="{BB962C8B-B14F-4D97-AF65-F5344CB8AC3E}">
        <p14:creationId xmlns:p14="http://schemas.microsoft.com/office/powerpoint/2010/main" val="256830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F6846-7D6E-F23F-7E04-93D8356B99AF}"/>
              </a:ext>
            </a:extLst>
          </p:cNvPr>
          <p:cNvSpPr>
            <a:spLocks noGrp="1"/>
          </p:cNvSpPr>
          <p:nvPr>
            <p:ph type="title"/>
          </p:nvPr>
        </p:nvSpPr>
        <p:spPr/>
        <p:txBody>
          <a:bodyPr>
            <a:normAutofit fontScale="90000"/>
          </a:bodyPr>
          <a:lstStyle/>
          <a:p>
            <a:r>
              <a:rPr lang="en-US">
                <a:latin typeface="Arial"/>
                <a:cs typeface="Arial"/>
              </a:rPr>
              <a:t>Your Priorities</a:t>
            </a:r>
            <a:endParaRPr lang="en-US"/>
          </a:p>
        </p:txBody>
      </p:sp>
      <p:pic>
        <p:nvPicPr>
          <p:cNvPr id="11" name="Content Placeholder 10">
            <a:extLst>
              <a:ext uri="{FF2B5EF4-FFF2-40B4-BE49-F238E27FC236}">
                <a16:creationId xmlns:a16="http://schemas.microsoft.com/office/drawing/2014/main" id="{1711A673-E342-3BE8-0324-458A10494E1E}"/>
              </a:ext>
            </a:extLst>
          </p:cNvPr>
          <p:cNvPicPr>
            <a:picLocks noGrp="1" noChangeAspect="1"/>
          </p:cNvPicPr>
          <p:nvPr>
            <p:ph idx="1"/>
          </p:nvPr>
        </p:nvPicPr>
        <p:blipFill>
          <a:blip r:embed="rId3"/>
          <a:stretch>
            <a:fillRect/>
          </a:stretch>
        </p:blipFill>
        <p:spPr>
          <a:xfrm>
            <a:off x="708807" y="659230"/>
            <a:ext cx="10321401" cy="5947926"/>
          </a:xfrm>
        </p:spPr>
      </p:pic>
      <p:sp>
        <p:nvSpPr>
          <p:cNvPr id="4" name="Slide Number Placeholder 3">
            <a:extLst>
              <a:ext uri="{FF2B5EF4-FFF2-40B4-BE49-F238E27FC236}">
                <a16:creationId xmlns:a16="http://schemas.microsoft.com/office/drawing/2014/main" id="{C46F9332-1ECD-08E7-5507-3AC9BA05B0E7}"/>
              </a:ext>
            </a:extLst>
          </p:cNvPr>
          <p:cNvSpPr>
            <a:spLocks noGrp="1"/>
          </p:cNvSpPr>
          <p:nvPr>
            <p:ph type="sldNum" sz="quarter" idx="12"/>
          </p:nvPr>
        </p:nvSpPr>
        <p:spPr/>
        <p:txBody>
          <a:bodyPr/>
          <a:lstStyle/>
          <a:p>
            <a:fld id="{A7D369FA-B89E-4EE0-A45F-0DF1F84AA276}" type="slidenum">
              <a:rPr lang="en-US" smtClean="0"/>
              <a:t>22</a:t>
            </a:fld>
            <a:endParaRPr lang="en-US"/>
          </a:p>
        </p:txBody>
      </p:sp>
    </p:spTree>
    <p:extLst>
      <p:ext uri="{BB962C8B-B14F-4D97-AF65-F5344CB8AC3E}">
        <p14:creationId xmlns:p14="http://schemas.microsoft.com/office/powerpoint/2010/main" val="4246848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 y="77721"/>
            <a:ext cx="9336947" cy="1199933"/>
          </a:xfrm>
        </p:spPr>
        <p:txBody>
          <a:bodyPr>
            <a:normAutofit fontScale="90000"/>
          </a:bodyPr>
          <a:lstStyle/>
          <a:p>
            <a:r>
              <a:rPr lang="en-US"/>
              <a:t>There are many components to the overall cost of each option</a:t>
            </a:r>
          </a:p>
        </p:txBody>
      </p:sp>
      <p:sp>
        <p:nvSpPr>
          <p:cNvPr id="3" name="Content Placeholder 2"/>
          <p:cNvSpPr>
            <a:spLocks noGrp="1"/>
          </p:cNvSpPr>
          <p:nvPr>
            <p:ph idx="1"/>
          </p:nvPr>
        </p:nvSpPr>
        <p:spPr>
          <a:xfrm>
            <a:off x="196645" y="1503123"/>
            <a:ext cx="11240976" cy="5182474"/>
          </a:xfrm>
        </p:spPr>
        <p:txBody>
          <a:bodyPr vert="horz" lIns="91440" tIns="45720" rIns="91440" bIns="45720" rtlCol="0" anchor="t">
            <a:normAutofit fontScale="92500" lnSpcReduction="10000"/>
          </a:bodyPr>
          <a:lstStyle/>
          <a:p>
            <a:r>
              <a:rPr lang="en-US" b="1"/>
              <a:t>Build cost</a:t>
            </a:r>
          </a:p>
          <a:p>
            <a:r>
              <a:rPr lang="en-US"/>
              <a:t>Financing costs</a:t>
            </a:r>
          </a:p>
          <a:p>
            <a:r>
              <a:rPr lang="en-US"/>
              <a:t>Operations and maintenance</a:t>
            </a:r>
          </a:p>
          <a:p>
            <a:r>
              <a:rPr lang="en-US">
                <a:latin typeface="Arial"/>
                <a:cs typeface="Arial"/>
              </a:rPr>
              <a:t>Fuel (if it uses fuel)</a:t>
            </a:r>
            <a:endParaRPr lang="en-US"/>
          </a:p>
          <a:p>
            <a:r>
              <a:rPr lang="en-US"/>
              <a:t>Transmission</a:t>
            </a:r>
          </a:p>
          <a:p>
            <a:r>
              <a:rPr lang="en-US"/>
              <a:t>Integration</a:t>
            </a:r>
          </a:p>
          <a:p>
            <a:r>
              <a:rPr lang="en-US"/>
              <a:t>Social cost of carbon (if it emits carbon)</a:t>
            </a:r>
          </a:p>
          <a:p>
            <a:endParaRPr lang="en-US"/>
          </a:p>
          <a:p>
            <a:pPr marL="0" indent="0">
              <a:buNone/>
            </a:pPr>
            <a:r>
              <a:rPr lang="en-US" b="1"/>
              <a:t>Plus a few benefits that add value</a:t>
            </a:r>
          </a:p>
          <a:p>
            <a:r>
              <a:rPr lang="en-US"/>
              <a:t>Avoided costs of complying with WA Energy Independence Act</a:t>
            </a:r>
          </a:p>
          <a:p>
            <a:r>
              <a:rPr lang="en-US"/>
              <a:t>Expected revenues from selling power at time when we have more than we need</a:t>
            </a:r>
          </a:p>
          <a:p>
            <a:pPr marL="0" indent="0">
              <a:buNone/>
            </a:pPr>
            <a:endParaRPr lang="en-US"/>
          </a:p>
        </p:txBody>
      </p:sp>
      <p:sp>
        <p:nvSpPr>
          <p:cNvPr id="4" name="Slide Number Placeholder 3"/>
          <p:cNvSpPr>
            <a:spLocks noGrp="1"/>
          </p:cNvSpPr>
          <p:nvPr>
            <p:ph type="sldNum" sz="quarter" idx="12"/>
          </p:nvPr>
        </p:nvSpPr>
        <p:spPr/>
        <p:txBody>
          <a:bodyPr/>
          <a:lstStyle/>
          <a:p>
            <a:fld id="{A7D369FA-B89E-4EE0-A45F-0DF1F84AA276}" type="slidenum">
              <a:rPr lang="en-US" smtClean="0"/>
              <a:t>23</a:t>
            </a:fld>
            <a:endParaRPr lang="en-US"/>
          </a:p>
        </p:txBody>
      </p:sp>
      <p:sp>
        <p:nvSpPr>
          <p:cNvPr id="6" name="TextBox 5"/>
          <p:cNvSpPr txBox="1"/>
          <p:nvPr/>
        </p:nvSpPr>
        <p:spPr>
          <a:xfrm>
            <a:off x="6062597" y="1573035"/>
            <a:ext cx="4165949" cy="369332"/>
          </a:xfrm>
          <a:prstGeom prst="rect">
            <a:avLst/>
          </a:prstGeom>
          <a:noFill/>
        </p:spPr>
        <p:txBody>
          <a:bodyPr wrap="none" rtlCol="0">
            <a:spAutoFit/>
          </a:bodyPr>
          <a:lstStyle/>
          <a:p>
            <a:r>
              <a:rPr lang="en-US" b="1"/>
              <a:t>The following slides only address this cost</a:t>
            </a:r>
          </a:p>
        </p:txBody>
      </p:sp>
      <p:cxnSp>
        <p:nvCxnSpPr>
          <p:cNvPr id="8" name="Straight Arrow Connector 7"/>
          <p:cNvCxnSpPr/>
          <p:nvPr/>
        </p:nvCxnSpPr>
        <p:spPr>
          <a:xfrm flipH="1" flipV="1">
            <a:off x="2354893" y="1739097"/>
            <a:ext cx="3695178" cy="186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38945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Onshore wind</a:t>
            </a:r>
          </a:p>
        </p:txBody>
      </p:sp>
      <p:sp>
        <p:nvSpPr>
          <p:cNvPr id="4" name="Slide Number Placeholder 3"/>
          <p:cNvSpPr>
            <a:spLocks noGrp="1"/>
          </p:cNvSpPr>
          <p:nvPr>
            <p:ph type="sldNum" sz="quarter" idx="12"/>
          </p:nvPr>
        </p:nvSpPr>
        <p:spPr/>
        <p:txBody>
          <a:bodyPr/>
          <a:lstStyle/>
          <a:p>
            <a:fld id="{A7D369FA-B89E-4EE0-A45F-0DF1F84AA276}" type="slidenum">
              <a:rPr lang="en-US" smtClean="0"/>
              <a:t>24</a:t>
            </a:fld>
            <a:endParaRPr lang="en-US"/>
          </a:p>
        </p:txBody>
      </p:sp>
      <p:grpSp>
        <p:nvGrpSpPr>
          <p:cNvPr id="27" name="Group 26"/>
          <p:cNvGrpSpPr/>
          <p:nvPr/>
        </p:nvGrpSpPr>
        <p:grpSpPr>
          <a:xfrm>
            <a:off x="5252015" y="990075"/>
            <a:ext cx="4544280" cy="5277598"/>
            <a:chOff x="1639" y="1225436"/>
            <a:chExt cx="4544280" cy="5277598"/>
          </a:xfrm>
        </p:grpSpPr>
        <p:sp>
          <p:nvSpPr>
            <p:cNvPr id="23" name="TextBox 22"/>
            <p:cNvSpPr txBox="1"/>
            <p:nvPr/>
          </p:nvSpPr>
          <p:spPr>
            <a:xfrm>
              <a:off x="1639" y="5387389"/>
              <a:ext cx="2089482" cy="338554"/>
            </a:xfrm>
            <a:prstGeom prst="rect">
              <a:avLst/>
            </a:prstGeom>
            <a:noFill/>
          </p:spPr>
          <p:txBody>
            <a:bodyPr wrap="square" rtlCol="0">
              <a:spAutoFit/>
            </a:bodyPr>
            <a:lstStyle/>
            <a:p>
              <a:pPr algn="ctr"/>
              <a:r>
                <a:rPr lang="en-US" sz="1600" b="1"/>
                <a:t>Transmission</a:t>
              </a:r>
            </a:p>
          </p:txBody>
        </p:sp>
        <p:grpSp>
          <p:nvGrpSpPr>
            <p:cNvPr id="26" name="Group 25"/>
            <p:cNvGrpSpPr/>
            <p:nvPr/>
          </p:nvGrpSpPr>
          <p:grpSpPr>
            <a:xfrm>
              <a:off x="391490" y="1225436"/>
              <a:ext cx="4154429" cy="5277598"/>
              <a:chOff x="391490" y="1225436"/>
              <a:chExt cx="4154429" cy="5277598"/>
            </a:xfrm>
          </p:grpSpPr>
          <p:sp>
            <p:nvSpPr>
              <p:cNvPr id="11" name="Oval 10"/>
              <p:cNvSpPr/>
              <p:nvPr/>
            </p:nvSpPr>
            <p:spPr>
              <a:xfrm>
                <a:off x="849704" y="1706760"/>
                <a:ext cx="626446" cy="6534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2" name="Oval 11"/>
              <p:cNvSpPr/>
              <p:nvPr/>
            </p:nvSpPr>
            <p:spPr>
              <a:xfrm>
                <a:off x="2803216" y="1734940"/>
                <a:ext cx="626446" cy="6534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3" name="Oval 12"/>
              <p:cNvSpPr/>
              <p:nvPr/>
            </p:nvSpPr>
            <p:spPr>
              <a:xfrm>
                <a:off x="783019" y="3004622"/>
                <a:ext cx="626446" cy="6534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4" name="Oval 13"/>
              <p:cNvSpPr/>
              <p:nvPr/>
            </p:nvSpPr>
            <p:spPr>
              <a:xfrm>
                <a:off x="2808484" y="3010853"/>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5" name="Oval 14"/>
              <p:cNvSpPr/>
              <p:nvPr/>
            </p:nvSpPr>
            <p:spPr>
              <a:xfrm>
                <a:off x="733158" y="441116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9" name="Oval 8"/>
              <p:cNvSpPr/>
              <p:nvPr/>
            </p:nvSpPr>
            <p:spPr>
              <a:xfrm>
                <a:off x="2808484" y="4483100"/>
                <a:ext cx="626446" cy="65344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3" name="TextBox 2"/>
              <p:cNvSpPr txBox="1"/>
              <p:nvPr/>
            </p:nvSpPr>
            <p:spPr>
              <a:xfrm>
                <a:off x="524860" y="1247469"/>
                <a:ext cx="1312090" cy="338554"/>
              </a:xfrm>
              <a:prstGeom prst="rect">
                <a:avLst/>
              </a:prstGeom>
              <a:noFill/>
            </p:spPr>
            <p:txBody>
              <a:bodyPr wrap="none" rtlCol="0">
                <a:spAutoFit/>
              </a:bodyPr>
              <a:lstStyle/>
              <a:p>
                <a:r>
                  <a:rPr lang="en-US" sz="1600" b="1"/>
                  <a:t>Predictability</a:t>
                </a:r>
              </a:p>
            </p:txBody>
          </p:sp>
          <p:sp>
            <p:nvSpPr>
              <p:cNvPr id="16" name="TextBox 15"/>
              <p:cNvSpPr txBox="1"/>
              <p:nvPr/>
            </p:nvSpPr>
            <p:spPr>
              <a:xfrm>
                <a:off x="2434321" y="1225436"/>
                <a:ext cx="1449628" cy="338554"/>
              </a:xfrm>
              <a:prstGeom prst="rect">
                <a:avLst/>
              </a:prstGeom>
              <a:noFill/>
            </p:spPr>
            <p:txBody>
              <a:bodyPr wrap="none" rtlCol="0">
                <a:spAutoFit/>
              </a:bodyPr>
              <a:lstStyle/>
              <a:p>
                <a:r>
                  <a:rPr lang="en-US" sz="1600" b="1" err="1"/>
                  <a:t>Dispatchability</a:t>
                </a:r>
                <a:endParaRPr lang="en-US" sz="1600" b="1"/>
              </a:p>
            </p:txBody>
          </p:sp>
          <p:sp>
            <p:nvSpPr>
              <p:cNvPr id="17" name="TextBox 16"/>
              <p:cNvSpPr txBox="1"/>
              <p:nvPr/>
            </p:nvSpPr>
            <p:spPr>
              <a:xfrm>
                <a:off x="391490" y="2569551"/>
                <a:ext cx="1469057" cy="338554"/>
              </a:xfrm>
              <a:prstGeom prst="rect">
                <a:avLst/>
              </a:prstGeom>
              <a:noFill/>
            </p:spPr>
            <p:txBody>
              <a:bodyPr wrap="none" rtlCol="0">
                <a:spAutoFit/>
              </a:bodyPr>
              <a:lstStyle/>
              <a:p>
                <a:r>
                  <a:rPr lang="en-US" sz="1600" b="1"/>
                  <a:t>Sustained Peak</a:t>
                </a:r>
              </a:p>
            </p:txBody>
          </p:sp>
          <p:sp>
            <p:nvSpPr>
              <p:cNvPr id="18" name="TextBox 17"/>
              <p:cNvSpPr txBox="1"/>
              <p:nvPr/>
            </p:nvSpPr>
            <p:spPr>
              <a:xfrm>
                <a:off x="2157091" y="2598007"/>
                <a:ext cx="2004089" cy="338554"/>
              </a:xfrm>
              <a:prstGeom prst="rect">
                <a:avLst/>
              </a:prstGeom>
              <a:noFill/>
            </p:spPr>
            <p:txBody>
              <a:bodyPr wrap="square" rtlCol="0">
                <a:spAutoFit/>
              </a:bodyPr>
              <a:lstStyle/>
              <a:p>
                <a:pPr algn="ctr"/>
                <a:r>
                  <a:rPr lang="en-US" sz="1600" b="1"/>
                  <a:t>Winter Availability</a:t>
                </a:r>
              </a:p>
            </p:txBody>
          </p:sp>
          <p:sp>
            <p:nvSpPr>
              <p:cNvPr id="19" name="TextBox 18"/>
              <p:cNvSpPr txBox="1"/>
              <p:nvPr/>
            </p:nvSpPr>
            <p:spPr>
              <a:xfrm>
                <a:off x="587761" y="4008912"/>
                <a:ext cx="1016625" cy="338554"/>
              </a:xfrm>
              <a:prstGeom prst="rect">
                <a:avLst/>
              </a:prstGeom>
              <a:noFill/>
            </p:spPr>
            <p:txBody>
              <a:bodyPr wrap="none" rtlCol="0">
                <a:spAutoFit/>
              </a:bodyPr>
              <a:lstStyle/>
              <a:p>
                <a:r>
                  <a:rPr lang="en-US" sz="1600" b="1"/>
                  <a:t>Emissions</a:t>
                </a:r>
              </a:p>
            </p:txBody>
          </p:sp>
          <p:sp>
            <p:nvSpPr>
              <p:cNvPr id="20" name="TextBox 19"/>
              <p:cNvSpPr txBox="1"/>
              <p:nvPr/>
            </p:nvSpPr>
            <p:spPr>
              <a:xfrm>
                <a:off x="2043008" y="4043197"/>
                <a:ext cx="2502911" cy="338554"/>
              </a:xfrm>
              <a:prstGeom prst="rect">
                <a:avLst/>
              </a:prstGeom>
              <a:noFill/>
            </p:spPr>
            <p:txBody>
              <a:bodyPr wrap="square" rtlCol="0">
                <a:spAutoFit/>
              </a:bodyPr>
              <a:lstStyle/>
              <a:p>
                <a:pPr algn="ctr"/>
                <a:r>
                  <a:rPr lang="en-US" sz="1600" b="1"/>
                  <a:t>Community Acceptance</a:t>
                </a:r>
              </a:p>
            </p:txBody>
          </p:sp>
          <p:sp>
            <p:nvSpPr>
              <p:cNvPr id="21" name="Oval 20"/>
              <p:cNvSpPr/>
              <p:nvPr/>
            </p:nvSpPr>
            <p:spPr>
              <a:xfrm>
                <a:off x="2803216" y="5835828"/>
                <a:ext cx="626446" cy="6534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22" name="TextBox 21"/>
              <p:cNvSpPr txBox="1"/>
              <p:nvPr/>
            </p:nvSpPr>
            <p:spPr>
              <a:xfrm>
                <a:off x="2071698" y="5399898"/>
                <a:ext cx="2089482" cy="338554"/>
              </a:xfrm>
              <a:prstGeom prst="rect">
                <a:avLst/>
              </a:prstGeom>
              <a:noFill/>
            </p:spPr>
            <p:txBody>
              <a:bodyPr wrap="square" rtlCol="0">
                <a:spAutoFit/>
              </a:bodyPr>
              <a:lstStyle/>
              <a:p>
                <a:pPr algn="ctr"/>
                <a:r>
                  <a:rPr lang="en-US" sz="1600" b="1"/>
                  <a:t>Technology Readiness</a:t>
                </a:r>
              </a:p>
            </p:txBody>
          </p:sp>
          <p:sp>
            <p:nvSpPr>
              <p:cNvPr id="24" name="Oval 23"/>
              <p:cNvSpPr/>
              <p:nvPr/>
            </p:nvSpPr>
            <p:spPr>
              <a:xfrm>
                <a:off x="738019" y="5849589"/>
                <a:ext cx="626446" cy="65344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grpSp>
      </p:grpSp>
      <p:pic>
        <p:nvPicPr>
          <p:cNvPr id="25" name="Picture 24" descr="Wind Turbine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910" y="990075"/>
            <a:ext cx="2373967" cy="3560950"/>
          </a:xfrm>
          <a:prstGeom prst="rect">
            <a:avLst/>
          </a:prstGeom>
        </p:spPr>
      </p:pic>
      <p:grpSp>
        <p:nvGrpSpPr>
          <p:cNvPr id="29" name="Group 28"/>
          <p:cNvGrpSpPr/>
          <p:nvPr/>
        </p:nvGrpSpPr>
        <p:grpSpPr>
          <a:xfrm>
            <a:off x="270910" y="4847810"/>
            <a:ext cx="5087671" cy="1505313"/>
            <a:chOff x="0" y="2256978"/>
            <a:chExt cx="3070781" cy="1842469"/>
          </a:xfrm>
        </p:grpSpPr>
        <p:sp>
          <p:nvSpPr>
            <p:cNvPr id="30" name="Rectangle 29"/>
            <p:cNvSpPr/>
            <p:nvPr/>
          </p:nvSpPr>
          <p:spPr>
            <a:xfrm>
              <a:off x="0" y="2256978"/>
              <a:ext cx="3070781" cy="1842469"/>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1" name="TextBox 30"/>
            <p:cNvSpPr txBox="1"/>
            <p:nvPr/>
          </p:nvSpPr>
          <p:spPr>
            <a:xfrm>
              <a:off x="0" y="2256978"/>
              <a:ext cx="3070781" cy="1485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Build Cost*</a:t>
              </a:r>
            </a:p>
            <a:p>
              <a:pPr marL="228600" lvl="1" indent="-228600" algn="l" defTabSz="889000">
                <a:lnSpc>
                  <a:spcPct val="90000"/>
                </a:lnSpc>
                <a:spcBef>
                  <a:spcPct val="0"/>
                </a:spcBef>
                <a:spcAft>
                  <a:spcPct val="15000"/>
                </a:spcAft>
                <a:buChar char="••"/>
              </a:pPr>
              <a:r>
                <a:rPr lang="en-US" sz="2000" kern="1200"/>
                <a:t>$1,025-$1,700/kW unsubsidized</a:t>
              </a:r>
            </a:p>
            <a:p>
              <a:pPr marL="228600" lvl="1" indent="-228600" algn="l" defTabSz="889000">
                <a:lnSpc>
                  <a:spcPct val="90000"/>
                </a:lnSpc>
                <a:spcBef>
                  <a:spcPct val="0"/>
                </a:spcBef>
                <a:spcAft>
                  <a:spcPct val="15000"/>
                </a:spcAft>
                <a:buChar char="••"/>
              </a:pPr>
              <a:r>
                <a:rPr lang="en-US" sz="2000" kern="1200"/>
                <a:t>Incentives available to offset some of costs</a:t>
              </a:r>
            </a:p>
          </p:txBody>
        </p:sp>
      </p:grpSp>
      <p:sp>
        <p:nvSpPr>
          <p:cNvPr id="32" name="TextBox 31"/>
          <p:cNvSpPr txBox="1"/>
          <p:nvPr/>
        </p:nvSpPr>
        <p:spPr>
          <a:xfrm>
            <a:off x="54864" y="6521238"/>
            <a:ext cx="8450134" cy="307777"/>
          </a:xfrm>
          <a:prstGeom prst="rect">
            <a:avLst/>
          </a:prstGeom>
          <a:noFill/>
        </p:spPr>
        <p:txBody>
          <a:bodyPr wrap="none" rtlCol="0">
            <a:spAutoFit/>
          </a:bodyPr>
          <a:lstStyle/>
          <a:p>
            <a:r>
              <a:rPr lang="en-US" sz="1400"/>
              <a:t>*Build cost approximate based on publicly available data. Build costs ignore other cost categories (e.g. O&amp;M, etc.)</a:t>
            </a:r>
          </a:p>
        </p:txBody>
      </p:sp>
      <p:sp>
        <p:nvSpPr>
          <p:cNvPr id="33" name="TextBox 32"/>
          <p:cNvSpPr txBox="1"/>
          <p:nvPr/>
        </p:nvSpPr>
        <p:spPr>
          <a:xfrm>
            <a:off x="185700" y="4502520"/>
            <a:ext cx="1643399" cy="261610"/>
          </a:xfrm>
          <a:prstGeom prst="rect">
            <a:avLst/>
          </a:prstGeom>
          <a:noFill/>
        </p:spPr>
        <p:txBody>
          <a:bodyPr wrap="none" rtlCol="0">
            <a:spAutoFit/>
          </a:bodyPr>
          <a:lstStyle/>
          <a:p>
            <a:r>
              <a:rPr lang="en-US" sz="1100" i="1"/>
              <a:t>Creative Commons image</a:t>
            </a:r>
          </a:p>
        </p:txBody>
      </p:sp>
    </p:spTree>
    <p:extLst>
      <p:ext uri="{BB962C8B-B14F-4D97-AF65-F5344CB8AC3E}">
        <p14:creationId xmlns:p14="http://schemas.microsoft.com/office/powerpoint/2010/main" val="1560265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Large (utility-scale) solar</a:t>
            </a:r>
          </a:p>
        </p:txBody>
      </p:sp>
      <p:sp>
        <p:nvSpPr>
          <p:cNvPr id="4" name="Slide Number Placeholder 3"/>
          <p:cNvSpPr>
            <a:spLocks noGrp="1"/>
          </p:cNvSpPr>
          <p:nvPr>
            <p:ph type="sldNum" sz="quarter" idx="12"/>
          </p:nvPr>
        </p:nvSpPr>
        <p:spPr/>
        <p:txBody>
          <a:bodyPr/>
          <a:lstStyle/>
          <a:p>
            <a:fld id="{A7D369FA-B89E-4EE0-A45F-0DF1F84AA276}" type="slidenum">
              <a:rPr lang="en-US" smtClean="0"/>
              <a:t>25</a:t>
            </a:fld>
            <a:endParaRPr lang="en-US"/>
          </a:p>
        </p:txBody>
      </p:sp>
      <p:grpSp>
        <p:nvGrpSpPr>
          <p:cNvPr id="27" name="Group 26"/>
          <p:cNvGrpSpPr/>
          <p:nvPr/>
        </p:nvGrpSpPr>
        <p:grpSpPr>
          <a:xfrm>
            <a:off x="5497822" y="1042873"/>
            <a:ext cx="4544280" cy="5277598"/>
            <a:chOff x="1639" y="1225436"/>
            <a:chExt cx="4544280" cy="5277598"/>
          </a:xfrm>
        </p:grpSpPr>
        <p:sp>
          <p:nvSpPr>
            <p:cNvPr id="23" name="TextBox 22"/>
            <p:cNvSpPr txBox="1"/>
            <p:nvPr/>
          </p:nvSpPr>
          <p:spPr>
            <a:xfrm>
              <a:off x="1639" y="5387389"/>
              <a:ext cx="2089482" cy="338554"/>
            </a:xfrm>
            <a:prstGeom prst="rect">
              <a:avLst/>
            </a:prstGeom>
            <a:noFill/>
          </p:spPr>
          <p:txBody>
            <a:bodyPr wrap="square" rtlCol="0">
              <a:spAutoFit/>
            </a:bodyPr>
            <a:lstStyle/>
            <a:p>
              <a:pPr algn="ctr"/>
              <a:r>
                <a:rPr lang="en-US" sz="1600" b="1"/>
                <a:t>Transmission</a:t>
              </a:r>
            </a:p>
          </p:txBody>
        </p:sp>
        <p:grpSp>
          <p:nvGrpSpPr>
            <p:cNvPr id="26" name="Group 25"/>
            <p:cNvGrpSpPr/>
            <p:nvPr/>
          </p:nvGrpSpPr>
          <p:grpSpPr>
            <a:xfrm>
              <a:off x="391490" y="1225436"/>
              <a:ext cx="4154429" cy="5277598"/>
              <a:chOff x="391490" y="1225436"/>
              <a:chExt cx="4154429" cy="5277598"/>
            </a:xfrm>
          </p:grpSpPr>
          <p:sp>
            <p:nvSpPr>
              <p:cNvPr id="11" name="Oval 10"/>
              <p:cNvSpPr/>
              <p:nvPr/>
            </p:nvSpPr>
            <p:spPr>
              <a:xfrm>
                <a:off x="849704" y="170676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2" name="Oval 11"/>
              <p:cNvSpPr/>
              <p:nvPr/>
            </p:nvSpPr>
            <p:spPr>
              <a:xfrm>
                <a:off x="2803216" y="1734940"/>
                <a:ext cx="626446" cy="6534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3" name="Oval 12"/>
              <p:cNvSpPr/>
              <p:nvPr/>
            </p:nvSpPr>
            <p:spPr>
              <a:xfrm>
                <a:off x="783019" y="3004622"/>
                <a:ext cx="626446" cy="6534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4" name="Oval 13"/>
              <p:cNvSpPr/>
              <p:nvPr/>
            </p:nvSpPr>
            <p:spPr>
              <a:xfrm>
                <a:off x="2808484" y="3010853"/>
                <a:ext cx="626446" cy="6534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5" name="Oval 14"/>
              <p:cNvSpPr/>
              <p:nvPr/>
            </p:nvSpPr>
            <p:spPr>
              <a:xfrm>
                <a:off x="733158" y="441116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9" name="Oval 8"/>
              <p:cNvSpPr/>
              <p:nvPr/>
            </p:nvSpPr>
            <p:spPr>
              <a:xfrm>
                <a:off x="2808484" y="4483100"/>
                <a:ext cx="626446" cy="65344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3" name="TextBox 2"/>
              <p:cNvSpPr txBox="1"/>
              <p:nvPr/>
            </p:nvSpPr>
            <p:spPr>
              <a:xfrm>
                <a:off x="524860" y="1247469"/>
                <a:ext cx="1312090" cy="338554"/>
              </a:xfrm>
              <a:prstGeom prst="rect">
                <a:avLst/>
              </a:prstGeom>
              <a:noFill/>
            </p:spPr>
            <p:txBody>
              <a:bodyPr wrap="none" rtlCol="0">
                <a:spAutoFit/>
              </a:bodyPr>
              <a:lstStyle/>
              <a:p>
                <a:r>
                  <a:rPr lang="en-US" sz="1600" b="1"/>
                  <a:t>Predictability</a:t>
                </a:r>
              </a:p>
            </p:txBody>
          </p:sp>
          <p:sp>
            <p:nvSpPr>
              <p:cNvPr id="16" name="TextBox 15"/>
              <p:cNvSpPr txBox="1"/>
              <p:nvPr/>
            </p:nvSpPr>
            <p:spPr>
              <a:xfrm>
                <a:off x="2434321" y="1225436"/>
                <a:ext cx="1449628" cy="338554"/>
              </a:xfrm>
              <a:prstGeom prst="rect">
                <a:avLst/>
              </a:prstGeom>
              <a:noFill/>
            </p:spPr>
            <p:txBody>
              <a:bodyPr wrap="none" rtlCol="0">
                <a:spAutoFit/>
              </a:bodyPr>
              <a:lstStyle/>
              <a:p>
                <a:r>
                  <a:rPr lang="en-US" sz="1600" b="1" err="1"/>
                  <a:t>Dispatchability</a:t>
                </a:r>
                <a:endParaRPr lang="en-US" sz="1600" b="1"/>
              </a:p>
            </p:txBody>
          </p:sp>
          <p:sp>
            <p:nvSpPr>
              <p:cNvPr id="17" name="TextBox 16"/>
              <p:cNvSpPr txBox="1"/>
              <p:nvPr/>
            </p:nvSpPr>
            <p:spPr>
              <a:xfrm>
                <a:off x="391490" y="2569551"/>
                <a:ext cx="1469057" cy="338554"/>
              </a:xfrm>
              <a:prstGeom prst="rect">
                <a:avLst/>
              </a:prstGeom>
              <a:noFill/>
            </p:spPr>
            <p:txBody>
              <a:bodyPr wrap="none" rtlCol="0">
                <a:spAutoFit/>
              </a:bodyPr>
              <a:lstStyle/>
              <a:p>
                <a:r>
                  <a:rPr lang="en-US" sz="1600" b="1"/>
                  <a:t>Sustained Peak</a:t>
                </a:r>
              </a:p>
            </p:txBody>
          </p:sp>
          <p:sp>
            <p:nvSpPr>
              <p:cNvPr id="18" name="TextBox 17"/>
              <p:cNvSpPr txBox="1"/>
              <p:nvPr/>
            </p:nvSpPr>
            <p:spPr>
              <a:xfrm>
                <a:off x="2157091" y="2598007"/>
                <a:ext cx="2004089" cy="338554"/>
              </a:xfrm>
              <a:prstGeom prst="rect">
                <a:avLst/>
              </a:prstGeom>
              <a:noFill/>
            </p:spPr>
            <p:txBody>
              <a:bodyPr wrap="square" rtlCol="0">
                <a:spAutoFit/>
              </a:bodyPr>
              <a:lstStyle/>
              <a:p>
                <a:pPr algn="ctr"/>
                <a:r>
                  <a:rPr lang="en-US" sz="1600" b="1"/>
                  <a:t>Winter Availability</a:t>
                </a:r>
              </a:p>
            </p:txBody>
          </p:sp>
          <p:sp>
            <p:nvSpPr>
              <p:cNvPr id="19" name="TextBox 18"/>
              <p:cNvSpPr txBox="1"/>
              <p:nvPr/>
            </p:nvSpPr>
            <p:spPr>
              <a:xfrm>
                <a:off x="587761" y="4008912"/>
                <a:ext cx="1016625" cy="338554"/>
              </a:xfrm>
              <a:prstGeom prst="rect">
                <a:avLst/>
              </a:prstGeom>
              <a:noFill/>
            </p:spPr>
            <p:txBody>
              <a:bodyPr wrap="none" rtlCol="0">
                <a:spAutoFit/>
              </a:bodyPr>
              <a:lstStyle/>
              <a:p>
                <a:r>
                  <a:rPr lang="en-US" sz="1600" b="1"/>
                  <a:t>Emissions</a:t>
                </a:r>
              </a:p>
            </p:txBody>
          </p:sp>
          <p:sp>
            <p:nvSpPr>
              <p:cNvPr id="20" name="TextBox 19"/>
              <p:cNvSpPr txBox="1"/>
              <p:nvPr/>
            </p:nvSpPr>
            <p:spPr>
              <a:xfrm>
                <a:off x="2043008" y="4043197"/>
                <a:ext cx="2502911" cy="338554"/>
              </a:xfrm>
              <a:prstGeom prst="rect">
                <a:avLst/>
              </a:prstGeom>
              <a:noFill/>
            </p:spPr>
            <p:txBody>
              <a:bodyPr wrap="square" rtlCol="0">
                <a:spAutoFit/>
              </a:bodyPr>
              <a:lstStyle/>
              <a:p>
                <a:pPr algn="ctr"/>
                <a:r>
                  <a:rPr lang="en-US" sz="1600" b="1"/>
                  <a:t>Community Acceptance</a:t>
                </a:r>
              </a:p>
            </p:txBody>
          </p:sp>
          <p:sp>
            <p:nvSpPr>
              <p:cNvPr id="21" name="Oval 20"/>
              <p:cNvSpPr/>
              <p:nvPr/>
            </p:nvSpPr>
            <p:spPr>
              <a:xfrm>
                <a:off x="2803216" y="5835828"/>
                <a:ext cx="626446" cy="6534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22" name="TextBox 21"/>
              <p:cNvSpPr txBox="1"/>
              <p:nvPr/>
            </p:nvSpPr>
            <p:spPr>
              <a:xfrm>
                <a:off x="2071698" y="5399898"/>
                <a:ext cx="2089482" cy="338554"/>
              </a:xfrm>
              <a:prstGeom prst="rect">
                <a:avLst/>
              </a:prstGeom>
              <a:noFill/>
            </p:spPr>
            <p:txBody>
              <a:bodyPr wrap="square" rtlCol="0">
                <a:spAutoFit/>
              </a:bodyPr>
              <a:lstStyle/>
              <a:p>
                <a:pPr algn="ctr"/>
                <a:r>
                  <a:rPr lang="en-US" sz="1600" b="1"/>
                  <a:t>Technology Readiness</a:t>
                </a:r>
              </a:p>
            </p:txBody>
          </p:sp>
          <p:sp>
            <p:nvSpPr>
              <p:cNvPr id="24" name="Oval 23"/>
              <p:cNvSpPr/>
              <p:nvPr/>
            </p:nvSpPr>
            <p:spPr>
              <a:xfrm>
                <a:off x="738019" y="5849589"/>
                <a:ext cx="626446" cy="65344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grpSp>
      </p:grpSp>
      <p:grpSp>
        <p:nvGrpSpPr>
          <p:cNvPr id="29" name="Group 28"/>
          <p:cNvGrpSpPr/>
          <p:nvPr/>
        </p:nvGrpSpPr>
        <p:grpSpPr>
          <a:xfrm>
            <a:off x="270910" y="4860390"/>
            <a:ext cx="5068006" cy="1446320"/>
            <a:chOff x="0" y="2256978"/>
            <a:chExt cx="3070781" cy="1842469"/>
          </a:xfrm>
        </p:grpSpPr>
        <p:sp>
          <p:nvSpPr>
            <p:cNvPr id="30" name="Rectangle 29"/>
            <p:cNvSpPr/>
            <p:nvPr/>
          </p:nvSpPr>
          <p:spPr>
            <a:xfrm>
              <a:off x="0" y="2256978"/>
              <a:ext cx="3070781" cy="1842469"/>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1" name="TextBox 30"/>
            <p:cNvSpPr txBox="1"/>
            <p:nvPr/>
          </p:nvSpPr>
          <p:spPr>
            <a:xfrm>
              <a:off x="0" y="2256978"/>
              <a:ext cx="3070781" cy="18424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Build Cost*</a:t>
              </a:r>
            </a:p>
            <a:p>
              <a:pPr marL="228600" lvl="1" indent="-228600" algn="l" defTabSz="889000">
                <a:lnSpc>
                  <a:spcPct val="90000"/>
                </a:lnSpc>
                <a:spcBef>
                  <a:spcPct val="0"/>
                </a:spcBef>
                <a:spcAft>
                  <a:spcPct val="15000"/>
                </a:spcAft>
                <a:buChar char="••"/>
              </a:pPr>
              <a:r>
                <a:rPr lang="en-US" sz="2000" kern="1200"/>
                <a:t>$700-$1,400/kW unsubsidized</a:t>
              </a:r>
            </a:p>
            <a:p>
              <a:pPr marL="228600" lvl="1" indent="-228600" algn="l" defTabSz="889000">
                <a:lnSpc>
                  <a:spcPct val="90000"/>
                </a:lnSpc>
                <a:spcBef>
                  <a:spcPct val="0"/>
                </a:spcBef>
                <a:spcAft>
                  <a:spcPct val="15000"/>
                </a:spcAft>
                <a:buChar char="••"/>
              </a:pPr>
              <a:r>
                <a:rPr lang="en-US" sz="2000" kern="1200"/>
                <a:t>Incentives available to offset some of costs</a:t>
              </a:r>
            </a:p>
          </p:txBody>
        </p:sp>
      </p:grpSp>
      <p:pic>
        <p:nvPicPr>
          <p:cNvPr id="6" name="Picture 5" descr="Solar Photovoltaic Panels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910" y="1290895"/>
            <a:ext cx="4083102" cy="3062327"/>
          </a:xfrm>
          <a:prstGeom prst="rect">
            <a:avLst/>
          </a:prstGeom>
        </p:spPr>
      </p:pic>
      <p:sp>
        <p:nvSpPr>
          <p:cNvPr id="28" name="TextBox 27"/>
          <p:cNvSpPr txBox="1"/>
          <p:nvPr/>
        </p:nvSpPr>
        <p:spPr>
          <a:xfrm>
            <a:off x="54864" y="6521238"/>
            <a:ext cx="8450134" cy="307777"/>
          </a:xfrm>
          <a:prstGeom prst="rect">
            <a:avLst/>
          </a:prstGeom>
          <a:noFill/>
        </p:spPr>
        <p:txBody>
          <a:bodyPr wrap="none" rtlCol="0">
            <a:spAutoFit/>
          </a:bodyPr>
          <a:lstStyle/>
          <a:p>
            <a:r>
              <a:rPr lang="en-US" sz="1400"/>
              <a:t>*Build cost approximate based on publicly available data. Build costs ignore other cost categories (e.g. O&amp;M, etc.)</a:t>
            </a:r>
          </a:p>
        </p:txBody>
      </p:sp>
      <p:sp>
        <p:nvSpPr>
          <p:cNvPr id="32" name="TextBox 31"/>
          <p:cNvSpPr txBox="1"/>
          <p:nvPr/>
        </p:nvSpPr>
        <p:spPr>
          <a:xfrm>
            <a:off x="261900" y="4353222"/>
            <a:ext cx="1643399" cy="261610"/>
          </a:xfrm>
          <a:prstGeom prst="rect">
            <a:avLst/>
          </a:prstGeom>
          <a:noFill/>
        </p:spPr>
        <p:txBody>
          <a:bodyPr wrap="none" rtlCol="0">
            <a:spAutoFit/>
          </a:bodyPr>
          <a:lstStyle/>
          <a:p>
            <a:r>
              <a:rPr lang="en-US" sz="1100" i="1"/>
              <a:t>Creative Commons image</a:t>
            </a:r>
          </a:p>
        </p:txBody>
      </p:sp>
    </p:spTree>
    <p:extLst>
      <p:ext uri="{BB962C8B-B14F-4D97-AF65-F5344CB8AC3E}">
        <p14:creationId xmlns:p14="http://schemas.microsoft.com/office/powerpoint/2010/main" val="26955681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Short duration battery storage</a:t>
            </a:r>
          </a:p>
        </p:txBody>
      </p:sp>
      <p:sp>
        <p:nvSpPr>
          <p:cNvPr id="4" name="Slide Number Placeholder 3"/>
          <p:cNvSpPr>
            <a:spLocks noGrp="1"/>
          </p:cNvSpPr>
          <p:nvPr>
            <p:ph type="sldNum" sz="quarter" idx="12"/>
          </p:nvPr>
        </p:nvSpPr>
        <p:spPr/>
        <p:txBody>
          <a:bodyPr/>
          <a:lstStyle/>
          <a:p>
            <a:fld id="{A7D369FA-B89E-4EE0-A45F-0DF1F84AA276}" type="slidenum">
              <a:rPr lang="en-US" smtClean="0"/>
              <a:t>26</a:t>
            </a:fld>
            <a:endParaRPr lang="en-US"/>
          </a:p>
        </p:txBody>
      </p:sp>
      <p:grpSp>
        <p:nvGrpSpPr>
          <p:cNvPr id="27" name="Group 26"/>
          <p:cNvGrpSpPr/>
          <p:nvPr/>
        </p:nvGrpSpPr>
        <p:grpSpPr>
          <a:xfrm>
            <a:off x="5497822" y="1042873"/>
            <a:ext cx="4544280" cy="5277598"/>
            <a:chOff x="1639" y="1225436"/>
            <a:chExt cx="4544280" cy="5277598"/>
          </a:xfrm>
        </p:grpSpPr>
        <p:sp>
          <p:nvSpPr>
            <p:cNvPr id="23" name="TextBox 22"/>
            <p:cNvSpPr txBox="1"/>
            <p:nvPr/>
          </p:nvSpPr>
          <p:spPr>
            <a:xfrm>
              <a:off x="1639" y="5387389"/>
              <a:ext cx="2089482" cy="338554"/>
            </a:xfrm>
            <a:prstGeom prst="rect">
              <a:avLst/>
            </a:prstGeom>
            <a:noFill/>
          </p:spPr>
          <p:txBody>
            <a:bodyPr wrap="square" rtlCol="0">
              <a:spAutoFit/>
            </a:bodyPr>
            <a:lstStyle/>
            <a:p>
              <a:pPr algn="ctr"/>
              <a:r>
                <a:rPr lang="en-US" sz="1600" b="1"/>
                <a:t>Transmission</a:t>
              </a:r>
            </a:p>
          </p:txBody>
        </p:sp>
        <p:grpSp>
          <p:nvGrpSpPr>
            <p:cNvPr id="26" name="Group 25"/>
            <p:cNvGrpSpPr/>
            <p:nvPr/>
          </p:nvGrpSpPr>
          <p:grpSpPr>
            <a:xfrm>
              <a:off x="391490" y="1225436"/>
              <a:ext cx="4154429" cy="5277598"/>
              <a:chOff x="391490" y="1225436"/>
              <a:chExt cx="4154429" cy="5277598"/>
            </a:xfrm>
          </p:grpSpPr>
          <p:sp>
            <p:nvSpPr>
              <p:cNvPr id="11" name="Oval 10"/>
              <p:cNvSpPr/>
              <p:nvPr/>
            </p:nvSpPr>
            <p:spPr>
              <a:xfrm>
                <a:off x="849704" y="170676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2" name="Oval 11"/>
              <p:cNvSpPr/>
              <p:nvPr/>
            </p:nvSpPr>
            <p:spPr>
              <a:xfrm>
                <a:off x="2803216" y="173494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3" name="Oval 12"/>
              <p:cNvSpPr/>
              <p:nvPr/>
            </p:nvSpPr>
            <p:spPr>
              <a:xfrm>
                <a:off x="783019" y="3004622"/>
                <a:ext cx="626446" cy="6534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4" name="Oval 13"/>
              <p:cNvSpPr/>
              <p:nvPr/>
            </p:nvSpPr>
            <p:spPr>
              <a:xfrm>
                <a:off x="2808484" y="3010853"/>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5" name="Oval 14"/>
              <p:cNvSpPr/>
              <p:nvPr/>
            </p:nvSpPr>
            <p:spPr>
              <a:xfrm>
                <a:off x="733158" y="441116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9" name="Oval 8"/>
              <p:cNvSpPr/>
              <p:nvPr/>
            </p:nvSpPr>
            <p:spPr>
              <a:xfrm>
                <a:off x="2808484" y="4483100"/>
                <a:ext cx="626446" cy="65344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3" name="TextBox 2"/>
              <p:cNvSpPr txBox="1"/>
              <p:nvPr/>
            </p:nvSpPr>
            <p:spPr>
              <a:xfrm>
                <a:off x="524860" y="1247469"/>
                <a:ext cx="1312090" cy="338554"/>
              </a:xfrm>
              <a:prstGeom prst="rect">
                <a:avLst/>
              </a:prstGeom>
              <a:noFill/>
            </p:spPr>
            <p:txBody>
              <a:bodyPr wrap="none" rtlCol="0">
                <a:spAutoFit/>
              </a:bodyPr>
              <a:lstStyle/>
              <a:p>
                <a:r>
                  <a:rPr lang="en-US" sz="1600" b="1"/>
                  <a:t>Predictability</a:t>
                </a:r>
              </a:p>
            </p:txBody>
          </p:sp>
          <p:sp>
            <p:nvSpPr>
              <p:cNvPr id="16" name="TextBox 15"/>
              <p:cNvSpPr txBox="1"/>
              <p:nvPr/>
            </p:nvSpPr>
            <p:spPr>
              <a:xfrm>
                <a:off x="2434321" y="1225436"/>
                <a:ext cx="1449628" cy="338554"/>
              </a:xfrm>
              <a:prstGeom prst="rect">
                <a:avLst/>
              </a:prstGeom>
              <a:noFill/>
            </p:spPr>
            <p:txBody>
              <a:bodyPr wrap="none" rtlCol="0">
                <a:spAutoFit/>
              </a:bodyPr>
              <a:lstStyle/>
              <a:p>
                <a:r>
                  <a:rPr lang="en-US" sz="1600" b="1" err="1"/>
                  <a:t>Dispatchability</a:t>
                </a:r>
                <a:endParaRPr lang="en-US" sz="1600" b="1"/>
              </a:p>
            </p:txBody>
          </p:sp>
          <p:sp>
            <p:nvSpPr>
              <p:cNvPr id="17" name="TextBox 16"/>
              <p:cNvSpPr txBox="1"/>
              <p:nvPr/>
            </p:nvSpPr>
            <p:spPr>
              <a:xfrm>
                <a:off x="391490" y="2569551"/>
                <a:ext cx="1469057" cy="338554"/>
              </a:xfrm>
              <a:prstGeom prst="rect">
                <a:avLst/>
              </a:prstGeom>
              <a:noFill/>
            </p:spPr>
            <p:txBody>
              <a:bodyPr wrap="none" rtlCol="0">
                <a:spAutoFit/>
              </a:bodyPr>
              <a:lstStyle/>
              <a:p>
                <a:r>
                  <a:rPr lang="en-US" sz="1600" b="1"/>
                  <a:t>Sustained Peak</a:t>
                </a:r>
              </a:p>
            </p:txBody>
          </p:sp>
          <p:sp>
            <p:nvSpPr>
              <p:cNvPr id="18" name="TextBox 17"/>
              <p:cNvSpPr txBox="1"/>
              <p:nvPr/>
            </p:nvSpPr>
            <p:spPr>
              <a:xfrm>
                <a:off x="2157091" y="2598007"/>
                <a:ext cx="2004089" cy="338554"/>
              </a:xfrm>
              <a:prstGeom prst="rect">
                <a:avLst/>
              </a:prstGeom>
              <a:noFill/>
            </p:spPr>
            <p:txBody>
              <a:bodyPr wrap="square" rtlCol="0">
                <a:spAutoFit/>
              </a:bodyPr>
              <a:lstStyle/>
              <a:p>
                <a:pPr algn="ctr"/>
                <a:r>
                  <a:rPr lang="en-US" sz="1600" b="1"/>
                  <a:t>Winter Availability</a:t>
                </a:r>
              </a:p>
            </p:txBody>
          </p:sp>
          <p:sp>
            <p:nvSpPr>
              <p:cNvPr id="19" name="TextBox 18"/>
              <p:cNvSpPr txBox="1"/>
              <p:nvPr/>
            </p:nvSpPr>
            <p:spPr>
              <a:xfrm>
                <a:off x="587761" y="4008912"/>
                <a:ext cx="1016625" cy="338554"/>
              </a:xfrm>
              <a:prstGeom prst="rect">
                <a:avLst/>
              </a:prstGeom>
              <a:noFill/>
            </p:spPr>
            <p:txBody>
              <a:bodyPr wrap="none" rtlCol="0">
                <a:spAutoFit/>
              </a:bodyPr>
              <a:lstStyle/>
              <a:p>
                <a:r>
                  <a:rPr lang="en-US" sz="1600" b="1"/>
                  <a:t>Emissions</a:t>
                </a:r>
              </a:p>
            </p:txBody>
          </p:sp>
          <p:sp>
            <p:nvSpPr>
              <p:cNvPr id="20" name="TextBox 19"/>
              <p:cNvSpPr txBox="1"/>
              <p:nvPr/>
            </p:nvSpPr>
            <p:spPr>
              <a:xfrm>
                <a:off x="2043008" y="4043197"/>
                <a:ext cx="2502911" cy="338554"/>
              </a:xfrm>
              <a:prstGeom prst="rect">
                <a:avLst/>
              </a:prstGeom>
              <a:noFill/>
            </p:spPr>
            <p:txBody>
              <a:bodyPr wrap="square" rtlCol="0">
                <a:spAutoFit/>
              </a:bodyPr>
              <a:lstStyle/>
              <a:p>
                <a:pPr algn="ctr"/>
                <a:r>
                  <a:rPr lang="en-US" sz="1600" b="1"/>
                  <a:t>Community Acceptance</a:t>
                </a:r>
              </a:p>
            </p:txBody>
          </p:sp>
          <p:sp>
            <p:nvSpPr>
              <p:cNvPr id="21" name="Oval 20"/>
              <p:cNvSpPr/>
              <p:nvPr/>
            </p:nvSpPr>
            <p:spPr>
              <a:xfrm>
                <a:off x="2803216" y="5835828"/>
                <a:ext cx="626446" cy="6534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22" name="TextBox 21"/>
              <p:cNvSpPr txBox="1"/>
              <p:nvPr/>
            </p:nvSpPr>
            <p:spPr>
              <a:xfrm>
                <a:off x="2071698" y="5399898"/>
                <a:ext cx="2089482" cy="338554"/>
              </a:xfrm>
              <a:prstGeom prst="rect">
                <a:avLst/>
              </a:prstGeom>
              <a:noFill/>
            </p:spPr>
            <p:txBody>
              <a:bodyPr wrap="square" rtlCol="0">
                <a:spAutoFit/>
              </a:bodyPr>
              <a:lstStyle/>
              <a:p>
                <a:pPr algn="ctr"/>
                <a:r>
                  <a:rPr lang="en-US" sz="1600" b="1"/>
                  <a:t>Technology Readiness</a:t>
                </a:r>
              </a:p>
            </p:txBody>
          </p:sp>
          <p:sp>
            <p:nvSpPr>
              <p:cNvPr id="24" name="Oval 23"/>
              <p:cNvSpPr/>
              <p:nvPr/>
            </p:nvSpPr>
            <p:spPr>
              <a:xfrm>
                <a:off x="738019" y="5849589"/>
                <a:ext cx="626446" cy="6534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grpSp>
      </p:grpSp>
      <p:grpSp>
        <p:nvGrpSpPr>
          <p:cNvPr id="29" name="Group 28"/>
          <p:cNvGrpSpPr/>
          <p:nvPr/>
        </p:nvGrpSpPr>
        <p:grpSpPr>
          <a:xfrm>
            <a:off x="270910" y="4953982"/>
            <a:ext cx="5392471" cy="1377493"/>
            <a:chOff x="0" y="2256978"/>
            <a:chExt cx="3070781" cy="1842469"/>
          </a:xfrm>
        </p:grpSpPr>
        <p:sp>
          <p:nvSpPr>
            <p:cNvPr id="30" name="Rectangle 29"/>
            <p:cNvSpPr/>
            <p:nvPr/>
          </p:nvSpPr>
          <p:spPr>
            <a:xfrm>
              <a:off x="0" y="2256978"/>
              <a:ext cx="3070781" cy="1842469"/>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1" name="TextBox 30"/>
            <p:cNvSpPr txBox="1"/>
            <p:nvPr/>
          </p:nvSpPr>
          <p:spPr>
            <a:xfrm>
              <a:off x="0" y="2256978"/>
              <a:ext cx="3070781" cy="18424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Build Cost*</a:t>
              </a:r>
            </a:p>
            <a:p>
              <a:pPr marL="228600" lvl="1" indent="-228600" algn="l" defTabSz="889000">
                <a:lnSpc>
                  <a:spcPct val="90000"/>
                </a:lnSpc>
                <a:spcBef>
                  <a:spcPct val="0"/>
                </a:spcBef>
                <a:spcAft>
                  <a:spcPct val="15000"/>
                </a:spcAft>
                <a:buChar char="••"/>
              </a:pPr>
              <a:r>
                <a:rPr lang="en-US" sz="2000" kern="1200"/>
                <a:t>$1,200-$1,800/kW unsubsidized</a:t>
              </a:r>
            </a:p>
            <a:p>
              <a:pPr marL="228600" lvl="1" indent="-228600" algn="l" defTabSz="889000">
                <a:lnSpc>
                  <a:spcPct val="90000"/>
                </a:lnSpc>
                <a:spcBef>
                  <a:spcPct val="0"/>
                </a:spcBef>
                <a:spcAft>
                  <a:spcPct val="15000"/>
                </a:spcAft>
                <a:buChar char="••"/>
              </a:pPr>
              <a:r>
                <a:rPr lang="en-US" sz="2000" kern="1200"/>
                <a:t>Incentives available to offset some of costs</a:t>
              </a:r>
            </a:p>
          </p:txBody>
        </p:sp>
      </p:grpSp>
      <p:sp>
        <p:nvSpPr>
          <p:cNvPr id="28" name="TextBox 27"/>
          <p:cNvSpPr txBox="1"/>
          <p:nvPr/>
        </p:nvSpPr>
        <p:spPr>
          <a:xfrm>
            <a:off x="54864" y="6521238"/>
            <a:ext cx="8450134" cy="307777"/>
          </a:xfrm>
          <a:prstGeom prst="rect">
            <a:avLst/>
          </a:prstGeom>
          <a:noFill/>
        </p:spPr>
        <p:txBody>
          <a:bodyPr wrap="none" rtlCol="0">
            <a:spAutoFit/>
          </a:bodyPr>
          <a:lstStyle/>
          <a:p>
            <a:r>
              <a:rPr lang="en-US" sz="1400"/>
              <a:t>*Build cost approximate based on publicly available data. Build costs ignore other cost categories (e.g. O&amp;M, etc.)</a:t>
            </a:r>
          </a:p>
        </p:txBody>
      </p:sp>
      <p:sp>
        <p:nvSpPr>
          <p:cNvPr id="7" name="Rectangle 6"/>
          <p:cNvSpPr/>
          <p:nvPr/>
        </p:nvSpPr>
        <p:spPr>
          <a:xfrm>
            <a:off x="8359988" y="4161006"/>
            <a:ext cx="505267"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a:t>
            </a:r>
          </a:p>
        </p:txBody>
      </p:sp>
      <p:pic>
        <p:nvPicPr>
          <p:cNvPr id="8" name="Picture 7"/>
          <p:cNvPicPr>
            <a:picLocks noChangeAspect="1"/>
          </p:cNvPicPr>
          <p:nvPr/>
        </p:nvPicPr>
        <p:blipFill>
          <a:blip r:embed="rId3"/>
          <a:stretch>
            <a:fillRect/>
          </a:stretch>
        </p:blipFill>
        <p:spPr>
          <a:xfrm>
            <a:off x="215698" y="1037144"/>
            <a:ext cx="5399971" cy="3255006"/>
          </a:xfrm>
          <a:prstGeom prst="rect">
            <a:avLst/>
          </a:prstGeom>
        </p:spPr>
      </p:pic>
      <p:sp>
        <p:nvSpPr>
          <p:cNvPr id="32" name="TextBox 31"/>
          <p:cNvSpPr txBox="1"/>
          <p:nvPr/>
        </p:nvSpPr>
        <p:spPr>
          <a:xfrm>
            <a:off x="270910" y="4239888"/>
            <a:ext cx="4709944" cy="430887"/>
          </a:xfrm>
          <a:prstGeom prst="rect">
            <a:avLst/>
          </a:prstGeom>
          <a:noFill/>
        </p:spPr>
        <p:txBody>
          <a:bodyPr wrap="none" rtlCol="0">
            <a:spAutoFit/>
          </a:bodyPr>
          <a:lstStyle/>
          <a:p>
            <a:r>
              <a:rPr lang="en-US" sz="1100" i="1"/>
              <a:t>Image from </a:t>
            </a:r>
            <a:r>
              <a:rPr lang="en-US" sz="1100" i="1" err="1"/>
              <a:t>energysage</a:t>
            </a:r>
            <a:r>
              <a:rPr lang="en-US" sz="1100" i="1"/>
              <a:t> website:</a:t>
            </a:r>
          </a:p>
          <a:p>
            <a:r>
              <a:rPr lang="en-US" sz="1100" i="1"/>
              <a:t> https://www.energysage.com/business-solutions/utility-scale-battery-storage/</a:t>
            </a:r>
          </a:p>
        </p:txBody>
      </p:sp>
    </p:spTree>
    <p:extLst>
      <p:ext uri="{BB962C8B-B14F-4D97-AF65-F5344CB8AC3E}">
        <p14:creationId xmlns:p14="http://schemas.microsoft.com/office/powerpoint/2010/main" val="2735549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Long duration battery storage</a:t>
            </a:r>
          </a:p>
        </p:txBody>
      </p:sp>
      <p:sp>
        <p:nvSpPr>
          <p:cNvPr id="4" name="Slide Number Placeholder 3"/>
          <p:cNvSpPr>
            <a:spLocks noGrp="1"/>
          </p:cNvSpPr>
          <p:nvPr>
            <p:ph type="sldNum" sz="quarter" idx="12"/>
          </p:nvPr>
        </p:nvSpPr>
        <p:spPr/>
        <p:txBody>
          <a:bodyPr/>
          <a:lstStyle/>
          <a:p>
            <a:fld id="{A7D369FA-B89E-4EE0-A45F-0DF1F84AA276}" type="slidenum">
              <a:rPr lang="en-US" smtClean="0"/>
              <a:t>27</a:t>
            </a:fld>
            <a:endParaRPr lang="en-US"/>
          </a:p>
        </p:txBody>
      </p:sp>
      <p:grpSp>
        <p:nvGrpSpPr>
          <p:cNvPr id="27" name="Group 26"/>
          <p:cNvGrpSpPr/>
          <p:nvPr/>
        </p:nvGrpSpPr>
        <p:grpSpPr>
          <a:xfrm>
            <a:off x="5497822" y="1042873"/>
            <a:ext cx="4544280" cy="5277598"/>
            <a:chOff x="1639" y="1225436"/>
            <a:chExt cx="4544280" cy="5277598"/>
          </a:xfrm>
        </p:grpSpPr>
        <p:sp>
          <p:nvSpPr>
            <p:cNvPr id="23" name="TextBox 22"/>
            <p:cNvSpPr txBox="1"/>
            <p:nvPr/>
          </p:nvSpPr>
          <p:spPr>
            <a:xfrm>
              <a:off x="1639" y="5387389"/>
              <a:ext cx="2089482" cy="338554"/>
            </a:xfrm>
            <a:prstGeom prst="rect">
              <a:avLst/>
            </a:prstGeom>
            <a:noFill/>
          </p:spPr>
          <p:txBody>
            <a:bodyPr wrap="square" rtlCol="0">
              <a:spAutoFit/>
            </a:bodyPr>
            <a:lstStyle/>
            <a:p>
              <a:pPr algn="ctr"/>
              <a:r>
                <a:rPr lang="en-US" sz="1600" b="1"/>
                <a:t>Transmission</a:t>
              </a:r>
            </a:p>
          </p:txBody>
        </p:sp>
        <p:grpSp>
          <p:nvGrpSpPr>
            <p:cNvPr id="26" name="Group 25"/>
            <p:cNvGrpSpPr/>
            <p:nvPr/>
          </p:nvGrpSpPr>
          <p:grpSpPr>
            <a:xfrm>
              <a:off x="391490" y="1225436"/>
              <a:ext cx="4154429" cy="5277598"/>
              <a:chOff x="391490" y="1225436"/>
              <a:chExt cx="4154429" cy="5277598"/>
            </a:xfrm>
          </p:grpSpPr>
          <p:sp>
            <p:nvSpPr>
              <p:cNvPr id="11" name="Oval 10"/>
              <p:cNvSpPr/>
              <p:nvPr/>
            </p:nvSpPr>
            <p:spPr>
              <a:xfrm>
                <a:off x="849704" y="170676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2" name="Oval 11"/>
              <p:cNvSpPr/>
              <p:nvPr/>
            </p:nvSpPr>
            <p:spPr>
              <a:xfrm>
                <a:off x="2803216" y="173494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3" name="Oval 12"/>
              <p:cNvSpPr/>
              <p:nvPr/>
            </p:nvSpPr>
            <p:spPr>
              <a:xfrm>
                <a:off x="783019" y="3004622"/>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4" name="Oval 13"/>
              <p:cNvSpPr/>
              <p:nvPr/>
            </p:nvSpPr>
            <p:spPr>
              <a:xfrm>
                <a:off x="2808484" y="3010853"/>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5" name="Oval 14"/>
              <p:cNvSpPr/>
              <p:nvPr/>
            </p:nvSpPr>
            <p:spPr>
              <a:xfrm>
                <a:off x="733158" y="441116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9" name="Oval 8"/>
              <p:cNvSpPr/>
              <p:nvPr/>
            </p:nvSpPr>
            <p:spPr>
              <a:xfrm>
                <a:off x="2808484" y="4483100"/>
                <a:ext cx="626446" cy="65344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3" name="TextBox 2"/>
              <p:cNvSpPr txBox="1"/>
              <p:nvPr/>
            </p:nvSpPr>
            <p:spPr>
              <a:xfrm>
                <a:off x="524860" y="1247469"/>
                <a:ext cx="1312090" cy="338554"/>
              </a:xfrm>
              <a:prstGeom prst="rect">
                <a:avLst/>
              </a:prstGeom>
              <a:noFill/>
            </p:spPr>
            <p:txBody>
              <a:bodyPr wrap="none" rtlCol="0">
                <a:spAutoFit/>
              </a:bodyPr>
              <a:lstStyle/>
              <a:p>
                <a:r>
                  <a:rPr lang="en-US" sz="1600" b="1"/>
                  <a:t>Predictability</a:t>
                </a:r>
              </a:p>
            </p:txBody>
          </p:sp>
          <p:sp>
            <p:nvSpPr>
              <p:cNvPr id="16" name="TextBox 15"/>
              <p:cNvSpPr txBox="1"/>
              <p:nvPr/>
            </p:nvSpPr>
            <p:spPr>
              <a:xfrm>
                <a:off x="2434321" y="1225436"/>
                <a:ext cx="1449628" cy="338554"/>
              </a:xfrm>
              <a:prstGeom prst="rect">
                <a:avLst/>
              </a:prstGeom>
              <a:noFill/>
            </p:spPr>
            <p:txBody>
              <a:bodyPr wrap="none" rtlCol="0">
                <a:spAutoFit/>
              </a:bodyPr>
              <a:lstStyle/>
              <a:p>
                <a:r>
                  <a:rPr lang="en-US" sz="1600" b="1" err="1"/>
                  <a:t>Dispatchability</a:t>
                </a:r>
                <a:endParaRPr lang="en-US" sz="1600" b="1"/>
              </a:p>
            </p:txBody>
          </p:sp>
          <p:sp>
            <p:nvSpPr>
              <p:cNvPr id="17" name="TextBox 16"/>
              <p:cNvSpPr txBox="1"/>
              <p:nvPr/>
            </p:nvSpPr>
            <p:spPr>
              <a:xfrm>
                <a:off x="391490" y="2569551"/>
                <a:ext cx="1469057" cy="338554"/>
              </a:xfrm>
              <a:prstGeom prst="rect">
                <a:avLst/>
              </a:prstGeom>
              <a:noFill/>
            </p:spPr>
            <p:txBody>
              <a:bodyPr wrap="none" rtlCol="0">
                <a:spAutoFit/>
              </a:bodyPr>
              <a:lstStyle/>
              <a:p>
                <a:r>
                  <a:rPr lang="en-US" sz="1600" b="1"/>
                  <a:t>Sustained Peak</a:t>
                </a:r>
              </a:p>
            </p:txBody>
          </p:sp>
          <p:sp>
            <p:nvSpPr>
              <p:cNvPr id="18" name="TextBox 17"/>
              <p:cNvSpPr txBox="1"/>
              <p:nvPr/>
            </p:nvSpPr>
            <p:spPr>
              <a:xfrm>
                <a:off x="2157091" y="2598007"/>
                <a:ext cx="2004089" cy="338554"/>
              </a:xfrm>
              <a:prstGeom prst="rect">
                <a:avLst/>
              </a:prstGeom>
              <a:noFill/>
            </p:spPr>
            <p:txBody>
              <a:bodyPr wrap="square" rtlCol="0">
                <a:spAutoFit/>
              </a:bodyPr>
              <a:lstStyle/>
              <a:p>
                <a:pPr algn="ctr"/>
                <a:r>
                  <a:rPr lang="en-US" sz="1600" b="1"/>
                  <a:t>Winter Availability</a:t>
                </a:r>
              </a:p>
            </p:txBody>
          </p:sp>
          <p:sp>
            <p:nvSpPr>
              <p:cNvPr id="19" name="TextBox 18"/>
              <p:cNvSpPr txBox="1"/>
              <p:nvPr/>
            </p:nvSpPr>
            <p:spPr>
              <a:xfrm>
                <a:off x="587761" y="4008912"/>
                <a:ext cx="1016625" cy="338554"/>
              </a:xfrm>
              <a:prstGeom prst="rect">
                <a:avLst/>
              </a:prstGeom>
              <a:noFill/>
            </p:spPr>
            <p:txBody>
              <a:bodyPr wrap="none" rtlCol="0">
                <a:spAutoFit/>
              </a:bodyPr>
              <a:lstStyle/>
              <a:p>
                <a:r>
                  <a:rPr lang="en-US" sz="1600" b="1"/>
                  <a:t>Emissions</a:t>
                </a:r>
              </a:p>
            </p:txBody>
          </p:sp>
          <p:sp>
            <p:nvSpPr>
              <p:cNvPr id="20" name="TextBox 19"/>
              <p:cNvSpPr txBox="1"/>
              <p:nvPr/>
            </p:nvSpPr>
            <p:spPr>
              <a:xfrm>
                <a:off x="2043008" y="4043197"/>
                <a:ext cx="2502911" cy="338554"/>
              </a:xfrm>
              <a:prstGeom prst="rect">
                <a:avLst/>
              </a:prstGeom>
              <a:noFill/>
            </p:spPr>
            <p:txBody>
              <a:bodyPr wrap="square" rtlCol="0">
                <a:spAutoFit/>
              </a:bodyPr>
              <a:lstStyle/>
              <a:p>
                <a:pPr algn="ctr"/>
                <a:r>
                  <a:rPr lang="en-US" sz="1600" b="1"/>
                  <a:t>Community Acceptance</a:t>
                </a:r>
              </a:p>
            </p:txBody>
          </p:sp>
          <p:sp>
            <p:nvSpPr>
              <p:cNvPr id="21" name="Oval 20"/>
              <p:cNvSpPr/>
              <p:nvPr/>
            </p:nvSpPr>
            <p:spPr>
              <a:xfrm>
                <a:off x="2803216" y="5835828"/>
                <a:ext cx="626446" cy="65344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22" name="TextBox 21"/>
              <p:cNvSpPr txBox="1"/>
              <p:nvPr/>
            </p:nvSpPr>
            <p:spPr>
              <a:xfrm>
                <a:off x="2071698" y="5399898"/>
                <a:ext cx="2089482" cy="338554"/>
              </a:xfrm>
              <a:prstGeom prst="rect">
                <a:avLst/>
              </a:prstGeom>
              <a:noFill/>
            </p:spPr>
            <p:txBody>
              <a:bodyPr wrap="square" rtlCol="0">
                <a:spAutoFit/>
              </a:bodyPr>
              <a:lstStyle/>
              <a:p>
                <a:pPr algn="ctr"/>
                <a:r>
                  <a:rPr lang="en-US" sz="1600" b="1"/>
                  <a:t>Technology Readiness</a:t>
                </a:r>
              </a:p>
            </p:txBody>
          </p:sp>
          <p:sp>
            <p:nvSpPr>
              <p:cNvPr id="24" name="Oval 23"/>
              <p:cNvSpPr/>
              <p:nvPr/>
            </p:nvSpPr>
            <p:spPr>
              <a:xfrm>
                <a:off x="738019" y="5849589"/>
                <a:ext cx="626446" cy="6534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grpSp>
      </p:grpSp>
      <p:grpSp>
        <p:nvGrpSpPr>
          <p:cNvPr id="29" name="Group 28"/>
          <p:cNvGrpSpPr/>
          <p:nvPr/>
        </p:nvGrpSpPr>
        <p:grpSpPr>
          <a:xfrm>
            <a:off x="270910" y="4669346"/>
            <a:ext cx="5392471" cy="1740979"/>
            <a:chOff x="0" y="2256978"/>
            <a:chExt cx="3070781" cy="1842469"/>
          </a:xfrm>
        </p:grpSpPr>
        <p:sp>
          <p:nvSpPr>
            <p:cNvPr id="30" name="Rectangle 29"/>
            <p:cNvSpPr/>
            <p:nvPr/>
          </p:nvSpPr>
          <p:spPr>
            <a:xfrm>
              <a:off x="0" y="2256978"/>
              <a:ext cx="3070781" cy="1842469"/>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1" name="TextBox 30"/>
            <p:cNvSpPr txBox="1"/>
            <p:nvPr/>
          </p:nvSpPr>
          <p:spPr>
            <a:xfrm>
              <a:off x="0" y="2256978"/>
              <a:ext cx="3070781" cy="18424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Build Cost*</a:t>
              </a:r>
            </a:p>
            <a:p>
              <a:pPr marL="228600" lvl="1" indent="-228600" algn="l" defTabSz="889000">
                <a:lnSpc>
                  <a:spcPct val="90000"/>
                </a:lnSpc>
                <a:spcBef>
                  <a:spcPct val="0"/>
                </a:spcBef>
                <a:spcAft>
                  <a:spcPct val="15000"/>
                </a:spcAft>
                <a:buChar char="••"/>
              </a:pPr>
              <a:r>
                <a:rPr lang="en-US" sz="2000"/>
                <a:t>Projected to be </a:t>
              </a:r>
              <a:r>
                <a:rPr lang="en-US" sz="2000" kern="1200"/>
                <a:t>$2,400-$3,400/kW unsubsidized by 2030</a:t>
              </a:r>
            </a:p>
            <a:p>
              <a:pPr marL="228600" lvl="1" indent="-228600" algn="l" defTabSz="889000">
                <a:lnSpc>
                  <a:spcPct val="90000"/>
                </a:lnSpc>
                <a:spcBef>
                  <a:spcPct val="0"/>
                </a:spcBef>
                <a:spcAft>
                  <a:spcPct val="15000"/>
                </a:spcAft>
                <a:buChar char="••"/>
              </a:pPr>
              <a:r>
                <a:rPr lang="en-US" sz="2000" kern="1200"/>
                <a:t>Incentives available to offset some of costs</a:t>
              </a:r>
            </a:p>
          </p:txBody>
        </p:sp>
      </p:grpSp>
      <p:sp>
        <p:nvSpPr>
          <p:cNvPr id="28" name="TextBox 27"/>
          <p:cNvSpPr txBox="1"/>
          <p:nvPr/>
        </p:nvSpPr>
        <p:spPr>
          <a:xfrm>
            <a:off x="54864" y="6521238"/>
            <a:ext cx="7936596" cy="307777"/>
          </a:xfrm>
          <a:prstGeom prst="rect">
            <a:avLst/>
          </a:prstGeom>
          <a:noFill/>
        </p:spPr>
        <p:txBody>
          <a:bodyPr wrap="none" rtlCol="0">
            <a:spAutoFit/>
          </a:bodyPr>
          <a:lstStyle/>
          <a:p>
            <a:r>
              <a:rPr lang="en-US" sz="1400"/>
              <a:t>*Build cost based on </a:t>
            </a:r>
            <a:r>
              <a:rPr lang="en-US" sz="1400">
                <a:hlinkClick r:id="rId3"/>
              </a:rPr>
              <a:t>Great River Energy White Paper </a:t>
            </a:r>
            <a:r>
              <a:rPr lang="en-US" sz="1400"/>
              <a:t>submitted to Minnesota Public Utilities Commission </a:t>
            </a:r>
          </a:p>
        </p:txBody>
      </p:sp>
      <p:sp>
        <p:nvSpPr>
          <p:cNvPr id="7" name="Rectangle 6"/>
          <p:cNvSpPr/>
          <p:nvPr/>
        </p:nvSpPr>
        <p:spPr>
          <a:xfrm>
            <a:off x="8359988" y="4161006"/>
            <a:ext cx="505267"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a:t>
            </a:r>
          </a:p>
        </p:txBody>
      </p:sp>
      <p:sp>
        <p:nvSpPr>
          <p:cNvPr id="32" name="TextBox 31"/>
          <p:cNvSpPr txBox="1"/>
          <p:nvPr/>
        </p:nvSpPr>
        <p:spPr>
          <a:xfrm>
            <a:off x="206885" y="4000603"/>
            <a:ext cx="5644494" cy="261610"/>
          </a:xfrm>
          <a:prstGeom prst="rect">
            <a:avLst/>
          </a:prstGeom>
          <a:noFill/>
        </p:spPr>
        <p:txBody>
          <a:bodyPr wrap="none" rtlCol="0">
            <a:spAutoFit/>
          </a:bodyPr>
          <a:lstStyle/>
          <a:p>
            <a:r>
              <a:rPr lang="en-US" sz="1100" i="1"/>
              <a:t>Image from </a:t>
            </a:r>
            <a:r>
              <a:rPr lang="en-US" sz="1100" i="1">
                <a:hlinkClick r:id="rId3"/>
              </a:rPr>
              <a:t>Great River Energy White Paper </a:t>
            </a:r>
            <a:r>
              <a:rPr lang="en-US" sz="1100" i="1"/>
              <a:t>submitted to Minnesota Public Utilities Commission</a:t>
            </a:r>
          </a:p>
        </p:txBody>
      </p:sp>
      <p:pic>
        <p:nvPicPr>
          <p:cNvPr id="25" name="Picture 24"/>
          <p:cNvPicPr>
            <a:picLocks noChangeAspect="1"/>
          </p:cNvPicPr>
          <p:nvPr/>
        </p:nvPicPr>
        <p:blipFill>
          <a:blip r:embed="rId4"/>
          <a:stretch>
            <a:fillRect/>
          </a:stretch>
        </p:blipFill>
        <p:spPr>
          <a:xfrm>
            <a:off x="272743" y="860713"/>
            <a:ext cx="5125576" cy="3149311"/>
          </a:xfrm>
          <a:prstGeom prst="rect">
            <a:avLst/>
          </a:prstGeom>
        </p:spPr>
      </p:pic>
    </p:spTree>
    <p:extLst>
      <p:ext uri="{BB962C8B-B14F-4D97-AF65-F5344CB8AC3E}">
        <p14:creationId xmlns:p14="http://schemas.microsoft.com/office/powerpoint/2010/main" val="2773520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Pumped storage</a:t>
            </a:r>
          </a:p>
        </p:txBody>
      </p:sp>
      <p:sp>
        <p:nvSpPr>
          <p:cNvPr id="4" name="Slide Number Placeholder 3"/>
          <p:cNvSpPr>
            <a:spLocks noGrp="1"/>
          </p:cNvSpPr>
          <p:nvPr>
            <p:ph type="sldNum" sz="quarter" idx="12"/>
          </p:nvPr>
        </p:nvSpPr>
        <p:spPr/>
        <p:txBody>
          <a:bodyPr/>
          <a:lstStyle/>
          <a:p>
            <a:fld id="{A7D369FA-B89E-4EE0-A45F-0DF1F84AA276}" type="slidenum">
              <a:rPr lang="en-US" smtClean="0"/>
              <a:t>28</a:t>
            </a:fld>
            <a:endParaRPr lang="en-US"/>
          </a:p>
        </p:txBody>
      </p:sp>
      <p:grpSp>
        <p:nvGrpSpPr>
          <p:cNvPr id="27" name="Group 26"/>
          <p:cNvGrpSpPr/>
          <p:nvPr/>
        </p:nvGrpSpPr>
        <p:grpSpPr>
          <a:xfrm>
            <a:off x="6340481" y="959937"/>
            <a:ext cx="4544280" cy="5277598"/>
            <a:chOff x="1639" y="1225436"/>
            <a:chExt cx="4544280" cy="5277598"/>
          </a:xfrm>
        </p:grpSpPr>
        <p:sp>
          <p:nvSpPr>
            <p:cNvPr id="23" name="TextBox 22"/>
            <p:cNvSpPr txBox="1"/>
            <p:nvPr/>
          </p:nvSpPr>
          <p:spPr>
            <a:xfrm>
              <a:off x="1639" y="5387389"/>
              <a:ext cx="2089482" cy="338554"/>
            </a:xfrm>
            <a:prstGeom prst="rect">
              <a:avLst/>
            </a:prstGeom>
            <a:noFill/>
          </p:spPr>
          <p:txBody>
            <a:bodyPr wrap="square" rtlCol="0">
              <a:spAutoFit/>
            </a:bodyPr>
            <a:lstStyle/>
            <a:p>
              <a:pPr algn="ctr"/>
              <a:r>
                <a:rPr lang="en-US" sz="1600" b="1"/>
                <a:t>Transmission</a:t>
              </a:r>
            </a:p>
          </p:txBody>
        </p:sp>
        <p:grpSp>
          <p:nvGrpSpPr>
            <p:cNvPr id="26" name="Group 25"/>
            <p:cNvGrpSpPr/>
            <p:nvPr/>
          </p:nvGrpSpPr>
          <p:grpSpPr>
            <a:xfrm>
              <a:off x="391490" y="1225436"/>
              <a:ext cx="4154429" cy="5277598"/>
              <a:chOff x="391490" y="1225436"/>
              <a:chExt cx="4154429" cy="5277598"/>
            </a:xfrm>
          </p:grpSpPr>
          <p:sp>
            <p:nvSpPr>
              <p:cNvPr id="11" name="Oval 10"/>
              <p:cNvSpPr/>
              <p:nvPr/>
            </p:nvSpPr>
            <p:spPr>
              <a:xfrm>
                <a:off x="849704" y="170676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2" name="Oval 11"/>
              <p:cNvSpPr/>
              <p:nvPr/>
            </p:nvSpPr>
            <p:spPr>
              <a:xfrm>
                <a:off x="2803216" y="173494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3" name="Oval 12"/>
              <p:cNvSpPr/>
              <p:nvPr/>
            </p:nvSpPr>
            <p:spPr>
              <a:xfrm>
                <a:off x="783019" y="3004622"/>
                <a:ext cx="626446" cy="6534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4" name="Oval 13"/>
              <p:cNvSpPr/>
              <p:nvPr/>
            </p:nvSpPr>
            <p:spPr>
              <a:xfrm>
                <a:off x="2808484" y="3010853"/>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5" name="Oval 14"/>
              <p:cNvSpPr/>
              <p:nvPr/>
            </p:nvSpPr>
            <p:spPr>
              <a:xfrm>
                <a:off x="733158" y="441116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9" name="Oval 8"/>
              <p:cNvSpPr/>
              <p:nvPr/>
            </p:nvSpPr>
            <p:spPr>
              <a:xfrm>
                <a:off x="2808484" y="4483100"/>
                <a:ext cx="626446" cy="65344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3" name="TextBox 2"/>
              <p:cNvSpPr txBox="1"/>
              <p:nvPr/>
            </p:nvSpPr>
            <p:spPr>
              <a:xfrm>
                <a:off x="524860" y="1247469"/>
                <a:ext cx="1312090" cy="338554"/>
              </a:xfrm>
              <a:prstGeom prst="rect">
                <a:avLst/>
              </a:prstGeom>
              <a:noFill/>
            </p:spPr>
            <p:txBody>
              <a:bodyPr wrap="none" rtlCol="0">
                <a:spAutoFit/>
              </a:bodyPr>
              <a:lstStyle/>
              <a:p>
                <a:r>
                  <a:rPr lang="en-US" sz="1600" b="1"/>
                  <a:t>Predictability</a:t>
                </a:r>
              </a:p>
            </p:txBody>
          </p:sp>
          <p:sp>
            <p:nvSpPr>
              <p:cNvPr id="16" name="TextBox 15"/>
              <p:cNvSpPr txBox="1"/>
              <p:nvPr/>
            </p:nvSpPr>
            <p:spPr>
              <a:xfrm>
                <a:off x="2434321" y="1225436"/>
                <a:ext cx="1449628" cy="338554"/>
              </a:xfrm>
              <a:prstGeom prst="rect">
                <a:avLst/>
              </a:prstGeom>
              <a:noFill/>
            </p:spPr>
            <p:txBody>
              <a:bodyPr wrap="none" rtlCol="0">
                <a:spAutoFit/>
              </a:bodyPr>
              <a:lstStyle/>
              <a:p>
                <a:r>
                  <a:rPr lang="en-US" sz="1600" b="1" err="1"/>
                  <a:t>Dispatchability</a:t>
                </a:r>
                <a:endParaRPr lang="en-US" sz="1600" b="1"/>
              </a:p>
            </p:txBody>
          </p:sp>
          <p:sp>
            <p:nvSpPr>
              <p:cNvPr id="17" name="TextBox 16"/>
              <p:cNvSpPr txBox="1"/>
              <p:nvPr/>
            </p:nvSpPr>
            <p:spPr>
              <a:xfrm>
                <a:off x="391490" y="2569551"/>
                <a:ext cx="1469057" cy="338554"/>
              </a:xfrm>
              <a:prstGeom prst="rect">
                <a:avLst/>
              </a:prstGeom>
              <a:noFill/>
            </p:spPr>
            <p:txBody>
              <a:bodyPr wrap="none" rtlCol="0">
                <a:spAutoFit/>
              </a:bodyPr>
              <a:lstStyle/>
              <a:p>
                <a:r>
                  <a:rPr lang="en-US" sz="1600" b="1"/>
                  <a:t>Sustained Peak</a:t>
                </a:r>
              </a:p>
            </p:txBody>
          </p:sp>
          <p:sp>
            <p:nvSpPr>
              <p:cNvPr id="18" name="TextBox 17"/>
              <p:cNvSpPr txBox="1"/>
              <p:nvPr/>
            </p:nvSpPr>
            <p:spPr>
              <a:xfrm>
                <a:off x="2157091" y="2598007"/>
                <a:ext cx="2004089" cy="338554"/>
              </a:xfrm>
              <a:prstGeom prst="rect">
                <a:avLst/>
              </a:prstGeom>
              <a:noFill/>
            </p:spPr>
            <p:txBody>
              <a:bodyPr wrap="square" rtlCol="0">
                <a:spAutoFit/>
              </a:bodyPr>
              <a:lstStyle/>
              <a:p>
                <a:pPr algn="ctr"/>
                <a:r>
                  <a:rPr lang="en-US" sz="1600" b="1"/>
                  <a:t>Winter Availability</a:t>
                </a:r>
              </a:p>
            </p:txBody>
          </p:sp>
          <p:sp>
            <p:nvSpPr>
              <p:cNvPr id="19" name="TextBox 18"/>
              <p:cNvSpPr txBox="1"/>
              <p:nvPr/>
            </p:nvSpPr>
            <p:spPr>
              <a:xfrm>
                <a:off x="587761" y="4008912"/>
                <a:ext cx="1016625" cy="338554"/>
              </a:xfrm>
              <a:prstGeom prst="rect">
                <a:avLst/>
              </a:prstGeom>
              <a:noFill/>
            </p:spPr>
            <p:txBody>
              <a:bodyPr wrap="none" rtlCol="0">
                <a:spAutoFit/>
              </a:bodyPr>
              <a:lstStyle/>
              <a:p>
                <a:r>
                  <a:rPr lang="en-US" sz="1600" b="1"/>
                  <a:t>Emissions</a:t>
                </a:r>
              </a:p>
            </p:txBody>
          </p:sp>
          <p:sp>
            <p:nvSpPr>
              <p:cNvPr id="20" name="TextBox 19"/>
              <p:cNvSpPr txBox="1"/>
              <p:nvPr/>
            </p:nvSpPr>
            <p:spPr>
              <a:xfrm>
                <a:off x="2043008" y="4043197"/>
                <a:ext cx="2502911" cy="338554"/>
              </a:xfrm>
              <a:prstGeom prst="rect">
                <a:avLst/>
              </a:prstGeom>
              <a:noFill/>
            </p:spPr>
            <p:txBody>
              <a:bodyPr wrap="square" rtlCol="0">
                <a:spAutoFit/>
              </a:bodyPr>
              <a:lstStyle/>
              <a:p>
                <a:pPr algn="ctr"/>
                <a:r>
                  <a:rPr lang="en-US" sz="1600" b="1"/>
                  <a:t>Community Acceptance</a:t>
                </a:r>
              </a:p>
            </p:txBody>
          </p:sp>
          <p:sp>
            <p:nvSpPr>
              <p:cNvPr id="21" name="Oval 20"/>
              <p:cNvSpPr/>
              <p:nvPr/>
            </p:nvSpPr>
            <p:spPr>
              <a:xfrm>
                <a:off x="2803216" y="5835828"/>
                <a:ext cx="626446" cy="65344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22" name="TextBox 21"/>
              <p:cNvSpPr txBox="1"/>
              <p:nvPr/>
            </p:nvSpPr>
            <p:spPr>
              <a:xfrm>
                <a:off x="2071698" y="5399898"/>
                <a:ext cx="2089482" cy="338554"/>
              </a:xfrm>
              <a:prstGeom prst="rect">
                <a:avLst/>
              </a:prstGeom>
              <a:noFill/>
            </p:spPr>
            <p:txBody>
              <a:bodyPr wrap="square" rtlCol="0">
                <a:spAutoFit/>
              </a:bodyPr>
              <a:lstStyle/>
              <a:p>
                <a:pPr algn="ctr"/>
                <a:r>
                  <a:rPr lang="en-US" sz="1600" b="1"/>
                  <a:t>Technology Readiness</a:t>
                </a:r>
              </a:p>
            </p:txBody>
          </p:sp>
          <p:sp>
            <p:nvSpPr>
              <p:cNvPr id="24" name="Oval 23"/>
              <p:cNvSpPr/>
              <p:nvPr/>
            </p:nvSpPr>
            <p:spPr>
              <a:xfrm>
                <a:off x="738019" y="5849589"/>
                <a:ext cx="626446" cy="6534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grpSp>
      </p:grpSp>
      <p:grpSp>
        <p:nvGrpSpPr>
          <p:cNvPr id="29" name="Group 28"/>
          <p:cNvGrpSpPr/>
          <p:nvPr/>
        </p:nvGrpSpPr>
        <p:grpSpPr>
          <a:xfrm>
            <a:off x="228634" y="4984653"/>
            <a:ext cx="6286466" cy="1536585"/>
            <a:chOff x="0" y="2256978"/>
            <a:chExt cx="3070781" cy="1842469"/>
          </a:xfrm>
        </p:grpSpPr>
        <p:sp>
          <p:nvSpPr>
            <p:cNvPr id="30" name="Rectangle 29"/>
            <p:cNvSpPr/>
            <p:nvPr/>
          </p:nvSpPr>
          <p:spPr>
            <a:xfrm>
              <a:off x="0" y="2256978"/>
              <a:ext cx="3070781" cy="1842469"/>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1" name="TextBox 30"/>
            <p:cNvSpPr txBox="1"/>
            <p:nvPr/>
          </p:nvSpPr>
          <p:spPr>
            <a:xfrm>
              <a:off x="0" y="2256978"/>
              <a:ext cx="3070781" cy="18424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Build Cost*</a:t>
              </a:r>
            </a:p>
            <a:p>
              <a:pPr marL="228600" lvl="1" indent="-228600" algn="l" defTabSz="889000">
                <a:lnSpc>
                  <a:spcPct val="90000"/>
                </a:lnSpc>
                <a:spcBef>
                  <a:spcPct val="0"/>
                </a:spcBef>
                <a:spcAft>
                  <a:spcPct val="15000"/>
                </a:spcAft>
                <a:buChar char="••"/>
              </a:pPr>
              <a:r>
                <a:rPr lang="en-US" sz="2000" kern="1200"/>
                <a:t>$1,000-4,000/kW unsubsidized</a:t>
              </a:r>
            </a:p>
            <a:p>
              <a:pPr marL="228600" lvl="1" indent="-228600" defTabSz="889000">
                <a:lnSpc>
                  <a:spcPct val="90000"/>
                </a:lnSpc>
                <a:spcBef>
                  <a:spcPct val="0"/>
                </a:spcBef>
                <a:spcAft>
                  <a:spcPct val="15000"/>
                </a:spcAft>
                <a:buFontTx/>
                <a:buChar char="••"/>
              </a:pPr>
              <a:r>
                <a:rPr lang="en-US" sz="2000"/>
                <a:t>Will vary significantly from site to site</a:t>
              </a:r>
            </a:p>
            <a:p>
              <a:pPr marL="228600" lvl="1" indent="-228600" algn="l" defTabSz="889000">
                <a:lnSpc>
                  <a:spcPct val="90000"/>
                </a:lnSpc>
                <a:spcBef>
                  <a:spcPct val="0"/>
                </a:spcBef>
                <a:spcAft>
                  <a:spcPct val="15000"/>
                </a:spcAft>
                <a:buChar char="••"/>
              </a:pPr>
              <a:r>
                <a:rPr lang="en-US" sz="2000" kern="1200"/>
                <a:t>Incentives available to offset some of costs</a:t>
              </a:r>
            </a:p>
          </p:txBody>
        </p:sp>
      </p:grpSp>
      <p:sp>
        <p:nvSpPr>
          <p:cNvPr id="28" name="TextBox 27"/>
          <p:cNvSpPr txBox="1"/>
          <p:nvPr/>
        </p:nvSpPr>
        <p:spPr>
          <a:xfrm>
            <a:off x="54864" y="6521238"/>
            <a:ext cx="8797216" cy="307777"/>
          </a:xfrm>
          <a:prstGeom prst="rect">
            <a:avLst/>
          </a:prstGeom>
          <a:noFill/>
        </p:spPr>
        <p:txBody>
          <a:bodyPr wrap="none" rtlCol="0">
            <a:spAutoFit/>
          </a:bodyPr>
          <a:lstStyle/>
          <a:p>
            <a:r>
              <a:rPr lang="en-US" sz="1400"/>
              <a:t>*Build costs are approximate based on publicly available data. Build costs ignore other cost categories (e.g. O&amp;M, etc.)</a:t>
            </a:r>
          </a:p>
        </p:txBody>
      </p:sp>
      <p:sp>
        <p:nvSpPr>
          <p:cNvPr id="7" name="Rectangle 6"/>
          <p:cNvSpPr/>
          <p:nvPr/>
        </p:nvSpPr>
        <p:spPr>
          <a:xfrm>
            <a:off x="9202647" y="4061323"/>
            <a:ext cx="505267"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a:t>
            </a:r>
          </a:p>
        </p:txBody>
      </p:sp>
      <p:pic>
        <p:nvPicPr>
          <p:cNvPr id="5" name="Picture 4"/>
          <p:cNvPicPr>
            <a:picLocks noChangeAspect="1"/>
          </p:cNvPicPr>
          <p:nvPr/>
        </p:nvPicPr>
        <p:blipFill>
          <a:blip r:embed="rId3"/>
          <a:stretch>
            <a:fillRect/>
          </a:stretch>
        </p:blipFill>
        <p:spPr>
          <a:xfrm>
            <a:off x="132402" y="959936"/>
            <a:ext cx="6300708" cy="3709409"/>
          </a:xfrm>
          <a:prstGeom prst="rect">
            <a:avLst/>
          </a:prstGeom>
        </p:spPr>
      </p:pic>
      <p:sp>
        <p:nvSpPr>
          <p:cNvPr id="6" name="TextBox 5"/>
          <p:cNvSpPr txBox="1"/>
          <p:nvPr/>
        </p:nvSpPr>
        <p:spPr>
          <a:xfrm>
            <a:off x="145061" y="4623762"/>
            <a:ext cx="6571030" cy="261610"/>
          </a:xfrm>
          <a:prstGeom prst="rect">
            <a:avLst/>
          </a:prstGeom>
          <a:noFill/>
        </p:spPr>
        <p:txBody>
          <a:bodyPr wrap="none" rtlCol="0">
            <a:spAutoFit/>
          </a:bodyPr>
          <a:lstStyle/>
          <a:p>
            <a:r>
              <a:rPr lang="en-US" sz="1100" i="1"/>
              <a:t>Image from Department of Energy website: https://www.energy.gov/eere/water/pumped-storage-hydropower</a:t>
            </a:r>
          </a:p>
        </p:txBody>
      </p:sp>
    </p:spTree>
    <p:extLst>
      <p:ext uri="{BB962C8B-B14F-4D97-AF65-F5344CB8AC3E}">
        <p14:creationId xmlns:p14="http://schemas.microsoft.com/office/powerpoint/2010/main" val="1002281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Small modular reactors</a:t>
            </a:r>
          </a:p>
        </p:txBody>
      </p:sp>
      <p:sp>
        <p:nvSpPr>
          <p:cNvPr id="4" name="Slide Number Placeholder 3"/>
          <p:cNvSpPr>
            <a:spLocks noGrp="1"/>
          </p:cNvSpPr>
          <p:nvPr>
            <p:ph type="sldNum" sz="quarter" idx="12"/>
          </p:nvPr>
        </p:nvSpPr>
        <p:spPr/>
        <p:txBody>
          <a:bodyPr/>
          <a:lstStyle/>
          <a:p>
            <a:fld id="{A7D369FA-B89E-4EE0-A45F-0DF1F84AA276}" type="slidenum">
              <a:rPr lang="en-US" smtClean="0"/>
              <a:t>29</a:t>
            </a:fld>
            <a:endParaRPr lang="en-US"/>
          </a:p>
        </p:txBody>
      </p:sp>
      <p:grpSp>
        <p:nvGrpSpPr>
          <p:cNvPr id="27" name="Group 26"/>
          <p:cNvGrpSpPr/>
          <p:nvPr/>
        </p:nvGrpSpPr>
        <p:grpSpPr>
          <a:xfrm>
            <a:off x="6269347" y="1006441"/>
            <a:ext cx="4544280" cy="5277598"/>
            <a:chOff x="1639" y="1225436"/>
            <a:chExt cx="4544280" cy="5277598"/>
          </a:xfrm>
        </p:grpSpPr>
        <p:sp>
          <p:nvSpPr>
            <p:cNvPr id="23" name="TextBox 22"/>
            <p:cNvSpPr txBox="1"/>
            <p:nvPr/>
          </p:nvSpPr>
          <p:spPr>
            <a:xfrm>
              <a:off x="1639" y="5387389"/>
              <a:ext cx="2089482" cy="338554"/>
            </a:xfrm>
            <a:prstGeom prst="rect">
              <a:avLst/>
            </a:prstGeom>
            <a:noFill/>
          </p:spPr>
          <p:txBody>
            <a:bodyPr wrap="square" rtlCol="0">
              <a:spAutoFit/>
            </a:bodyPr>
            <a:lstStyle/>
            <a:p>
              <a:pPr algn="ctr"/>
              <a:r>
                <a:rPr lang="en-US" sz="1600" b="1"/>
                <a:t>Transmission</a:t>
              </a:r>
            </a:p>
          </p:txBody>
        </p:sp>
        <p:grpSp>
          <p:nvGrpSpPr>
            <p:cNvPr id="26" name="Group 25"/>
            <p:cNvGrpSpPr/>
            <p:nvPr/>
          </p:nvGrpSpPr>
          <p:grpSpPr>
            <a:xfrm>
              <a:off x="391490" y="1225436"/>
              <a:ext cx="4154429" cy="5277598"/>
              <a:chOff x="391490" y="1225436"/>
              <a:chExt cx="4154429" cy="5277598"/>
            </a:xfrm>
          </p:grpSpPr>
          <p:sp>
            <p:nvSpPr>
              <p:cNvPr id="11" name="Oval 10"/>
              <p:cNvSpPr/>
              <p:nvPr/>
            </p:nvSpPr>
            <p:spPr>
              <a:xfrm>
                <a:off x="849704" y="170676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2" name="Oval 11"/>
              <p:cNvSpPr/>
              <p:nvPr/>
            </p:nvSpPr>
            <p:spPr>
              <a:xfrm>
                <a:off x="2803216" y="1734940"/>
                <a:ext cx="626446" cy="6534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3" name="Oval 12"/>
              <p:cNvSpPr/>
              <p:nvPr/>
            </p:nvSpPr>
            <p:spPr>
              <a:xfrm>
                <a:off x="783019" y="3004622"/>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4" name="Oval 13"/>
              <p:cNvSpPr/>
              <p:nvPr/>
            </p:nvSpPr>
            <p:spPr>
              <a:xfrm>
                <a:off x="2808484" y="3010853"/>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5" name="Oval 14"/>
              <p:cNvSpPr/>
              <p:nvPr/>
            </p:nvSpPr>
            <p:spPr>
              <a:xfrm>
                <a:off x="733158" y="441116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9" name="Oval 8"/>
              <p:cNvSpPr/>
              <p:nvPr/>
            </p:nvSpPr>
            <p:spPr>
              <a:xfrm>
                <a:off x="2808484" y="4483100"/>
                <a:ext cx="626446" cy="65344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3" name="TextBox 2"/>
              <p:cNvSpPr txBox="1"/>
              <p:nvPr/>
            </p:nvSpPr>
            <p:spPr>
              <a:xfrm>
                <a:off x="524860" y="1247469"/>
                <a:ext cx="1312090" cy="338554"/>
              </a:xfrm>
              <a:prstGeom prst="rect">
                <a:avLst/>
              </a:prstGeom>
              <a:noFill/>
            </p:spPr>
            <p:txBody>
              <a:bodyPr wrap="none" rtlCol="0">
                <a:spAutoFit/>
              </a:bodyPr>
              <a:lstStyle/>
              <a:p>
                <a:r>
                  <a:rPr lang="en-US" sz="1600" b="1"/>
                  <a:t>Predictability</a:t>
                </a:r>
              </a:p>
            </p:txBody>
          </p:sp>
          <p:sp>
            <p:nvSpPr>
              <p:cNvPr id="16" name="TextBox 15"/>
              <p:cNvSpPr txBox="1"/>
              <p:nvPr/>
            </p:nvSpPr>
            <p:spPr>
              <a:xfrm>
                <a:off x="2434321" y="1225436"/>
                <a:ext cx="1449628" cy="338554"/>
              </a:xfrm>
              <a:prstGeom prst="rect">
                <a:avLst/>
              </a:prstGeom>
              <a:noFill/>
            </p:spPr>
            <p:txBody>
              <a:bodyPr wrap="none" rtlCol="0">
                <a:spAutoFit/>
              </a:bodyPr>
              <a:lstStyle/>
              <a:p>
                <a:r>
                  <a:rPr lang="en-US" sz="1600" b="1" err="1"/>
                  <a:t>Dispatchability</a:t>
                </a:r>
                <a:endParaRPr lang="en-US" sz="1600" b="1"/>
              </a:p>
            </p:txBody>
          </p:sp>
          <p:sp>
            <p:nvSpPr>
              <p:cNvPr id="17" name="TextBox 16"/>
              <p:cNvSpPr txBox="1"/>
              <p:nvPr/>
            </p:nvSpPr>
            <p:spPr>
              <a:xfrm>
                <a:off x="391490" y="2569551"/>
                <a:ext cx="1469057" cy="338554"/>
              </a:xfrm>
              <a:prstGeom prst="rect">
                <a:avLst/>
              </a:prstGeom>
              <a:noFill/>
            </p:spPr>
            <p:txBody>
              <a:bodyPr wrap="none" rtlCol="0">
                <a:spAutoFit/>
              </a:bodyPr>
              <a:lstStyle/>
              <a:p>
                <a:r>
                  <a:rPr lang="en-US" sz="1600" b="1"/>
                  <a:t>Sustained Peak</a:t>
                </a:r>
              </a:p>
            </p:txBody>
          </p:sp>
          <p:sp>
            <p:nvSpPr>
              <p:cNvPr id="18" name="TextBox 17"/>
              <p:cNvSpPr txBox="1"/>
              <p:nvPr/>
            </p:nvSpPr>
            <p:spPr>
              <a:xfrm>
                <a:off x="2157091" y="2598007"/>
                <a:ext cx="2004089" cy="338554"/>
              </a:xfrm>
              <a:prstGeom prst="rect">
                <a:avLst/>
              </a:prstGeom>
              <a:noFill/>
            </p:spPr>
            <p:txBody>
              <a:bodyPr wrap="square" rtlCol="0">
                <a:spAutoFit/>
              </a:bodyPr>
              <a:lstStyle/>
              <a:p>
                <a:pPr algn="ctr"/>
                <a:r>
                  <a:rPr lang="en-US" sz="1600" b="1"/>
                  <a:t>Winter Availability</a:t>
                </a:r>
              </a:p>
            </p:txBody>
          </p:sp>
          <p:sp>
            <p:nvSpPr>
              <p:cNvPr id="19" name="TextBox 18"/>
              <p:cNvSpPr txBox="1"/>
              <p:nvPr/>
            </p:nvSpPr>
            <p:spPr>
              <a:xfrm>
                <a:off x="587761" y="4008912"/>
                <a:ext cx="1016625" cy="338554"/>
              </a:xfrm>
              <a:prstGeom prst="rect">
                <a:avLst/>
              </a:prstGeom>
              <a:noFill/>
            </p:spPr>
            <p:txBody>
              <a:bodyPr wrap="none" rtlCol="0">
                <a:spAutoFit/>
              </a:bodyPr>
              <a:lstStyle/>
              <a:p>
                <a:r>
                  <a:rPr lang="en-US" sz="1600" b="1"/>
                  <a:t>Emissions</a:t>
                </a:r>
              </a:p>
            </p:txBody>
          </p:sp>
          <p:sp>
            <p:nvSpPr>
              <p:cNvPr id="20" name="TextBox 19"/>
              <p:cNvSpPr txBox="1"/>
              <p:nvPr/>
            </p:nvSpPr>
            <p:spPr>
              <a:xfrm>
                <a:off x="2043008" y="4043197"/>
                <a:ext cx="2502911" cy="338554"/>
              </a:xfrm>
              <a:prstGeom prst="rect">
                <a:avLst/>
              </a:prstGeom>
              <a:noFill/>
            </p:spPr>
            <p:txBody>
              <a:bodyPr wrap="square" rtlCol="0">
                <a:spAutoFit/>
              </a:bodyPr>
              <a:lstStyle/>
              <a:p>
                <a:pPr algn="ctr"/>
                <a:r>
                  <a:rPr lang="en-US" sz="1600" b="1"/>
                  <a:t>Community Acceptance</a:t>
                </a:r>
              </a:p>
            </p:txBody>
          </p:sp>
          <p:sp>
            <p:nvSpPr>
              <p:cNvPr id="21" name="Oval 20"/>
              <p:cNvSpPr/>
              <p:nvPr/>
            </p:nvSpPr>
            <p:spPr>
              <a:xfrm>
                <a:off x="2803216" y="5835828"/>
                <a:ext cx="626446" cy="65344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22" name="TextBox 21"/>
              <p:cNvSpPr txBox="1"/>
              <p:nvPr/>
            </p:nvSpPr>
            <p:spPr>
              <a:xfrm>
                <a:off x="2071698" y="5399898"/>
                <a:ext cx="2089482" cy="338554"/>
              </a:xfrm>
              <a:prstGeom prst="rect">
                <a:avLst/>
              </a:prstGeom>
              <a:noFill/>
            </p:spPr>
            <p:txBody>
              <a:bodyPr wrap="square" rtlCol="0">
                <a:spAutoFit/>
              </a:bodyPr>
              <a:lstStyle/>
              <a:p>
                <a:pPr algn="ctr"/>
                <a:r>
                  <a:rPr lang="en-US" sz="1600" b="1"/>
                  <a:t>Technology Readiness</a:t>
                </a:r>
              </a:p>
            </p:txBody>
          </p:sp>
          <p:sp>
            <p:nvSpPr>
              <p:cNvPr id="24" name="Oval 23"/>
              <p:cNvSpPr/>
              <p:nvPr/>
            </p:nvSpPr>
            <p:spPr>
              <a:xfrm>
                <a:off x="738019" y="5849589"/>
                <a:ext cx="626446" cy="6534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grpSp>
      </p:grpSp>
      <p:grpSp>
        <p:nvGrpSpPr>
          <p:cNvPr id="29" name="Group 28"/>
          <p:cNvGrpSpPr/>
          <p:nvPr/>
        </p:nvGrpSpPr>
        <p:grpSpPr>
          <a:xfrm>
            <a:off x="270910" y="4223098"/>
            <a:ext cx="5392471" cy="1823741"/>
            <a:chOff x="0" y="2256978"/>
            <a:chExt cx="3070781" cy="1842469"/>
          </a:xfrm>
        </p:grpSpPr>
        <p:sp>
          <p:nvSpPr>
            <p:cNvPr id="30" name="Rectangle 29"/>
            <p:cNvSpPr/>
            <p:nvPr/>
          </p:nvSpPr>
          <p:spPr>
            <a:xfrm>
              <a:off x="0" y="2256978"/>
              <a:ext cx="3070781" cy="1842469"/>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1" name="TextBox 30"/>
            <p:cNvSpPr txBox="1"/>
            <p:nvPr/>
          </p:nvSpPr>
          <p:spPr>
            <a:xfrm>
              <a:off x="0" y="2256978"/>
              <a:ext cx="3070781" cy="18424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Build Cost*</a:t>
              </a:r>
            </a:p>
            <a:p>
              <a:pPr marL="228600" lvl="1" indent="-228600" algn="l" defTabSz="889000">
                <a:lnSpc>
                  <a:spcPct val="90000"/>
                </a:lnSpc>
                <a:spcBef>
                  <a:spcPct val="0"/>
                </a:spcBef>
                <a:spcAft>
                  <a:spcPct val="15000"/>
                </a:spcAft>
                <a:buChar char="••"/>
              </a:pPr>
              <a:r>
                <a:rPr lang="en-US" sz="2000" kern="1200"/>
                <a:t>Projected to be ~$8,000-10,000/kW unsubsidized</a:t>
              </a:r>
            </a:p>
            <a:p>
              <a:pPr marL="228600" lvl="1" indent="-228600" algn="l" defTabSz="889000">
                <a:lnSpc>
                  <a:spcPct val="90000"/>
                </a:lnSpc>
                <a:spcBef>
                  <a:spcPct val="0"/>
                </a:spcBef>
                <a:spcAft>
                  <a:spcPct val="15000"/>
                </a:spcAft>
                <a:buChar char="••"/>
              </a:pPr>
              <a:r>
                <a:rPr lang="en-US" sz="2000" kern="1200"/>
                <a:t>Actual cost </a:t>
              </a:r>
              <a:r>
                <a:rPr lang="en-US" sz="2000" b="1" i="1" kern="1200"/>
                <a:t>highly</a:t>
              </a:r>
              <a:r>
                <a:rPr lang="en-US" sz="2000" kern="1200"/>
                <a:t> uncertain</a:t>
              </a:r>
            </a:p>
            <a:p>
              <a:pPr marL="228600" lvl="1" indent="-228600" algn="l" defTabSz="889000">
                <a:lnSpc>
                  <a:spcPct val="90000"/>
                </a:lnSpc>
                <a:spcBef>
                  <a:spcPct val="0"/>
                </a:spcBef>
                <a:spcAft>
                  <a:spcPct val="15000"/>
                </a:spcAft>
                <a:buChar char="••"/>
              </a:pPr>
              <a:r>
                <a:rPr lang="en-US" sz="2000" kern="1200"/>
                <a:t>Incentives available to offset some of costs</a:t>
              </a:r>
            </a:p>
          </p:txBody>
        </p:sp>
      </p:grpSp>
      <p:sp>
        <p:nvSpPr>
          <p:cNvPr id="28" name="TextBox 27"/>
          <p:cNvSpPr txBox="1"/>
          <p:nvPr/>
        </p:nvSpPr>
        <p:spPr>
          <a:xfrm>
            <a:off x="54864" y="6521238"/>
            <a:ext cx="8797216" cy="307777"/>
          </a:xfrm>
          <a:prstGeom prst="rect">
            <a:avLst/>
          </a:prstGeom>
          <a:noFill/>
        </p:spPr>
        <p:txBody>
          <a:bodyPr wrap="none" rtlCol="0">
            <a:spAutoFit/>
          </a:bodyPr>
          <a:lstStyle/>
          <a:p>
            <a:r>
              <a:rPr lang="en-US" sz="1400"/>
              <a:t>*Build costs are approximate based on publicly available data. Build costs ignore other cost categories (e.g. O&amp;M, etc.)</a:t>
            </a:r>
          </a:p>
        </p:txBody>
      </p:sp>
      <p:sp>
        <p:nvSpPr>
          <p:cNvPr id="7" name="Rectangle 6"/>
          <p:cNvSpPr/>
          <p:nvPr/>
        </p:nvSpPr>
        <p:spPr>
          <a:xfrm>
            <a:off x="9139177" y="4141089"/>
            <a:ext cx="505267"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a:t>
            </a:r>
          </a:p>
        </p:txBody>
      </p:sp>
      <p:pic>
        <p:nvPicPr>
          <p:cNvPr id="5" name="Picture 4"/>
          <p:cNvPicPr>
            <a:picLocks noChangeAspect="1"/>
          </p:cNvPicPr>
          <p:nvPr/>
        </p:nvPicPr>
        <p:blipFill>
          <a:blip r:embed="rId3"/>
          <a:stretch>
            <a:fillRect/>
          </a:stretch>
        </p:blipFill>
        <p:spPr>
          <a:xfrm>
            <a:off x="451602" y="1115400"/>
            <a:ext cx="5046220" cy="2652246"/>
          </a:xfrm>
          <a:prstGeom prst="rect">
            <a:avLst/>
          </a:prstGeom>
        </p:spPr>
      </p:pic>
      <p:sp>
        <p:nvSpPr>
          <p:cNvPr id="6" name="TextBox 5"/>
          <p:cNvSpPr txBox="1"/>
          <p:nvPr/>
        </p:nvSpPr>
        <p:spPr>
          <a:xfrm>
            <a:off x="451602" y="3743235"/>
            <a:ext cx="4115229" cy="261610"/>
          </a:xfrm>
          <a:prstGeom prst="rect">
            <a:avLst/>
          </a:prstGeom>
          <a:noFill/>
        </p:spPr>
        <p:txBody>
          <a:bodyPr wrap="none" rtlCol="0">
            <a:spAutoFit/>
          </a:bodyPr>
          <a:lstStyle/>
          <a:p>
            <a:r>
              <a:rPr lang="en-US" sz="1100" i="1"/>
              <a:t>Image from </a:t>
            </a:r>
            <a:r>
              <a:rPr lang="en-US" sz="1100" i="1" err="1"/>
              <a:t>Xenergy</a:t>
            </a:r>
            <a:r>
              <a:rPr lang="en-US" sz="1100" i="1"/>
              <a:t> website (https://x-energy.com/reactors/xe-100)</a:t>
            </a:r>
          </a:p>
        </p:txBody>
      </p:sp>
    </p:spTree>
    <p:extLst>
      <p:ext uri="{BB962C8B-B14F-4D97-AF65-F5344CB8AC3E}">
        <p14:creationId xmlns:p14="http://schemas.microsoft.com/office/powerpoint/2010/main" val="347018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Agenda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78026892"/>
              </p:ext>
            </p:extLst>
          </p:nvPr>
        </p:nvGraphicFramePr>
        <p:xfrm>
          <a:off x="373625" y="819637"/>
          <a:ext cx="10638504" cy="5740410"/>
        </p:xfrm>
        <a:graphic>
          <a:graphicData uri="http://schemas.openxmlformats.org/drawingml/2006/table">
            <a:tbl>
              <a:tblPr firstRow="1" bandRow="1">
                <a:tableStyleId>{21E4AEA4-8DFA-4A89-87EB-49C32662AFE0}</a:tableStyleId>
              </a:tblPr>
              <a:tblGrid>
                <a:gridCol w="3018504">
                  <a:extLst>
                    <a:ext uri="{9D8B030D-6E8A-4147-A177-3AD203B41FA5}">
                      <a16:colId xmlns:a16="http://schemas.microsoft.com/office/drawing/2014/main" val="2673853938"/>
                    </a:ext>
                  </a:extLst>
                </a:gridCol>
                <a:gridCol w="4709652">
                  <a:extLst>
                    <a:ext uri="{9D8B030D-6E8A-4147-A177-3AD203B41FA5}">
                      <a16:colId xmlns:a16="http://schemas.microsoft.com/office/drawing/2014/main" val="336977984"/>
                    </a:ext>
                  </a:extLst>
                </a:gridCol>
                <a:gridCol w="2910348">
                  <a:extLst>
                    <a:ext uri="{9D8B030D-6E8A-4147-A177-3AD203B41FA5}">
                      <a16:colId xmlns:a16="http://schemas.microsoft.com/office/drawing/2014/main" val="3470734312"/>
                    </a:ext>
                  </a:extLst>
                </a:gridCol>
              </a:tblGrid>
              <a:tr h="552270">
                <a:tc>
                  <a:txBody>
                    <a:bodyPr/>
                    <a:lstStyle/>
                    <a:p>
                      <a:pPr marL="0" marR="0" algn="ctr">
                        <a:spcBef>
                          <a:spcPts val="600"/>
                        </a:spcBef>
                        <a:spcAft>
                          <a:spcPts val="600"/>
                        </a:spcAft>
                      </a:pPr>
                      <a:r>
                        <a:rPr lang="en-US" sz="1800" b="1" kern="0" cap="all">
                          <a:effectLst/>
                          <a:latin typeface="Verdana" panose="020B0604030504040204" pitchFamily="34" charset="0"/>
                          <a:cs typeface="Times New Roman" panose="02020603050405020304" pitchFamily="18" charset="0"/>
                        </a:rPr>
                        <a:t>TIME</a:t>
                      </a:r>
                      <a:endParaRPr lang="en-US" sz="2400" b="1" kern="0" cap="a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800" b="1">
                          <a:effectLst/>
                          <a:latin typeface="Verdana" panose="020B0604030504040204" pitchFamily="34" charset="0"/>
                          <a:ea typeface="Calibri" panose="020F0502020204030204" pitchFamily="34" charset="0"/>
                          <a:cs typeface="Times New Roman" panose="02020603050405020304" pitchFamily="18" charset="0"/>
                        </a:rPr>
                        <a:t>TOPIC</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800" b="1">
                          <a:effectLst/>
                          <a:latin typeface="Verdana" panose="020B0604030504040204" pitchFamily="34" charset="0"/>
                          <a:ea typeface="Calibri" panose="020F0502020204030204" pitchFamily="34" charset="0"/>
                          <a:cs typeface="Times New Roman" panose="02020603050405020304" pitchFamily="18" charset="0"/>
                        </a:rPr>
                        <a:t>LEAD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7816330"/>
                  </a:ext>
                </a:extLst>
              </a:tr>
              <a:tr h="552270">
                <a:tc>
                  <a:txBody>
                    <a:bodyPr/>
                    <a:lstStyle/>
                    <a:p>
                      <a:pPr marL="0" marR="0" algn="ctr">
                        <a:spcBef>
                          <a:spcPts val="600"/>
                        </a:spcBef>
                        <a:spcAft>
                          <a:spcPts val="600"/>
                        </a:spcAft>
                      </a:pPr>
                      <a:r>
                        <a:rPr lang="en-US" sz="1800" b="1" kern="0" cap="all">
                          <a:effectLst/>
                          <a:latin typeface="Verdana" panose="020B0604030504040204" pitchFamily="34" charset="0"/>
                          <a:cs typeface="Times New Roman" panose="02020603050405020304" pitchFamily="18" charset="0"/>
                        </a:rPr>
                        <a:t>1:00 P.m.</a:t>
                      </a:r>
                      <a:endParaRPr lang="en-US" sz="2400" b="1" kern="0" cap="a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800">
                          <a:effectLst/>
                          <a:latin typeface="Verdana" panose="020B0604030504040204" pitchFamily="34" charset="0"/>
                          <a:ea typeface="Calibri" panose="020F0502020204030204" pitchFamily="34" charset="0"/>
                          <a:cs typeface="Times New Roman" panose="02020603050405020304" pitchFamily="18" charset="0"/>
                        </a:rPr>
                        <a:t>Welcome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800">
                          <a:effectLst/>
                          <a:latin typeface="Verdana" panose="020B0604030504040204" pitchFamily="34" charset="0"/>
                          <a:ea typeface="Calibri" panose="020F0502020204030204" pitchFamily="34" charset="0"/>
                          <a:cs typeface="Times New Roman" panose="02020603050405020304" pitchFamily="18" charset="0"/>
                        </a:rPr>
                        <a:t>Ahlmahz Negash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5492842"/>
                  </a:ext>
                </a:extLst>
              </a:tr>
              <a:tr h="552270">
                <a:tc>
                  <a:txBody>
                    <a:bodyPr/>
                    <a:lstStyle/>
                    <a:p>
                      <a:pPr marL="0" marR="0" algn="ctr">
                        <a:spcBef>
                          <a:spcPts val="600"/>
                        </a:spcBef>
                        <a:spcAft>
                          <a:spcPts val="600"/>
                        </a:spcAft>
                      </a:pPr>
                      <a:r>
                        <a:rPr lang="en-US" sz="1800" b="1" kern="0" cap="all">
                          <a:effectLst/>
                          <a:latin typeface="Verdana" panose="020B0604030504040204" pitchFamily="34" charset="0"/>
                          <a:cs typeface="Times New Roman" panose="02020603050405020304" pitchFamily="18" charset="0"/>
                        </a:rPr>
                        <a:t>1:10 P.M.</a:t>
                      </a:r>
                      <a:endParaRPr lang="en-US" sz="2400" b="1" kern="0" cap="a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800">
                          <a:effectLst/>
                          <a:latin typeface="Verdana" panose="020B0604030504040204" pitchFamily="34" charset="0"/>
                          <a:ea typeface="Calibri" panose="020F0502020204030204" pitchFamily="34" charset="0"/>
                          <a:cs typeface="Times New Roman" panose="02020603050405020304" pitchFamily="18" charset="0"/>
                        </a:rPr>
                        <a:t>About our power supply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800">
                          <a:effectLst/>
                          <a:latin typeface="Verdana" panose="020B0604030504040204" pitchFamily="34" charset="0"/>
                          <a:ea typeface="Calibri" panose="020F0502020204030204" pitchFamily="34" charset="0"/>
                          <a:cs typeface="Times New Roman" panose="02020603050405020304" pitchFamily="18" charset="0"/>
                        </a:rPr>
                        <a:t>Leah Marquez-Glynn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3650051"/>
                  </a:ext>
                </a:extLst>
              </a:tr>
              <a:tr h="552270">
                <a:tc>
                  <a:txBody>
                    <a:bodyPr/>
                    <a:lstStyle/>
                    <a:p>
                      <a:pPr marL="0" marR="0" algn="ctr">
                        <a:spcBef>
                          <a:spcPts val="600"/>
                        </a:spcBef>
                        <a:spcAft>
                          <a:spcPts val="600"/>
                        </a:spcAft>
                      </a:pPr>
                      <a:r>
                        <a:rPr lang="en-US" sz="1800" b="1" kern="0" cap="all">
                          <a:effectLst/>
                          <a:latin typeface="Verdana" panose="020B0604030504040204" pitchFamily="34" charset="0"/>
                          <a:cs typeface="Times New Roman" panose="02020603050405020304" pitchFamily="18" charset="0"/>
                        </a:rPr>
                        <a:t>1:20 P.M.</a:t>
                      </a:r>
                      <a:endParaRPr lang="en-US" sz="2400" b="1" kern="0" cap="a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800">
                          <a:effectLst/>
                          <a:latin typeface="Verdana" panose="020B0604030504040204" pitchFamily="34" charset="0"/>
                          <a:ea typeface="Calibri" panose="020F0502020204030204" pitchFamily="34" charset="0"/>
                          <a:cs typeface="Times New Roman" panose="02020603050405020304" pitchFamily="18" charset="0"/>
                        </a:rPr>
                        <a:t>About our IRP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800">
                          <a:effectLst/>
                          <a:latin typeface="Verdana" panose="020B0604030504040204" pitchFamily="34" charset="0"/>
                          <a:ea typeface="Calibri" panose="020F0502020204030204" pitchFamily="34" charset="0"/>
                          <a:cs typeface="Times New Roman" panose="02020603050405020304" pitchFamily="18" charset="0"/>
                        </a:rPr>
                        <a:t>Rachel Clark</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7079287"/>
                  </a:ext>
                </a:extLst>
              </a:tr>
              <a:tr h="552270">
                <a:tc>
                  <a:txBody>
                    <a:bodyPr/>
                    <a:lstStyle/>
                    <a:p>
                      <a:pPr marL="0" marR="0" algn="ctr">
                        <a:spcBef>
                          <a:spcPts val="600"/>
                        </a:spcBef>
                        <a:spcAft>
                          <a:spcPts val="600"/>
                        </a:spcAft>
                      </a:pPr>
                      <a:r>
                        <a:rPr lang="en-US" sz="1800" b="1" kern="0" cap="all">
                          <a:effectLst/>
                          <a:latin typeface="Verdana" panose="020B0604030504040204" pitchFamily="34" charset="0"/>
                          <a:cs typeface="Times New Roman" panose="02020603050405020304" pitchFamily="18" charset="0"/>
                        </a:rPr>
                        <a:t>1:30 P.M.</a:t>
                      </a:r>
                      <a:endParaRPr lang="en-US" sz="2400" b="1" kern="0" cap="a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800">
                          <a:effectLst/>
                          <a:latin typeface="Verdana" panose="020B0604030504040204" pitchFamily="34" charset="0"/>
                          <a:ea typeface="Calibri" panose="020F0502020204030204" pitchFamily="34" charset="0"/>
                          <a:cs typeface="Times New Roman" panose="02020603050405020304" pitchFamily="18" charset="0"/>
                        </a:rPr>
                        <a:t>Preliminary IRP Findings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800">
                          <a:effectLst/>
                          <a:latin typeface="Verdana" panose="020B0604030504040204" pitchFamily="34" charset="0"/>
                          <a:ea typeface="Calibri" panose="020F0502020204030204" pitchFamily="34" charset="0"/>
                          <a:cs typeface="Times New Roman" panose="02020603050405020304" pitchFamily="18" charset="0"/>
                        </a:rPr>
                        <a:t>Rachel Clark</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2008619"/>
                  </a:ext>
                </a:extLst>
              </a:tr>
              <a:tr h="552270">
                <a:tc>
                  <a:txBody>
                    <a:bodyPr/>
                    <a:lstStyle/>
                    <a:p>
                      <a:pPr marL="0" marR="0" algn="ctr">
                        <a:spcBef>
                          <a:spcPts val="600"/>
                        </a:spcBef>
                        <a:spcAft>
                          <a:spcPts val="600"/>
                        </a:spcAft>
                      </a:pPr>
                      <a:r>
                        <a:rPr lang="en-US" sz="1800" b="1" kern="0" cap="all">
                          <a:effectLst/>
                          <a:latin typeface="Verdana" panose="020B0604030504040204" pitchFamily="34" charset="0"/>
                          <a:cs typeface="Times New Roman" panose="02020603050405020304" pitchFamily="18" charset="0"/>
                        </a:rPr>
                        <a:t>1:45 P.M.</a:t>
                      </a:r>
                      <a:endParaRPr lang="en-US" sz="2400" b="1" kern="0" cap="a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800">
                          <a:effectLst/>
                          <a:latin typeface="Verdana" panose="020B0604030504040204" pitchFamily="34" charset="0"/>
                          <a:ea typeface="Calibri" panose="020F0502020204030204" pitchFamily="34" charset="0"/>
                          <a:cs typeface="Times New Roman" panose="02020603050405020304" pitchFamily="18" charset="0"/>
                        </a:rPr>
                        <a:t>Review options to fill our gaps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800">
                          <a:effectLst/>
                          <a:latin typeface="Verdana" panose="020B0604030504040204" pitchFamily="34" charset="0"/>
                          <a:ea typeface="Calibri" panose="020F0502020204030204" pitchFamily="34" charset="0"/>
                          <a:cs typeface="Times New Roman" panose="02020603050405020304" pitchFamily="18" charset="0"/>
                        </a:rPr>
                        <a:t>Rachel Clark </a:t>
                      </a:r>
                    </a:p>
                    <a:p>
                      <a:pPr marL="0" marR="0" algn="ctr">
                        <a:spcBef>
                          <a:spcPts val="600"/>
                        </a:spcBef>
                        <a:spcAft>
                          <a:spcPts val="600"/>
                        </a:spcAft>
                      </a:pPr>
                      <a:r>
                        <a:rPr lang="en-US" sz="1800">
                          <a:effectLst/>
                          <a:latin typeface="Verdana" panose="020B0604030504040204" pitchFamily="34" charset="0"/>
                          <a:ea typeface="Calibri" panose="020F0502020204030204" pitchFamily="34" charset="0"/>
                          <a:cs typeface="Times New Roman" panose="02020603050405020304" pitchFamily="18" charset="0"/>
                        </a:rPr>
                        <a:t>&amp; Ahlmahz Negash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608225"/>
                  </a:ext>
                </a:extLst>
              </a:tr>
              <a:tr h="552270">
                <a:tc>
                  <a:txBody>
                    <a:bodyPr/>
                    <a:lstStyle/>
                    <a:p>
                      <a:pPr marL="0" marR="0" algn="ctr">
                        <a:spcBef>
                          <a:spcPts val="600"/>
                        </a:spcBef>
                        <a:spcAft>
                          <a:spcPts val="600"/>
                        </a:spcAft>
                      </a:pPr>
                      <a:r>
                        <a:rPr lang="en-US" sz="1800" b="1" kern="0" cap="all">
                          <a:effectLst/>
                          <a:latin typeface="Verdana" panose="020B0604030504040204" pitchFamily="34" charset="0"/>
                          <a:cs typeface="Times New Roman" panose="02020603050405020304" pitchFamily="18" charset="0"/>
                        </a:rPr>
                        <a:t>2:10 P.M.</a:t>
                      </a:r>
                      <a:endParaRPr lang="en-US" sz="2400" b="1" kern="0" cap="a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800">
                          <a:effectLst/>
                          <a:latin typeface="Verdana" panose="020B0604030504040204" pitchFamily="34" charset="0"/>
                          <a:ea typeface="Calibri" panose="020F0502020204030204" pitchFamily="34" charset="0"/>
                          <a:cs typeface="Times New Roman" panose="02020603050405020304" pitchFamily="18" charset="0"/>
                        </a:rPr>
                        <a:t>Next Steps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800">
                          <a:effectLst/>
                          <a:latin typeface="Verdana" panose="020B0604030504040204" pitchFamily="34" charset="0"/>
                          <a:ea typeface="Calibri" panose="020F0502020204030204" pitchFamily="34" charset="0"/>
                          <a:cs typeface="Times New Roman" panose="02020603050405020304" pitchFamily="18" charset="0"/>
                        </a:rPr>
                        <a:t>Ahlmahz Negash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2521695"/>
                  </a:ext>
                </a:extLst>
              </a:tr>
              <a:tr h="552270">
                <a:tc>
                  <a:txBody>
                    <a:bodyPr/>
                    <a:lstStyle/>
                    <a:p>
                      <a:pPr marL="0" marR="0" algn="ctr">
                        <a:spcBef>
                          <a:spcPts val="600"/>
                        </a:spcBef>
                        <a:spcAft>
                          <a:spcPts val="600"/>
                        </a:spcAft>
                      </a:pPr>
                      <a:r>
                        <a:rPr lang="en-US" sz="1800" b="1" kern="0" cap="all">
                          <a:effectLst/>
                          <a:latin typeface="Verdana" panose="020B0604030504040204" pitchFamily="34" charset="0"/>
                          <a:cs typeface="Times New Roman" panose="02020603050405020304" pitchFamily="18" charset="0"/>
                        </a:rPr>
                        <a:t>2:20 P.M.</a:t>
                      </a:r>
                      <a:endParaRPr lang="en-US" sz="2400" b="1" kern="0" cap="a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600"/>
                        </a:spcBef>
                        <a:spcAft>
                          <a:spcPts val="0"/>
                        </a:spcAft>
                      </a:pPr>
                      <a:r>
                        <a:rPr lang="en-US" sz="1800">
                          <a:effectLst/>
                          <a:latin typeface="Verdana" panose="020B0604030504040204" pitchFamily="34" charset="0"/>
                          <a:ea typeface="Calibri" panose="020F0502020204030204" pitchFamily="34" charset="0"/>
                          <a:cs typeface="Times New Roman" panose="02020603050405020304" pitchFamily="18" charset="0"/>
                        </a:rPr>
                        <a:t>Meeting adjourned. </a:t>
                      </a:r>
                    </a:p>
                  </a:txBody>
                  <a:tcPr marL="68580" marR="68580" marT="0" marB="0" anchor="ctr"/>
                </a:tc>
                <a:tc>
                  <a:txBody>
                    <a:bodyPr/>
                    <a:lstStyle/>
                    <a:p>
                      <a:pPr marL="0" marR="0" algn="ctr">
                        <a:spcBef>
                          <a:spcPts val="600"/>
                        </a:spcBef>
                        <a:spcAft>
                          <a:spcPts val="60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6682399"/>
                  </a:ext>
                </a:extLst>
              </a:tr>
              <a:tr h="552270">
                <a:tc>
                  <a:txBody>
                    <a:bodyPr/>
                    <a:lstStyle/>
                    <a:p>
                      <a:pPr marL="0" marR="0" algn="ctr">
                        <a:spcBef>
                          <a:spcPts val="600"/>
                        </a:spcBef>
                        <a:spcAft>
                          <a:spcPts val="600"/>
                        </a:spcAft>
                      </a:pPr>
                      <a:r>
                        <a:rPr lang="en-US" sz="1800" b="1" kern="0" cap="all">
                          <a:effectLst/>
                          <a:latin typeface="Verdana" panose="020B0604030504040204" pitchFamily="34" charset="0"/>
                          <a:cs typeface="Times New Roman" panose="02020603050405020304" pitchFamily="18" charset="0"/>
                        </a:rPr>
                        <a:t>2:20-3:30 P.M.</a:t>
                      </a:r>
                      <a:endParaRPr lang="en-US" sz="2400" b="1" kern="0" cap="all">
                        <a:effectLst/>
                        <a:latin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800" i="1">
                          <a:effectLst/>
                          <a:latin typeface="Verdana" panose="020B0604030504040204" pitchFamily="34" charset="0"/>
                          <a:ea typeface="Calibri" panose="020F0502020204030204" pitchFamily="34" charset="0"/>
                          <a:cs typeface="Times New Roman" panose="02020603050405020304" pitchFamily="18" charset="0"/>
                        </a:rPr>
                        <a:t>Informal discussion:</a:t>
                      </a:r>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800">
                          <a:effectLst/>
                          <a:latin typeface="Verdana" panose="020B0604030504040204" pitchFamily="34" charset="0"/>
                          <a:ea typeface="Calibri" panose="020F0502020204030204" pitchFamily="34" charset="0"/>
                          <a:cs typeface="Times New Roman" panose="02020603050405020304" pitchFamily="18" charset="0"/>
                        </a:rPr>
                        <a:t>IRP team will stay on to respond to more technical questions for those interested.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800">
                          <a:effectLst/>
                          <a:latin typeface="Verdana" panose="020B0604030504040204" pitchFamily="34" charset="0"/>
                          <a:ea typeface="Calibri" panose="020F0502020204030204" pitchFamily="34" charset="0"/>
                          <a:cs typeface="Times New Roman" panose="02020603050405020304" pitchFamily="18" charset="0"/>
                        </a:rPr>
                        <a:t>IRP Team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600"/>
                        </a:spcBef>
                        <a:spcAft>
                          <a:spcPts val="6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59250150"/>
                  </a:ext>
                </a:extLst>
              </a:tr>
            </a:tbl>
          </a:graphicData>
        </a:graphic>
      </p:graphicFrame>
      <p:sp>
        <p:nvSpPr>
          <p:cNvPr id="4" name="Slide Number Placeholder 3"/>
          <p:cNvSpPr>
            <a:spLocks noGrp="1"/>
          </p:cNvSpPr>
          <p:nvPr>
            <p:ph type="sldNum" sz="quarter" idx="12"/>
          </p:nvPr>
        </p:nvSpPr>
        <p:spPr/>
        <p:txBody>
          <a:bodyPr/>
          <a:lstStyle/>
          <a:p>
            <a:fld id="{A7D369FA-B89E-4EE0-A45F-0DF1F84AA276}" type="slidenum">
              <a:rPr lang="en-US" smtClean="0"/>
              <a:t>3</a:t>
            </a:fld>
            <a:endParaRPr lang="en-US"/>
          </a:p>
        </p:txBody>
      </p:sp>
    </p:spTree>
    <p:extLst>
      <p:ext uri="{BB962C8B-B14F-4D97-AF65-F5344CB8AC3E}">
        <p14:creationId xmlns:p14="http://schemas.microsoft.com/office/powerpoint/2010/main" val="1448253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Additional conservation/ energy efficiency</a:t>
            </a:r>
          </a:p>
        </p:txBody>
      </p:sp>
      <p:sp>
        <p:nvSpPr>
          <p:cNvPr id="4" name="Slide Number Placeholder 3"/>
          <p:cNvSpPr>
            <a:spLocks noGrp="1"/>
          </p:cNvSpPr>
          <p:nvPr>
            <p:ph type="sldNum" sz="quarter" idx="12"/>
          </p:nvPr>
        </p:nvSpPr>
        <p:spPr/>
        <p:txBody>
          <a:bodyPr/>
          <a:lstStyle/>
          <a:p>
            <a:fld id="{A7D369FA-B89E-4EE0-A45F-0DF1F84AA276}" type="slidenum">
              <a:rPr lang="en-US" smtClean="0"/>
              <a:t>30</a:t>
            </a:fld>
            <a:endParaRPr lang="en-US"/>
          </a:p>
        </p:txBody>
      </p:sp>
      <p:grpSp>
        <p:nvGrpSpPr>
          <p:cNvPr id="27" name="Group 26"/>
          <p:cNvGrpSpPr/>
          <p:nvPr/>
        </p:nvGrpSpPr>
        <p:grpSpPr>
          <a:xfrm>
            <a:off x="5497822" y="1042873"/>
            <a:ext cx="4544280" cy="5263837"/>
            <a:chOff x="1639" y="1225436"/>
            <a:chExt cx="4544280" cy="5263837"/>
          </a:xfrm>
        </p:grpSpPr>
        <p:sp>
          <p:nvSpPr>
            <p:cNvPr id="23" name="TextBox 22"/>
            <p:cNvSpPr txBox="1"/>
            <p:nvPr/>
          </p:nvSpPr>
          <p:spPr>
            <a:xfrm>
              <a:off x="1639" y="5387389"/>
              <a:ext cx="2089482" cy="338554"/>
            </a:xfrm>
            <a:prstGeom prst="rect">
              <a:avLst/>
            </a:prstGeom>
            <a:noFill/>
          </p:spPr>
          <p:txBody>
            <a:bodyPr wrap="square" rtlCol="0">
              <a:spAutoFit/>
            </a:bodyPr>
            <a:lstStyle/>
            <a:p>
              <a:pPr algn="ctr"/>
              <a:r>
                <a:rPr lang="en-US" sz="1600" b="1"/>
                <a:t>Transmission</a:t>
              </a:r>
            </a:p>
          </p:txBody>
        </p:sp>
        <p:grpSp>
          <p:nvGrpSpPr>
            <p:cNvPr id="26" name="Group 25"/>
            <p:cNvGrpSpPr/>
            <p:nvPr/>
          </p:nvGrpSpPr>
          <p:grpSpPr>
            <a:xfrm>
              <a:off x="391490" y="1225436"/>
              <a:ext cx="4154429" cy="5263837"/>
              <a:chOff x="391490" y="1225436"/>
              <a:chExt cx="4154429" cy="5263837"/>
            </a:xfrm>
          </p:grpSpPr>
          <p:sp>
            <p:nvSpPr>
              <p:cNvPr id="11" name="Oval 10"/>
              <p:cNvSpPr/>
              <p:nvPr/>
            </p:nvSpPr>
            <p:spPr>
              <a:xfrm>
                <a:off x="849704" y="170676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2" name="Oval 11"/>
              <p:cNvSpPr/>
              <p:nvPr/>
            </p:nvSpPr>
            <p:spPr>
              <a:xfrm>
                <a:off x="2803216" y="1734940"/>
                <a:ext cx="626446" cy="6534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3" name="Oval 12"/>
              <p:cNvSpPr/>
              <p:nvPr/>
            </p:nvSpPr>
            <p:spPr>
              <a:xfrm>
                <a:off x="867682" y="3031054"/>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4" name="Oval 13"/>
              <p:cNvSpPr/>
              <p:nvPr/>
            </p:nvSpPr>
            <p:spPr>
              <a:xfrm>
                <a:off x="2808484" y="3010853"/>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5" name="Oval 14"/>
              <p:cNvSpPr/>
              <p:nvPr/>
            </p:nvSpPr>
            <p:spPr>
              <a:xfrm>
                <a:off x="867682" y="4458582"/>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9" name="Oval 8"/>
              <p:cNvSpPr/>
              <p:nvPr/>
            </p:nvSpPr>
            <p:spPr>
              <a:xfrm>
                <a:off x="2808484" y="4483100"/>
                <a:ext cx="626446" cy="6534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3" name="TextBox 2"/>
              <p:cNvSpPr txBox="1"/>
              <p:nvPr/>
            </p:nvSpPr>
            <p:spPr>
              <a:xfrm>
                <a:off x="524860" y="1247469"/>
                <a:ext cx="1312090" cy="338554"/>
              </a:xfrm>
              <a:prstGeom prst="rect">
                <a:avLst/>
              </a:prstGeom>
              <a:noFill/>
            </p:spPr>
            <p:txBody>
              <a:bodyPr wrap="none" rtlCol="0">
                <a:spAutoFit/>
              </a:bodyPr>
              <a:lstStyle/>
              <a:p>
                <a:r>
                  <a:rPr lang="en-US" sz="1600" b="1"/>
                  <a:t>Predictability</a:t>
                </a:r>
              </a:p>
            </p:txBody>
          </p:sp>
          <p:sp>
            <p:nvSpPr>
              <p:cNvPr id="16" name="TextBox 15"/>
              <p:cNvSpPr txBox="1"/>
              <p:nvPr/>
            </p:nvSpPr>
            <p:spPr>
              <a:xfrm>
                <a:off x="2434321" y="1225436"/>
                <a:ext cx="1449628" cy="338554"/>
              </a:xfrm>
              <a:prstGeom prst="rect">
                <a:avLst/>
              </a:prstGeom>
              <a:noFill/>
            </p:spPr>
            <p:txBody>
              <a:bodyPr wrap="none" rtlCol="0">
                <a:spAutoFit/>
              </a:bodyPr>
              <a:lstStyle/>
              <a:p>
                <a:r>
                  <a:rPr lang="en-US" sz="1600" b="1" err="1"/>
                  <a:t>Dispatchability</a:t>
                </a:r>
                <a:endParaRPr lang="en-US" sz="1600" b="1"/>
              </a:p>
            </p:txBody>
          </p:sp>
          <p:sp>
            <p:nvSpPr>
              <p:cNvPr id="17" name="TextBox 16"/>
              <p:cNvSpPr txBox="1"/>
              <p:nvPr/>
            </p:nvSpPr>
            <p:spPr>
              <a:xfrm>
                <a:off x="391490" y="2569551"/>
                <a:ext cx="1469057" cy="338554"/>
              </a:xfrm>
              <a:prstGeom prst="rect">
                <a:avLst/>
              </a:prstGeom>
              <a:noFill/>
            </p:spPr>
            <p:txBody>
              <a:bodyPr wrap="none" rtlCol="0">
                <a:spAutoFit/>
              </a:bodyPr>
              <a:lstStyle/>
              <a:p>
                <a:r>
                  <a:rPr lang="en-US" sz="1600" b="1"/>
                  <a:t>Sustained Peak</a:t>
                </a:r>
              </a:p>
            </p:txBody>
          </p:sp>
          <p:sp>
            <p:nvSpPr>
              <p:cNvPr id="18" name="TextBox 17"/>
              <p:cNvSpPr txBox="1"/>
              <p:nvPr/>
            </p:nvSpPr>
            <p:spPr>
              <a:xfrm>
                <a:off x="2157091" y="2598007"/>
                <a:ext cx="2004089" cy="338554"/>
              </a:xfrm>
              <a:prstGeom prst="rect">
                <a:avLst/>
              </a:prstGeom>
              <a:noFill/>
            </p:spPr>
            <p:txBody>
              <a:bodyPr wrap="square" rtlCol="0">
                <a:spAutoFit/>
              </a:bodyPr>
              <a:lstStyle/>
              <a:p>
                <a:pPr algn="ctr"/>
                <a:r>
                  <a:rPr lang="en-US" sz="1600" b="1"/>
                  <a:t>Winter Availability</a:t>
                </a:r>
              </a:p>
            </p:txBody>
          </p:sp>
          <p:sp>
            <p:nvSpPr>
              <p:cNvPr id="19" name="TextBox 18"/>
              <p:cNvSpPr txBox="1"/>
              <p:nvPr/>
            </p:nvSpPr>
            <p:spPr>
              <a:xfrm>
                <a:off x="587761" y="4008912"/>
                <a:ext cx="1016625" cy="338554"/>
              </a:xfrm>
              <a:prstGeom prst="rect">
                <a:avLst/>
              </a:prstGeom>
              <a:noFill/>
            </p:spPr>
            <p:txBody>
              <a:bodyPr wrap="none" rtlCol="0">
                <a:spAutoFit/>
              </a:bodyPr>
              <a:lstStyle/>
              <a:p>
                <a:r>
                  <a:rPr lang="en-US" sz="1600" b="1"/>
                  <a:t>Emissions</a:t>
                </a:r>
              </a:p>
            </p:txBody>
          </p:sp>
          <p:sp>
            <p:nvSpPr>
              <p:cNvPr id="20" name="TextBox 19"/>
              <p:cNvSpPr txBox="1"/>
              <p:nvPr/>
            </p:nvSpPr>
            <p:spPr>
              <a:xfrm>
                <a:off x="2043008" y="4043197"/>
                <a:ext cx="2502911" cy="338554"/>
              </a:xfrm>
              <a:prstGeom prst="rect">
                <a:avLst/>
              </a:prstGeom>
              <a:noFill/>
            </p:spPr>
            <p:txBody>
              <a:bodyPr wrap="square" rtlCol="0">
                <a:spAutoFit/>
              </a:bodyPr>
              <a:lstStyle/>
              <a:p>
                <a:pPr algn="ctr"/>
                <a:r>
                  <a:rPr lang="en-US" sz="1600" b="1"/>
                  <a:t>Community Acceptance</a:t>
                </a:r>
              </a:p>
            </p:txBody>
          </p:sp>
          <p:sp>
            <p:nvSpPr>
              <p:cNvPr id="21" name="Oval 20"/>
              <p:cNvSpPr/>
              <p:nvPr/>
            </p:nvSpPr>
            <p:spPr>
              <a:xfrm>
                <a:off x="2803216" y="5835828"/>
                <a:ext cx="626446" cy="6534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22" name="TextBox 21"/>
              <p:cNvSpPr txBox="1"/>
              <p:nvPr/>
            </p:nvSpPr>
            <p:spPr>
              <a:xfrm>
                <a:off x="2071698" y="5399898"/>
                <a:ext cx="2089482" cy="338554"/>
              </a:xfrm>
              <a:prstGeom prst="rect">
                <a:avLst/>
              </a:prstGeom>
              <a:noFill/>
            </p:spPr>
            <p:txBody>
              <a:bodyPr wrap="square" rtlCol="0">
                <a:spAutoFit/>
              </a:bodyPr>
              <a:lstStyle/>
              <a:p>
                <a:pPr algn="ctr"/>
                <a:r>
                  <a:rPr lang="en-US" sz="1600" b="1"/>
                  <a:t>Technology Readiness</a:t>
                </a:r>
              </a:p>
            </p:txBody>
          </p:sp>
          <p:sp>
            <p:nvSpPr>
              <p:cNvPr id="24" name="Oval 23"/>
              <p:cNvSpPr/>
              <p:nvPr/>
            </p:nvSpPr>
            <p:spPr>
              <a:xfrm>
                <a:off x="849704" y="5835827"/>
                <a:ext cx="626446" cy="6534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grpSp>
      </p:grpSp>
      <p:grpSp>
        <p:nvGrpSpPr>
          <p:cNvPr id="29" name="Group 28"/>
          <p:cNvGrpSpPr/>
          <p:nvPr/>
        </p:nvGrpSpPr>
        <p:grpSpPr>
          <a:xfrm>
            <a:off x="270910" y="4669346"/>
            <a:ext cx="5392471" cy="1377493"/>
            <a:chOff x="0" y="2256978"/>
            <a:chExt cx="3070781" cy="1842469"/>
          </a:xfrm>
        </p:grpSpPr>
        <p:sp>
          <p:nvSpPr>
            <p:cNvPr id="30" name="Rectangle 29"/>
            <p:cNvSpPr/>
            <p:nvPr/>
          </p:nvSpPr>
          <p:spPr>
            <a:xfrm>
              <a:off x="0" y="2256978"/>
              <a:ext cx="3070781" cy="1842469"/>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1" name="TextBox 30"/>
            <p:cNvSpPr txBox="1"/>
            <p:nvPr/>
          </p:nvSpPr>
          <p:spPr>
            <a:xfrm>
              <a:off x="0" y="2256978"/>
              <a:ext cx="3070781" cy="18424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Cost</a:t>
              </a:r>
            </a:p>
            <a:p>
              <a:pPr marL="228600" lvl="1" indent="-228600" algn="l" defTabSz="889000">
                <a:lnSpc>
                  <a:spcPct val="90000"/>
                </a:lnSpc>
                <a:spcBef>
                  <a:spcPct val="0"/>
                </a:spcBef>
                <a:spcAft>
                  <a:spcPct val="15000"/>
                </a:spcAft>
                <a:buChar char="••"/>
              </a:pPr>
              <a:r>
                <a:rPr lang="en-US" sz="2000" kern="1200"/>
                <a:t>Depends on specific conservation measure</a:t>
              </a:r>
            </a:p>
            <a:p>
              <a:pPr marL="228600" lvl="1" indent="-228600" algn="l" defTabSz="889000">
                <a:lnSpc>
                  <a:spcPct val="90000"/>
                </a:lnSpc>
                <a:spcBef>
                  <a:spcPct val="0"/>
                </a:spcBef>
                <a:spcAft>
                  <a:spcPct val="15000"/>
                </a:spcAft>
                <a:buChar char="••"/>
              </a:pPr>
              <a:r>
                <a:rPr lang="en-US" sz="2000" kern="1200"/>
                <a:t>Incentives available to offset some of costs</a:t>
              </a:r>
            </a:p>
          </p:txBody>
        </p:sp>
      </p:grpSp>
      <p:graphicFrame>
        <p:nvGraphicFramePr>
          <p:cNvPr id="33" name="Chart 32"/>
          <p:cNvGraphicFramePr>
            <a:graphicFrameLocks/>
          </p:cNvGraphicFramePr>
          <p:nvPr/>
        </p:nvGraphicFramePr>
        <p:xfrm>
          <a:off x="334665" y="734602"/>
          <a:ext cx="5114386" cy="3665948"/>
        </p:xfrm>
        <a:graphic>
          <a:graphicData uri="http://schemas.openxmlformats.org/drawingml/2006/chart">
            <c:chart xmlns:c="http://schemas.openxmlformats.org/drawingml/2006/chart" xmlns:r="http://schemas.openxmlformats.org/officeDocument/2006/relationships" r:id="rId3"/>
          </a:graphicData>
        </a:graphic>
      </p:graphicFrame>
      <p:cxnSp>
        <p:nvCxnSpPr>
          <p:cNvPr id="34" name="Straight Arrow Connector 33"/>
          <p:cNvCxnSpPr/>
          <p:nvPr/>
        </p:nvCxnSpPr>
        <p:spPr>
          <a:xfrm flipH="1">
            <a:off x="3362325" y="1466501"/>
            <a:ext cx="4762" cy="1863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a:off x="4291012" y="1325055"/>
            <a:ext cx="4763" cy="1568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3690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Demand response (DR)</a:t>
            </a:r>
          </a:p>
        </p:txBody>
      </p:sp>
      <p:sp>
        <p:nvSpPr>
          <p:cNvPr id="4" name="Slide Number Placeholder 3"/>
          <p:cNvSpPr>
            <a:spLocks noGrp="1"/>
          </p:cNvSpPr>
          <p:nvPr>
            <p:ph type="sldNum" sz="quarter" idx="12"/>
          </p:nvPr>
        </p:nvSpPr>
        <p:spPr/>
        <p:txBody>
          <a:bodyPr/>
          <a:lstStyle/>
          <a:p>
            <a:fld id="{A7D369FA-B89E-4EE0-A45F-0DF1F84AA276}" type="slidenum">
              <a:rPr lang="en-US" smtClean="0"/>
              <a:t>31</a:t>
            </a:fld>
            <a:endParaRPr lang="en-US"/>
          </a:p>
        </p:txBody>
      </p:sp>
      <p:grpSp>
        <p:nvGrpSpPr>
          <p:cNvPr id="27" name="Group 26"/>
          <p:cNvGrpSpPr/>
          <p:nvPr/>
        </p:nvGrpSpPr>
        <p:grpSpPr>
          <a:xfrm>
            <a:off x="5497822" y="1042873"/>
            <a:ext cx="4544280" cy="5272265"/>
            <a:chOff x="1639" y="1225436"/>
            <a:chExt cx="4544280" cy="5272265"/>
          </a:xfrm>
        </p:grpSpPr>
        <p:sp>
          <p:nvSpPr>
            <p:cNvPr id="23" name="TextBox 22"/>
            <p:cNvSpPr txBox="1"/>
            <p:nvPr/>
          </p:nvSpPr>
          <p:spPr>
            <a:xfrm>
              <a:off x="1639" y="5387389"/>
              <a:ext cx="2089482" cy="338554"/>
            </a:xfrm>
            <a:prstGeom prst="rect">
              <a:avLst/>
            </a:prstGeom>
            <a:noFill/>
          </p:spPr>
          <p:txBody>
            <a:bodyPr wrap="square" rtlCol="0">
              <a:spAutoFit/>
            </a:bodyPr>
            <a:lstStyle/>
            <a:p>
              <a:pPr algn="ctr"/>
              <a:r>
                <a:rPr lang="en-US" sz="1600" b="1"/>
                <a:t>Transmission</a:t>
              </a:r>
            </a:p>
          </p:txBody>
        </p:sp>
        <p:grpSp>
          <p:nvGrpSpPr>
            <p:cNvPr id="26" name="Group 25"/>
            <p:cNvGrpSpPr/>
            <p:nvPr/>
          </p:nvGrpSpPr>
          <p:grpSpPr>
            <a:xfrm>
              <a:off x="391490" y="1225436"/>
              <a:ext cx="4154429" cy="5272265"/>
              <a:chOff x="391490" y="1225436"/>
              <a:chExt cx="4154429" cy="5272265"/>
            </a:xfrm>
          </p:grpSpPr>
          <p:sp>
            <p:nvSpPr>
              <p:cNvPr id="11" name="Oval 10"/>
              <p:cNvSpPr/>
              <p:nvPr/>
            </p:nvSpPr>
            <p:spPr>
              <a:xfrm>
                <a:off x="849704" y="170676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2" name="Oval 11"/>
              <p:cNvSpPr/>
              <p:nvPr/>
            </p:nvSpPr>
            <p:spPr>
              <a:xfrm>
                <a:off x="2803216" y="173494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3" name="Oval 12"/>
              <p:cNvSpPr/>
              <p:nvPr/>
            </p:nvSpPr>
            <p:spPr>
              <a:xfrm>
                <a:off x="849704" y="3010853"/>
                <a:ext cx="626446" cy="65344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4" name="Oval 13"/>
              <p:cNvSpPr/>
              <p:nvPr/>
            </p:nvSpPr>
            <p:spPr>
              <a:xfrm>
                <a:off x="2808484" y="3010853"/>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5" name="Oval 14"/>
              <p:cNvSpPr/>
              <p:nvPr/>
            </p:nvSpPr>
            <p:spPr>
              <a:xfrm>
                <a:off x="849704" y="4466206"/>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9" name="Oval 8"/>
              <p:cNvSpPr/>
              <p:nvPr/>
            </p:nvSpPr>
            <p:spPr>
              <a:xfrm>
                <a:off x="2808484" y="4483100"/>
                <a:ext cx="626446" cy="6534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3" name="TextBox 2"/>
              <p:cNvSpPr txBox="1"/>
              <p:nvPr/>
            </p:nvSpPr>
            <p:spPr>
              <a:xfrm>
                <a:off x="524860" y="1247469"/>
                <a:ext cx="1312090" cy="338554"/>
              </a:xfrm>
              <a:prstGeom prst="rect">
                <a:avLst/>
              </a:prstGeom>
              <a:noFill/>
            </p:spPr>
            <p:txBody>
              <a:bodyPr wrap="none" rtlCol="0">
                <a:spAutoFit/>
              </a:bodyPr>
              <a:lstStyle/>
              <a:p>
                <a:r>
                  <a:rPr lang="en-US" sz="1600" b="1"/>
                  <a:t>Predictability</a:t>
                </a:r>
              </a:p>
            </p:txBody>
          </p:sp>
          <p:sp>
            <p:nvSpPr>
              <p:cNvPr id="16" name="TextBox 15"/>
              <p:cNvSpPr txBox="1"/>
              <p:nvPr/>
            </p:nvSpPr>
            <p:spPr>
              <a:xfrm>
                <a:off x="2434321" y="1225436"/>
                <a:ext cx="1449628" cy="338554"/>
              </a:xfrm>
              <a:prstGeom prst="rect">
                <a:avLst/>
              </a:prstGeom>
              <a:noFill/>
            </p:spPr>
            <p:txBody>
              <a:bodyPr wrap="none" rtlCol="0">
                <a:spAutoFit/>
              </a:bodyPr>
              <a:lstStyle/>
              <a:p>
                <a:r>
                  <a:rPr lang="en-US" sz="1600" b="1" err="1"/>
                  <a:t>Dispatchability</a:t>
                </a:r>
                <a:endParaRPr lang="en-US" sz="1600" b="1"/>
              </a:p>
            </p:txBody>
          </p:sp>
          <p:sp>
            <p:nvSpPr>
              <p:cNvPr id="17" name="TextBox 16"/>
              <p:cNvSpPr txBox="1"/>
              <p:nvPr/>
            </p:nvSpPr>
            <p:spPr>
              <a:xfrm>
                <a:off x="391490" y="2569551"/>
                <a:ext cx="1469057" cy="338554"/>
              </a:xfrm>
              <a:prstGeom prst="rect">
                <a:avLst/>
              </a:prstGeom>
              <a:noFill/>
            </p:spPr>
            <p:txBody>
              <a:bodyPr wrap="none" rtlCol="0">
                <a:spAutoFit/>
              </a:bodyPr>
              <a:lstStyle/>
              <a:p>
                <a:r>
                  <a:rPr lang="en-US" sz="1600" b="1"/>
                  <a:t>Sustained Peak</a:t>
                </a:r>
              </a:p>
            </p:txBody>
          </p:sp>
          <p:sp>
            <p:nvSpPr>
              <p:cNvPr id="18" name="TextBox 17"/>
              <p:cNvSpPr txBox="1"/>
              <p:nvPr/>
            </p:nvSpPr>
            <p:spPr>
              <a:xfrm>
                <a:off x="2157091" y="2598007"/>
                <a:ext cx="2004089" cy="338554"/>
              </a:xfrm>
              <a:prstGeom prst="rect">
                <a:avLst/>
              </a:prstGeom>
              <a:noFill/>
            </p:spPr>
            <p:txBody>
              <a:bodyPr wrap="square" rtlCol="0">
                <a:spAutoFit/>
              </a:bodyPr>
              <a:lstStyle/>
              <a:p>
                <a:pPr algn="ctr"/>
                <a:r>
                  <a:rPr lang="en-US" sz="1600" b="1"/>
                  <a:t>Winter Availability</a:t>
                </a:r>
              </a:p>
            </p:txBody>
          </p:sp>
          <p:sp>
            <p:nvSpPr>
              <p:cNvPr id="19" name="TextBox 18"/>
              <p:cNvSpPr txBox="1"/>
              <p:nvPr/>
            </p:nvSpPr>
            <p:spPr>
              <a:xfrm>
                <a:off x="587761" y="4008912"/>
                <a:ext cx="1016625" cy="338554"/>
              </a:xfrm>
              <a:prstGeom prst="rect">
                <a:avLst/>
              </a:prstGeom>
              <a:noFill/>
            </p:spPr>
            <p:txBody>
              <a:bodyPr wrap="none" rtlCol="0">
                <a:spAutoFit/>
              </a:bodyPr>
              <a:lstStyle/>
              <a:p>
                <a:r>
                  <a:rPr lang="en-US" sz="1600" b="1"/>
                  <a:t>Emissions</a:t>
                </a:r>
              </a:p>
            </p:txBody>
          </p:sp>
          <p:sp>
            <p:nvSpPr>
              <p:cNvPr id="20" name="TextBox 19"/>
              <p:cNvSpPr txBox="1"/>
              <p:nvPr/>
            </p:nvSpPr>
            <p:spPr>
              <a:xfrm>
                <a:off x="2043008" y="4043197"/>
                <a:ext cx="2502911" cy="338554"/>
              </a:xfrm>
              <a:prstGeom prst="rect">
                <a:avLst/>
              </a:prstGeom>
              <a:noFill/>
            </p:spPr>
            <p:txBody>
              <a:bodyPr wrap="square" rtlCol="0">
                <a:spAutoFit/>
              </a:bodyPr>
              <a:lstStyle/>
              <a:p>
                <a:pPr algn="ctr"/>
                <a:r>
                  <a:rPr lang="en-US" sz="1600" b="1"/>
                  <a:t>Community Acceptance</a:t>
                </a:r>
              </a:p>
            </p:txBody>
          </p:sp>
          <p:sp>
            <p:nvSpPr>
              <p:cNvPr id="21" name="Oval 20"/>
              <p:cNvSpPr/>
              <p:nvPr/>
            </p:nvSpPr>
            <p:spPr>
              <a:xfrm>
                <a:off x="2803216" y="5835828"/>
                <a:ext cx="626446" cy="6534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22" name="TextBox 21"/>
              <p:cNvSpPr txBox="1"/>
              <p:nvPr/>
            </p:nvSpPr>
            <p:spPr>
              <a:xfrm>
                <a:off x="2071698" y="5399898"/>
                <a:ext cx="2089482" cy="338554"/>
              </a:xfrm>
              <a:prstGeom prst="rect">
                <a:avLst/>
              </a:prstGeom>
              <a:noFill/>
            </p:spPr>
            <p:txBody>
              <a:bodyPr wrap="square" rtlCol="0">
                <a:spAutoFit/>
              </a:bodyPr>
              <a:lstStyle/>
              <a:p>
                <a:pPr algn="ctr"/>
                <a:r>
                  <a:rPr lang="en-US" sz="1600" b="1"/>
                  <a:t>Technology Readiness</a:t>
                </a:r>
              </a:p>
            </p:txBody>
          </p:sp>
          <p:sp>
            <p:nvSpPr>
              <p:cNvPr id="24" name="Oval 23"/>
              <p:cNvSpPr/>
              <p:nvPr/>
            </p:nvSpPr>
            <p:spPr>
              <a:xfrm>
                <a:off x="849704" y="5844256"/>
                <a:ext cx="626446" cy="6534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grpSp>
      </p:grpSp>
      <p:grpSp>
        <p:nvGrpSpPr>
          <p:cNvPr id="29" name="Group 28"/>
          <p:cNvGrpSpPr/>
          <p:nvPr/>
        </p:nvGrpSpPr>
        <p:grpSpPr>
          <a:xfrm>
            <a:off x="270910" y="4669346"/>
            <a:ext cx="5392471" cy="1377493"/>
            <a:chOff x="0" y="2256978"/>
            <a:chExt cx="3070781" cy="1842469"/>
          </a:xfrm>
        </p:grpSpPr>
        <p:sp>
          <p:nvSpPr>
            <p:cNvPr id="30" name="Rectangle 29"/>
            <p:cNvSpPr/>
            <p:nvPr/>
          </p:nvSpPr>
          <p:spPr>
            <a:xfrm>
              <a:off x="0" y="2256978"/>
              <a:ext cx="3070781" cy="1842469"/>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1" name="TextBox 30"/>
            <p:cNvSpPr txBox="1"/>
            <p:nvPr/>
          </p:nvSpPr>
          <p:spPr>
            <a:xfrm>
              <a:off x="0" y="2256978"/>
              <a:ext cx="3070781" cy="18424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Cost</a:t>
              </a:r>
            </a:p>
            <a:p>
              <a:pPr marL="228600" lvl="1" indent="-228600" algn="l" defTabSz="889000">
                <a:lnSpc>
                  <a:spcPct val="90000"/>
                </a:lnSpc>
                <a:spcBef>
                  <a:spcPct val="0"/>
                </a:spcBef>
                <a:spcAft>
                  <a:spcPct val="15000"/>
                </a:spcAft>
                <a:buChar char="••"/>
              </a:pPr>
              <a:r>
                <a:rPr lang="en-US" sz="2000"/>
                <a:t>Depends on specifics of DR offering</a:t>
              </a:r>
              <a:endParaRPr lang="en-US" sz="2000" kern="1200"/>
            </a:p>
            <a:p>
              <a:pPr marL="228600" lvl="1" indent="-228600" algn="l" defTabSz="889000">
                <a:lnSpc>
                  <a:spcPct val="90000"/>
                </a:lnSpc>
                <a:spcBef>
                  <a:spcPct val="0"/>
                </a:spcBef>
                <a:spcAft>
                  <a:spcPct val="15000"/>
                </a:spcAft>
                <a:buChar char="••"/>
              </a:pPr>
              <a:r>
                <a:rPr lang="en-US" sz="2000" kern="1200"/>
                <a:t>Incentives available to offset some of costs</a:t>
              </a:r>
            </a:p>
          </p:txBody>
        </p:sp>
      </p:grpSp>
      <p:graphicFrame>
        <p:nvGraphicFramePr>
          <p:cNvPr id="33" name="Chart 32"/>
          <p:cNvGraphicFramePr>
            <a:graphicFrameLocks/>
          </p:cNvGraphicFramePr>
          <p:nvPr/>
        </p:nvGraphicFramePr>
        <p:xfrm>
          <a:off x="270910" y="1209675"/>
          <a:ext cx="5029200" cy="3200597"/>
        </p:xfrm>
        <a:graphic>
          <a:graphicData uri="http://schemas.openxmlformats.org/drawingml/2006/chart">
            <c:chart xmlns:c="http://schemas.openxmlformats.org/drawingml/2006/chart" xmlns:r="http://schemas.openxmlformats.org/officeDocument/2006/relationships" r:id="rId3"/>
          </a:graphicData>
        </a:graphic>
      </p:graphicFrame>
      <p:cxnSp>
        <p:nvCxnSpPr>
          <p:cNvPr id="34" name="Straight Arrow Connector 33"/>
          <p:cNvCxnSpPr/>
          <p:nvPr/>
        </p:nvCxnSpPr>
        <p:spPr>
          <a:xfrm flipH="1">
            <a:off x="2195512" y="1567405"/>
            <a:ext cx="9525" cy="1717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flipV="1">
            <a:off x="2785510" y="1625298"/>
            <a:ext cx="4763" cy="113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70502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Rooftop solar</a:t>
            </a:r>
          </a:p>
        </p:txBody>
      </p:sp>
      <p:sp>
        <p:nvSpPr>
          <p:cNvPr id="4" name="Slide Number Placeholder 3"/>
          <p:cNvSpPr>
            <a:spLocks noGrp="1"/>
          </p:cNvSpPr>
          <p:nvPr>
            <p:ph type="sldNum" sz="quarter" idx="12"/>
          </p:nvPr>
        </p:nvSpPr>
        <p:spPr/>
        <p:txBody>
          <a:bodyPr/>
          <a:lstStyle/>
          <a:p>
            <a:fld id="{A7D369FA-B89E-4EE0-A45F-0DF1F84AA276}" type="slidenum">
              <a:rPr lang="en-US" smtClean="0"/>
              <a:t>32</a:t>
            </a:fld>
            <a:endParaRPr lang="en-US"/>
          </a:p>
        </p:txBody>
      </p:sp>
      <p:grpSp>
        <p:nvGrpSpPr>
          <p:cNvPr id="27" name="Group 26"/>
          <p:cNvGrpSpPr/>
          <p:nvPr/>
        </p:nvGrpSpPr>
        <p:grpSpPr>
          <a:xfrm>
            <a:off x="5497822" y="1042873"/>
            <a:ext cx="4544280" cy="5277598"/>
            <a:chOff x="1639" y="1225436"/>
            <a:chExt cx="4544280" cy="5277598"/>
          </a:xfrm>
        </p:grpSpPr>
        <p:sp>
          <p:nvSpPr>
            <p:cNvPr id="23" name="TextBox 22"/>
            <p:cNvSpPr txBox="1"/>
            <p:nvPr/>
          </p:nvSpPr>
          <p:spPr>
            <a:xfrm>
              <a:off x="1639" y="5387389"/>
              <a:ext cx="2089482" cy="338554"/>
            </a:xfrm>
            <a:prstGeom prst="rect">
              <a:avLst/>
            </a:prstGeom>
            <a:noFill/>
          </p:spPr>
          <p:txBody>
            <a:bodyPr wrap="square" rtlCol="0">
              <a:spAutoFit/>
            </a:bodyPr>
            <a:lstStyle/>
            <a:p>
              <a:pPr algn="ctr"/>
              <a:r>
                <a:rPr lang="en-US" sz="1600" b="1"/>
                <a:t>Transmission</a:t>
              </a:r>
            </a:p>
          </p:txBody>
        </p:sp>
        <p:grpSp>
          <p:nvGrpSpPr>
            <p:cNvPr id="26" name="Group 25"/>
            <p:cNvGrpSpPr/>
            <p:nvPr/>
          </p:nvGrpSpPr>
          <p:grpSpPr>
            <a:xfrm>
              <a:off x="391490" y="1225436"/>
              <a:ext cx="4154429" cy="5277598"/>
              <a:chOff x="391490" y="1225436"/>
              <a:chExt cx="4154429" cy="5277598"/>
            </a:xfrm>
          </p:grpSpPr>
          <p:sp>
            <p:nvSpPr>
              <p:cNvPr id="11" name="Oval 10"/>
              <p:cNvSpPr/>
              <p:nvPr/>
            </p:nvSpPr>
            <p:spPr>
              <a:xfrm>
                <a:off x="849704" y="170676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2" name="Oval 11"/>
              <p:cNvSpPr/>
              <p:nvPr/>
            </p:nvSpPr>
            <p:spPr>
              <a:xfrm>
                <a:off x="2803216" y="1734940"/>
                <a:ext cx="626446" cy="6534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3" name="Oval 12"/>
              <p:cNvSpPr/>
              <p:nvPr/>
            </p:nvSpPr>
            <p:spPr>
              <a:xfrm>
                <a:off x="783019" y="3004622"/>
                <a:ext cx="626446" cy="6534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4" name="Oval 13"/>
              <p:cNvSpPr/>
              <p:nvPr/>
            </p:nvSpPr>
            <p:spPr>
              <a:xfrm>
                <a:off x="2808484" y="3010853"/>
                <a:ext cx="626446" cy="6534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15" name="Oval 14"/>
              <p:cNvSpPr/>
              <p:nvPr/>
            </p:nvSpPr>
            <p:spPr>
              <a:xfrm>
                <a:off x="733158" y="4411160"/>
                <a:ext cx="626446" cy="6534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9" name="Oval 8"/>
              <p:cNvSpPr/>
              <p:nvPr/>
            </p:nvSpPr>
            <p:spPr>
              <a:xfrm>
                <a:off x="2808484" y="4483100"/>
                <a:ext cx="626446" cy="6534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3" name="TextBox 2"/>
              <p:cNvSpPr txBox="1"/>
              <p:nvPr/>
            </p:nvSpPr>
            <p:spPr>
              <a:xfrm>
                <a:off x="524860" y="1247469"/>
                <a:ext cx="1312090" cy="338554"/>
              </a:xfrm>
              <a:prstGeom prst="rect">
                <a:avLst/>
              </a:prstGeom>
              <a:noFill/>
            </p:spPr>
            <p:txBody>
              <a:bodyPr wrap="none" rtlCol="0">
                <a:spAutoFit/>
              </a:bodyPr>
              <a:lstStyle/>
              <a:p>
                <a:r>
                  <a:rPr lang="en-US" sz="1600" b="1"/>
                  <a:t>Predictability</a:t>
                </a:r>
              </a:p>
            </p:txBody>
          </p:sp>
          <p:sp>
            <p:nvSpPr>
              <p:cNvPr id="16" name="TextBox 15"/>
              <p:cNvSpPr txBox="1"/>
              <p:nvPr/>
            </p:nvSpPr>
            <p:spPr>
              <a:xfrm>
                <a:off x="2434321" y="1225436"/>
                <a:ext cx="1449628" cy="338554"/>
              </a:xfrm>
              <a:prstGeom prst="rect">
                <a:avLst/>
              </a:prstGeom>
              <a:noFill/>
            </p:spPr>
            <p:txBody>
              <a:bodyPr wrap="none" rtlCol="0">
                <a:spAutoFit/>
              </a:bodyPr>
              <a:lstStyle/>
              <a:p>
                <a:r>
                  <a:rPr lang="en-US" sz="1600" b="1" err="1"/>
                  <a:t>Dispatchability</a:t>
                </a:r>
                <a:endParaRPr lang="en-US" sz="1600" b="1"/>
              </a:p>
            </p:txBody>
          </p:sp>
          <p:sp>
            <p:nvSpPr>
              <p:cNvPr id="17" name="TextBox 16"/>
              <p:cNvSpPr txBox="1"/>
              <p:nvPr/>
            </p:nvSpPr>
            <p:spPr>
              <a:xfrm>
                <a:off x="391490" y="2569551"/>
                <a:ext cx="1469057" cy="338554"/>
              </a:xfrm>
              <a:prstGeom prst="rect">
                <a:avLst/>
              </a:prstGeom>
              <a:noFill/>
            </p:spPr>
            <p:txBody>
              <a:bodyPr wrap="none" rtlCol="0">
                <a:spAutoFit/>
              </a:bodyPr>
              <a:lstStyle/>
              <a:p>
                <a:r>
                  <a:rPr lang="en-US" sz="1600" b="1"/>
                  <a:t>Sustained Peak</a:t>
                </a:r>
              </a:p>
            </p:txBody>
          </p:sp>
          <p:sp>
            <p:nvSpPr>
              <p:cNvPr id="18" name="TextBox 17"/>
              <p:cNvSpPr txBox="1"/>
              <p:nvPr/>
            </p:nvSpPr>
            <p:spPr>
              <a:xfrm>
                <a:off x="2157091" y="2598007"/>
                <a:ext cx="2004089" cy="338554"/>
              </a:xfrm>
              <a:prstGeom prst="rect">
                <a:avLst/>
              </a:prstGeom>
              <a:noFill/>
            </p:spPr>
            <p:txBody>
              <a:bodyPr wrap="square" rtlCol="0">
                <a:spAutoFit/>
              </a:bodyPr>
              <a:lstStyle/>
              <a:p>
                <a:pPr algn="ctr"/>
                <a:r>
                  <a:rPr lang="en-US" sz="1600" b="1"/>
                  <a:t>Winter Availability</a:t>
                </a:r>
              </a:p>
            </p:txBody>
          </p:sp>
          <p:sp>
            <p:nvSpPr>
              <p:cNvPr id="19" name="TextBox 18"/>
              <p:cNvSpPr txBox="1"/>
              <p:nvPr/>
            </p:nvSpPr>
            <p:spPr>
              <a:xfrm>
                <a:off x="587761" y="4008912"/>
                <a:ext cx="1016625" cy="338554"/>
              </a:xfrm>
              <a:prstGeom prst="rect">
                <a:avLst/>
              </a:prstGeom>
              <a:noFill/>
            </p:spPr>
            <p:txBody>
              <a:bodyPr wrap="none" rtlCol="0">
                <a:spAutoFit/>
              </a:bodyPr>
              <a:lstStyle/>
              <a:p>
                <a:r>
                  <a:rPr lang="en-US" sz="1600" b="1"/>
                  <a:t>Emissions</a:t>
                </a:r>
              </a:p>
            </p:txBody>
          </p:sp>
          <p:sp>
            <p:nvSpPr>
              <p:cNvPr id="20" name="TextBox 19"/>
              <p:cNvSpPr txBox="1"/>
              <p:nvPr/>
            </p:nvSpPr>
            <p:spPr>
              <a:xfrm>
                <a:off x="2043008" y="4043197"/>
                <a:ext cx="2502911" cy="338554"/>
              </a:xfrm>
              <a:prstGeom prst="rect">
                <a:avLst/>
              </a:prstGeom>
              <a:noFill/>
            </p:spPr>
            <p:txBody>
              <a:bodyPr wrap="square" rtlCol="0">
                <a:spAutoFit/>
              </a:bodyPr>
              <a:lstStyle/>
              <a:p>
                <a:pPr algn="ctr"/>
                <a:r>
                  <a:rPr lang="en-US" sz="1600" b="1"/>
                  <a:t>Community Acceptance</a:t>
                </a:r>
              </a:p>
            </p:txBody>
          </p:sp>
          <p:sp>
            <p:nvSpPr>
              <p:cNvPr id="21" name="Oval 20"/>
              <p:cNvSpPr/>
              <p:nvPr/>
            </p:nvSpPr>
            <p:spPr>
              <a:xfrm>
                <a:off x="2803216" y="5835828"/>
                <a:ext cx="626446" cy="6534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sp>
            <p:nvSpPr>
              <p:cNvPr id="22" name="TextBox 21"/>
              <p:cNvSpPr txBox="1"/>
              <p:nvPr/>
            </p:nvSpPr>
            <p:spPr>
              <a:xfrm>
                <a:off x="2071698" y="5399898"/>
                <a:ext cx="2089482" cy="338554"/>
              </a:xfrm>
              <a:prstGeom prst="rect">
                <a:avLst/>
              </a:prstGeom>
              <a:noFill/>
            </p:spPr>
            <p:txBody>
              <a:bodyPr wrap="square" rtlCol="0">
                <a:spAutoFit/>
              </a:bodyPr>
              <a:lstStyle/>
              <a:p>
                <a:pPr algn="ctr"/>
                <a:r>
                  <a:rPr lang="en-US" sz="1600" b="1"/>
                  <a:t>Technology Readiness</a:t>
                </a:r>
              </a:p>
            </p:txBody>
          </p:sp>
          <p:sp>
            <p:nvSpPr>
              <p:cNvPr id="24" name="Oval 23"/>
              <p:cNvSpPr/>
              <p:nvPr/>
            </p:nvSpPr>
            <p:spPr>
              <a:xfrm>
                <a:off x="738019" y="5849589"/>
                <a:ext cx="626446" cy="65344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28600" tIns="228600" rIns="228600" bIns="228600" rtlCol="0" anchor="ctr">
                <a:noAutofit/>
              </a:bodyPr>
              <a:lstStyle/>
              <a:p>
                <a:pPr algn="ctr"/>
                <a:endParaRPr lang="en-US" sz="1600">
                  <a:solidFill>
                    <a:schemeClr val="bg1"/>
                  </a:solidFill>
                  <a:latin typeface="Franklin Gothic Demi Cond" panose="020B0706030402020204" pitchFamily="34" charset="0"/>
                </a:endParaRPr>
              </a:p>
            </p:txBody>
          </p:sp>
        </p:grpSp>
      </p:grpSp>
      <p:grpSp>
        <p:nvGrpSpPr>
          <p:cNvPr id="29" name="Group 28"/>
          <p:cNvGrpSpPr/>
          <p:nvPr/>
        </p:nvGrpSpPr>
        <p:grpSpPr>
          <a:xfrm>
            <a:off x="270910" y="4669346"/>
            <a:ext cx="5068006" cy="1446320"/>
            <a:chOff x="0" y="2256978"/>
            <a:chExt cx="3070781" cy="1842469"/>
          </a:xfrm>
        </p:grpSpPr>
        <p:sp>
          <p:nvSpPr>
            <p:cNvPr id="30" name="Rectangle 29"/>
            <p:cNvSpPr/>
            <p:nvPr/>
          </p:nvSpPr>
          <p:spPr>
            <a:xfrm>
              <a:off x="0" y="2256978"/>
              <a:ext cx="3070781" cy="1842469"/>
            </a:xfrm>
            <a:prstGeom prst="rect">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1" name="TextBox 30"/>
            <p:cNvSpPr txBox="1"/>
            <p:nvPr/>
          </p:nvSpPr>
          <p:spPr>
            <a:xfrm>
              <a:off x="0" y="2256978"/>
              <a:ext cx="3070781" cy="18424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en-US" sz="2500" kern="1200"/>
                <a:t>Build Cost*</a:t>
              </a:r>
            </a:p>
            <a:p>
              <a:pPr marL="228600" lvl="1" indent="-228600" algn="l" defTabSz="889000">
                <a:lnSpc>
                  <a:spcPct val="90000"/>
                </a:lnSpc>
                <a:spcBef>
                  <a:spcPct val="0"/>
                </a:spcBef>
                <a:spcAft>
                  <a:spcPct val="15000"/>
                </a:spcAft>
                <a:buChar char="••"/>
              </a:pPr>
              <a:r>
                <a:rPr lang="en-US" sz="2000" kern="1200"/>
                <a:t>$2,230-$4,150/kW unsubsidized</a:t>
              </a:r>
            </a:p>
            <a:p>
              <a:pPr marL="228600" lvl="1" indent="-228600" algn="l" defTabSz="889000">
                <a:lnSpc>
                  <a:spcPct val="90000"/>
                </a:lnSpc>
                <a:spcBef>
                  <a:spcPct val="0"/>
                </a:spcBef>
                <a:spcAft>
                  <a:spcPct val="15000"/>
                </a:spcAft>
                <a:buChar char="••"/>
              </a:pPr>
              <a:r>
                <a:rPr lang="en-US" sz="2000" kern="1200"/>
                <a:t>Incentives available to offset some of costs</a:t>
              </a:r>
            </a:p>
          </p:txBody>
        </p:sp>
      </p:grpSp>
      <p:sp>
        <p:nvSpPr>
          <p:cNvPr id="28" name="TextBox 27"/>
          <p:cNvSpPr txBox="1"/>
          <p:nvPr/>
        </p:nvSpPr>
        <p:spPr>
          <a:xfrm>
            <a:off x="54864" y="6521238"/>
            <a:ext cx="8797216" cy="307777"/>
          </a:xfrm>
          <a:prstGeom prst="rect">
            <a:avLst/>
          </a:prstGeom>
          <a:noFill/>
        </p:spPr>
        <p:txBody>
          <a:bodyPr wrap="none" rtlCol="0">
            <a:spAutoFit/>
          </a:bodyPr>
          <a:lstStyle/>
          <a:p>
            <a:r>
              <a:rPr lang="en-US" sz="1400"/>
              <a:t>*Build costs are approximate based on publicly available data. Build costs ignore other cost categories (e.g. O&amp;M, etc.)</a:t>
            </a:r>
          </a:p>
        </p:txBody>
      </p:sp>
      <p:pic>
        <p:nvPicPr>
          <p:cNvPr id="5" name="Picture 4" descr="Techo de la casa con paneles solares Stock de Foto gratis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735" y="893472"/>
            <a:ext cx="4181919" cy="3136439"/>
          </a:xfrm>
          <a:prstGeom prst="rect">
            <a:avLst/>
          </a:prstGeom>
        </p:spPr>
      </p:pic>
      <p:sp>
        <p:nvSpPr>
          <p:cNvPr id="32" name="TextBox 31"/>
          <p:cNvSpPr txBox="1"/>
          <p:nvPr/>
        </p:nvSpPr>
        <p:spPr>
          <a:xfrm>
            <a:off x="270910" y="4038927"/>
            <a:ext cx="1643399" cy="261610"/>
          </a:xfrm>
          <a:prstGeom prst="rect">
            <a:avLst/>
          </a:prstGeom>
          <a:noFill/>
        </p:spPr>
        <p:txBody>
          <a:bodyPr wrap="none" rtlCol="0">
            <a:spAutoFit/>
          </a:bodyPr>
          <a:lstStyle/>
          <a:p>
            <a:r>
              <a:rPr lang="en-US" sz="1100" i="1"/>
              <a:t>Creative Commons image</a:t>
            </a:r>
          </a:p>
        </p:txBody>
      </p:sp>
    </p:spTree>
    <p:extLst>
      <p:ext uri="{BB962C8B-B14F-4D97-AF65-F5344CB8AC3E}">
        <p14:creationId xmlns:p14="http://schemas.microsoft.com/office/powerpoint/2010/main" val="2078773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Other promising options</a:t>
            </a:r>
          </a:p>
        </p:txBody>
      </p:sp>
      <p:sp>
        <p:nvSpPr>
          <p:cNvPr id="3" name="Content Placeholder 2"/>
          <p:cNvSpPr>
            <a:spLocks noGrp="1"/>
          </p:cNvSpPr>
          <p:nvPr>
            <p:ph idx="1"/>
          </p:nvPr>
        </p:nvSpPr>
        <p:spPr/>
        <p:txBody>
          <a:bodyPr/>
          <a:lstStyle/>
          <a:p>
            <a:r>
              <a:rPr lang="en-US"/>
              <a:t>Adding generation capacity at existing hydroelectric projects, for example:</a:t>
            </a:r>
          </a:p>
          <a:p>
            <a:pPr lvl="1"/>
            <a:r>
              <a:rPr lang="en-US"/>
              <a:t>Add generator at </a:t>
            </a:r>
            <a:r>
              <a:rPr lang="en-US" err="1"/>
              <a:t>Mossyrock</a:t>
            </a:r>
            <a:r>
              <a:rPr lang="en-US"/>
              <a:t> in conjunction with 2037 relicensing </a:t>
            </a:r>
          </a:p>
          <a:p>
            <a:pPr lvl="1"/>
            <a:r>
              <a:rPr lang="en-US"/>
              <a:t>Incrementally as part of generator rebuilds</a:t>
            </a:r>
          </a:p>
          <a:p>
            <a:pPr lvl="1"/>
            <a:endParaRPr lang="en-US"/>
          </a:p>
          <a:p>
            <a:r>
              <a:rPr lang="en-US"/>
              <a:t>Supplemental BPA power</a:t>
            </a:r>
          </a:p>
          <a:p>
            <a:pPr lvl="1"/>
            <a:r>
              <a:rPr lang="en-US"/>
              <a:t>Certain BPA products may come with an option to purchase an add-on to help with peak demand</a:t>
            </a:r>
          </a:p>
          <a:p>
            <a:pPr lvl="1"/>
            <a:r>
              <a:rPr lang="en-US"/>
              <a:t>Details for this option are in flux and will not be solidified in time for 2024 IRP</a:t>
            </a:r>
          </a:p>
          <a:p>
            <a:pPr lvl="1"/>
            <a:endParaRPr lang="en-US"/>
          </a:p>
          <a:p>
            <a:pPr lvl="1"/>
            <a:endParaRPr lang="en-US"/>
          </a:p>
        </p:txBody>
      </p:sp>
      <p:sp>
        <p:nvSpPr>
          <p:cNvPr id="4" name="Slide Number Placeholder 3"/>
          <p:cNvSpPr>
            <a:spLocks noGrp="1"/>
          </p:cNvSpPr>
          <p:nvPr>
            <p:ph type="sldNum" sz="quarter" idx="12"/>
          </p:nvPr>
        </p:nvSpPr>
        <p:spPr/>
        <p:txBody>
          <a:bodyPr/>
          <a:lstStyle/>
          <a:p>
            <a:fld id="{A7D369FA-B89E-4EE0-A45F-0DF1F84AA276}" type="slidenum">
              <a:rPr lang="en-US" smtClean="0"/>
              <a:t>33</a:t>
            </a:fld>
            <a:endParaRPr lang="en-US"/>
          </a:p>
        </p:txBody>
      </p:sp>
    </p:spTree>
    <p:extLst>
      <p:ext uri="{BB962C8B-B14F-4D97-AF65-F5344CB8AC3E}">
        <p14:creationId xmlns:p14="http://schemas.microsoft.com/office/powerpoint/2010/main" val="3750997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Discussion &amp; Questions</a:t>
            </a:r>
          </a:p>
        </p:txBody>
      </p:sp>
      <p:sp>
        <p:nvSpPr>
          <p:cNvPr id="3" name="Conten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7D369FA-B89E-4EE0-A45F-0DF1F84AA276}" type="slidenum">
              <a:rPr lang="en-US" smtClean="0"/>
              <a:t>34</a:t>
            </a:fld>
            <a:endParaRPr lang="en-US"/>
          </a:p>
        </p:txBody>
      </p:sp>
    </p:spTree>
    <p:extLst>
      <p:ext uri="{BB962C8B-B14F-4D97-AF65-F5344CB8AC3E}">
        <p14:creationId xmlns:p14="http://schemas.microsoft.com/office/powerpoint/2010/main" val="4129571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What’s next?</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7D369FA-B89E-4EE0-A45F-0DF1F84AA276}" type="slidenum">
              <a:rPr lang="en-US" smtClean="0"/>
              <a:t>35</a:t>
            </a:fld>
            <a:endParaRPr lang="en-US"/>
          </a:p>
        </p:txBody>
      </p:sp>
    </p:spTree>
    <p:extLst>
      <p:ext uri="{BB962C8B-B14F-4D97-AF65-F5344CB8AC3E}">
        <p14:creationId xmlns:p14="http://schemas.microsoft.com/office/powerpoint/2010/main" val="3211729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Next steps after today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1216704"/>
              </p:ext>
            </p:extLst>
          </p:nvPr>
        </p:nvGraphicFramePr>
        <p:xfrm>
          <a:off x="552450" y="895350"/>
          <a:ext cx="1049655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7D369FA-B89E-4EE0-A45F-0DF1F84AA276}" type="slidenum">
              <a:rPr lang="en-US" smtClean="0"/>
              <a:t>36</a:t>
            </a:fld>
            <a:endParaRPr lang="en-US"/>
          </a:p>
        </p:txBody>
      </p:sp>
    </p:spTree>
    <p:extLst>
      <p:ext uri="{BB962C8B-B14F-4D97-AF65-F5344CB8AC3E}">
        <p14:creationId xmlns:p14="http://schemas.microsoft.com/office/powerpoint/2010/main" val="227686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FA227-FFB8-1541-E223-D4BF8D7BB9C5}"/>
              </a:ext>
            </a:extLst>
          </p:cNvPr>
          <p:cNvSpPr>
            <a:spLocks noGrp="1"/>
          </p:cNvSpPr>
          <p:nvPr>
            <p:ph type="title"/>
          </p:nvPr>
        </p:nvSpPr>
        <p:spPr/>
        <p:txBody>
          <a:bodyPr/>
          <a:lstStyle/>
          <a:p>
            <a:r>
              <a:rPr lang="en-US">
                <a:latin typeface="Arial"/>
                <a:cs typeface="Arial"/>
              </a:rPr>
              <a:t>About our Power Sources</a:t>
            </a:r>
            <a:endParaRPr lang="en-US"/>
          </a:p>
        </p:txBody>
      </p:sp>
      <p:sp>
        <p:nvSpPr>
          <p:cNvPr id="3" name="Text Placeholder 2">
            <a:extLst>
              <a:ext uri="{FF2B5EF4-FFF2-40B4-BE49-F238E27FC236}">
                <a16:creationId xmlns:a16="http://schemas.microsoft.com/office/drawing/2014/main" id="{36856C9A-4E79-E090-829E-F7D00E710E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79CDAB-6914-720F-4131-86E62C0C94FE}"/>
              </a:ext>
            </a:extLst>
          </p:cNvPr>
          <p:cNvSpPr>
            <a:spLocks noGrp="1"/>
          </p:cNvSpPr>
          <p:nvPr>
            <p:ph type="sldNum" sz="quarter" idx="12"/>
          </p:nvPr>
        </p:nvSpPr>
        <p:spPr/>
        <p:txBody>
          <a:bodyPr/>
          <a:lstStyle/>
          <a:p>
            <a:fld id="{A7D369FA-B89E-4EE0-A45F-0DF1F84AA276}" type="slidenum">
              <a:rPr lang="en-US" smtClean="0"/>
              <a:t>4</a:t>
            </a:fld>
            <a:endParaRPr lang="en-US"/>
          </a:p>
        </p:txBody>
      </p:sp>
    </p:spTree>
    <p:extLst>
      <p:ext uri="{BB962C8B-B14F-4D97-AF65-F5344CB8AC3E}">
        <p14:creationId xmlns:p14="http://schemas.microsoft.com/office/powerpoint/2010/main" val="2978747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Our power sources</a:t>
            </a:r>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49334" y="1215642"/>
            <a:ext cx="9026013" cy="5227088"/>
          </a:xfrm>
          <a:prstGeom prst="rect">
            <a:avLst/>
          </a:prstGeom>
        </p:spPr>
      </p:pic>
      <p:sp>
        <p:nvSpPr>
          <p:cNvPr id="4" name="Slide Number Placeholder 3"/>
          <p:cNvSpPr>
            <a:spLocks noGrp="1"/>
          </p:cNvSpPr>
          <p:nvPr>
            <p:ph type="sldNum" sz="quarter" idx="12"/>
          </p:nvPr>
        </p:nvSpPr>
        <p:spPr/>
        <p:txBody>
          <a:bodyPr/>
          <a:lstStyle/>
          <a:p>
            <a:fld id="{A7D369FA-B89E-4EE0-A45F-0DF1F84AA276}" type="slidenum">
              <a:rPr lang="en-US" smtClean="0"/>
              <a:t>5</a:t>
            </a:fld>
            <a:endParaRPr lang="en-US"/>
          </a:p>
        </p:txBody>
      </p:sp>
      <p:sp>
        <p:nvSpPr>
          <p:cNvPr id="3" name="TextBox 2"/>
          <p:cNvSpPr txBox="1"/>
          <p:nvPr/>
        </p:nvSpPr>
        <p:spPr>
          <a:xfrm>
            <a:off x="3667823" y="6347292"/>
            <a:ext cx="2111027" cy="369332"/>
          </a:xfrm>
          <a:prstGeom prst="rect">
            <a:avLst/>
          </a:prstGeom>
          <a:noFill/>
        </p:spPr>
        <p:txBody>
          <a:bodyPr wrap="none" rtlCol="0">
            <a:spAutoFit/>
          </a:bodyPr>
          <a:lstStyle/>
          <a:p>
            <a:r>
              <a:rPr lang="en-US"/>
              <a:t>Cowlitz River Project</a:t>
            </a:r>
          </a:p>
        </p:txBody>
      </p:sp>
      <p:sp>
        <p:nvSpPr>
          <p:cNvPr id="6" name="TextBox 5"/>
          <p:cNvSpPr txBox="1"/>
          <p:nvPr/>
        </p:nvSpPr>
        <p:spPr>
          <a:xfrm>
            <a:off x="4238460" y="846310"/>
            <a:ext cx="3080780" cy="369332"/>
          </a:xfrm>
          <a:prstGeom prst="rect">
            <a:avLst/>
          </a:prstGeom>
          <a:noFill/>
        </p:spPr>
        <p:txBody>
          <a:bodyPr wrap="none" rtlCol="0">
            <a:spAutoFit/>
          </a:bodyPr>
          <a:lstStyle/>
          <a:p>
            <a:r>
              <a:rPr lang="en-US"/>
              <a:t>Cushman Hydroelectric Project</a:t>
            </a:r>
          </a:p>
        </p:txBody>
      </p:sp>
      <p:sp>
        <p:nvSpPr>
          <p:cNvPr id="7" name="TextBox 6"/>
          <p:cNvSpPr txBox="1"/>
          <p:nvPr/>
        </p:nvSpPr>
        <p:spPr>
          <a:xfrm>
            <a:off x="8682992" y="3110314"/>
            <a:ext cx="2283446" cy="369332"/>
          </a:xfrm>
          <a:prstGeom prst="rect">
            <a:avLst/>
          </a:prstGeom>
          <a:noFill/>
        </p:spPr>
        <p:txBody>
          <a:bodyPr wrap="none" rtlCol="0">
            <a:spAutoFit/>
          </a:bodyPr>
          <a:lstStyle/>
          <a:p>
            <a:r>
              <a:rPr lang="en-US"/>
              <a:t>Nisqually River Project</a:t>
            </a:r>
          </a:p>
        </p:txBody>
      </p:sp>
      <p:sp>
        <p:nvSpPr>
          <p:cNvPr id="8" name="TextBox 7"/>
          <p:cNvSpPr txBox="1"/>
          <p:nvPr/>
        </p:nvSpPr>
        <p:spPr>
          <a:xfrm>
            <a:off x="54864" y="2546277"/>
            <a:ext cx="2546787" cy="369332"/>
          </a:xfrm>
          <a:prstGeom prst="rect">
            <a:avLst/>
          </a:prstGeom>
          <a:noFill/>
        </p:spPr>
        <p:txBody>
          <a:bodyPr wrap="none" rtlCol="0">
            <a:spAutoFit/>
          </a:bodyPr>
          <a:lstStyle/>
          <a:p>
            <a:r>
              <a:rPr lang="en-US" err="1"/>
              <a:t>Wynoochee</a:t>
            </a:r>
            <a:r>
              <a:rPr lang="en-US"/>
              <a:t> River Project</a:t>
            </a:r>
          </a:p>
        </p:txBody>
      </p:sp>
    </p:spTree>
    <p:extLst>
      <p:ext uri="{BB962C8B-B14F-4D97-AF65-F5344CB8AC3E}">
        <p14:creationId xmlns:p14="http://schemas.microsoft.com/office/powerpoint/2010/main" val="646085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a:t>Our generating portfolio over the last decade</a:t>
            </a:r>
          </a:p>
        </p:txBody>
      </p:sp>
      <p:sp>
        <p:nvSpPr>
          <p:cNvPr id="4" name="Slide Number Placeholder 3"/>
          <p:cNvSpPr>
            <a:spLocks noGrp="1"/>
          </p:cNvSpPr>
          <p:nvPr>
            <p:ph type="sldNum" sz="quarter" idx="12"/>
          </p:nvPr>
        </p:nvSpPr>
        <p:spPr/>
        <p:txBody>
          <a:bodyPr/>
          <a:lstStyle/>
          <a:p>
            <a:fld id="{A7D369FA-B89E-4EE0-A45F-0DF1F84AA276}" type="slidenum">
              <a:rPr lang="en-US" smtClean="0"/>
              <a:t>6</a:t>
            </a:fld>
            <a:endParaRPr lang="en-US"/>
          </a:p>
        </p:txBody>
      </p:sp>
      <p:pic>
        <p:nvPicPr>
          <p:cNvPr id="5" name="Content Placeholder 4">
            <a:extLst>
              <a:ext uri="{FF2B5EF4-FFF2-40B4-BE49-F238E27FC236}">
                <a16:creationId xmlns:a16="http://schemas.microsoft.com/office/drawing/2014/main" id="{DA50D210-16C3-02E7-9953-945CE5C07D31}"/>
              </a:ext>
            </a:extLst>
          </p:cNvPr>
          <p:cNvPicPr>
            <a:picLocks noChangeAspect="1"/>
          </p:cNvPicPr>
          <p:nvPr/>
        </p:nvPicPr>
        <p:blipFill>
          <a:blip r:embed="rId3"/>
          <a:stretch>
            <a:fillRect/>
          </a:stretch>
        </p:blipFill>
        <p:spPr>
          <a:xfrm>
            <a:off x="611354" y="1453383"/>
            <a:ext cx="7005384" cy="4516502"/>
          </a:xfrm>
          <a:prstGeom prst="rect">
            <a:avLst/>
          </a:prstGeom>
        </p:spPr>
      </p:pic>
      <p:sp>
        <p:nvSpPr>
          <p:cNvPr id="6" name="Content Placeholder 5">
            <a:extLst>
              <a:ext uri="{FF2B5EF4-FFF2-40B4-BE49-F238E27FC236}">
                <a16:creationId xmlns:a16="http://schemas.microsoft.com/office/drawing/2014/main" id="{2C86E65D-716A-72FC-4B7B-E65DFDCBE5B1}"/>
              </a:ext>
            </a:extLst>
          </p:cNvPr>
          <p:cNvSpPr txBox="1">
            <a:spLocks/>
          </p:cNvSpPr>
          <p:nvPr/>
        </p:nvSpPr>
        <p:spPr>
          <a:xfrm>
            <a:off x="7237351" y="1516311"/>
            <a:ext cx="4073808" cy="385794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baseline="0" smtClean="0">
                <a:solidFill>
                  <a:srgbClr val="23353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baseline="0" smtClean="0">
                <a:solidFill>
                  <a:srgbClr val="23353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baseline="0" smtClean="0">
                <a:solidFill>
                  <a:srgbClr val="23353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baseline="0" smtClean="0">
                <a:solidFill>
                  <a:srgbClr val="23353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t>Approximately 40% of our power comes from Tacoma Power-owned hydropower</a:t>
            </a:r>
          </a:p>
          <a:p>
            <a:pPr lvl="1"/>
            <a:endParaRPr lang="en-US"/>
          </a:p>
          <a:p>
            <a:pPr lvl="1"/>
            <a:r>
              <a:rPr lang="en-US"/>
              <a:t>Most of the remaining 60% comes from power we purchase from BPA</a:t>
            </a:r>
          </a:p>
          <a:p>
            <a:pPr lvl="1"/>
            <a:endParaRPr lang="en-US"/>
          </a:p>
          <a:p>
            <a:pPr lvl="1"/>
            <a:r>
              <a:rPr lang="en-US"/>
              <a:t>The amount of power we have available depends on water conditions</a:t>
            </a:r>
          </a:p>
        </p:txBody>
      </p:sp>
      <p:sp>
        <p:nvSpPr>
          <p:cNvPr id="7" name="TextBox 6"/>
          <p:cNvSpPr txBox="1"/>
          <p:nvPr/>
        </p:nvSpPr>
        <p:spPr>
          <a:xfrm>
            <a:off x="2924356" y="6151195"/>
            <a:ext cx="1470980" cy="338554"/>
          </a:xfrm>
          <a:prstGeom prst="rect">
            <a:avLst/>
          </a:prstGeom>
          <a:noFill/>
        </p:spPr>
        <p:txBody>
          <a:bodyPr wrap="none" rtlCol="0">
            <a:spAutoFit/>
          </a:bodyPr>
          <a:lstStyle/>
          <a:p>
            <a:r>
              <a:rPr lang="en-US" sz="1600" b="1"/>
              <a:t>Bad water year</a:t>
            </a:r>
          </a:p>
        </p:txBody>
      </p:sp>
      <p:cxnSp>
        <p:nvCxnSpPr>
          <p:cNvPr id="9" name="Straight Arrow Connector 8"/>
          <p:cNvCxnSpPr>
            <a:stCxn id="7" idx="0"/>
          </p:cNvCxnSpPr>
          <p:nvPr/>
        </p:nvCxnSpPr>
        <p:spPr>
          <a:xfrm flipV="1">
            <a:off x="3659846" y="5719313"/>
            <a:ext cx="0" cy="4318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9327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 y="77721"/>
            <a:ext cx="9336947" cy="876007"/>
          </a:xfrm>
        </p:spPr>
        <p:txBody>
          <a:bodyPr>
            <a:noAutofit/>
          </a:bodyPr>
          <a:lstStyle/>
          <a:p>
            <a:r>
              <a:rPr lang="en-US" sz="3200"/>
              <a:t>Our contract with Bonneville Power Administration (BPA)</a:t>
            </a:r>
          </a:p>
        </p:txBody>
      </p:sp>
      <p:sp>
        <p:nvSpPr>
          <p:cNvPr id="3" name="Content Placeholder 2"/>
          <p:cNvSpPr>
            <a:spLocks noGrp="1"/>
          </p:cNvSpPr>
          <p:nvPr>
            <p:ph idx="1"/>
          </p:nvPr>
        </p:nvSpPr>
        <p:spPr>
          <a:xfrm>
            <a:off x="54864" y="1120878"/>
            <a:ext cx="10805201" cy="5384698"/>
          </a:xfrm>
        </p:spPr>
        <p:txBody>
          <a:bodyPr>
            <a:normAutofit/>
          </a:bodyPr>
          <a:lstStyle/>
          <a:p>
            <a:pPr marL="0" indent="0">
              <a:buNone/>
            </a:pPr>
            <a:r>
              <a:rPr lang="en-US" b="1"/>
              <a:t>About BPA</a:t>
            </a:r>
          </a:p>
          <a:p>
            <a:pPr lvl="1"/>
            <a:r>
              <a:rPr lang="en-US"/>
              <a:t>Federal power marketing agency for 21 US Army Corp of Engineer Dams, 10 Bureau of Reclamation Dams, Columbia Generating Station (nuclear) and several small wind generation contracts</a:t>
            </a:r>
          </a:p>
          <a:p>
            <a:pPr lvl="1"/>
            <a:r>
              <a:rPr lang="en-US"/>
              <a:t>Has a federal mandate to sells power at cost to public utilities</a:t>
            </a:r>
          </a:p>
          <a:p>
            <a:pPr lvl="1"/>
            <a:r>
              <a:rPr lang="en-US"/>
              <a:t>Offers a variety of power products that utilities can choose from</a:t>
            </a:r>
          </a:p>
          <a:p>
            <a:pPr lvl="1"/>
            <a:endParaRPr lang="en-US"/>
          </a:p>
          <a:p>
            <a:pPr marL="0" indent="0">
              <a:buNone/>
            </a:pPr>
            <a:r>
              <a:rPr lang="en-US" b="1"/>
              <a:t>About our contract with BPA</a:t>
            </a:r>
          </a:p>
          <a:p>
            <a:pPr lvl="1"/>
            <a:r>
              <a:rPr lang="en-US"/>
              <a:t>Current contract expires September 2028</a:t>
            </a:r>
          </a:p>
          <a:p>
            <a:pPr marL="457200" lvl="1" indent="0">
              <a:buNone/>
            </a:pPr>
            <a:r>
              <a:rPr lang="en-US"/>
              <a:t> </a:t>
            </a:r>
          </a:p>
          <a:p>
            <a:pPr marL="0" indent="0">
              <a:buNone/>
            </a:pPr>
            <a:r>
              <a:rPr lang="en-US" b="1"/>
              <a:t>About the next contract</a:t>
            </a:r>
          </a:p>
          <a:p>
            <a:pPr lvl="1"/>
            <a:r>
              <a:rPr lang="en-US"/>
              <a:t>We are expected to sign a contract by December 2025</a:t>
            </a:r>
          </a:p>
          <a:p>
            <a:pPr lvl="1"/>
            <a:r>
              <a:rPr lang="en-US"/>
              <a:t>Many contract terms will not be settled before completion of 2024 IRP</a:t>
            </a:r>
          </a:p>
          <a:p>
            <a:pPr lvl="1"/>
            <a:endParaRPr lang="en-US"/>
          </a:p>
          <a:p>
            <a:pPr marL="0" indent="0">
              <a:buNone/>
            </a:pPr>
            <a:endParaRPr lang="en-US"/>
          </a:p>
          <a:p>
            <a:pPr marL="0" indent="0">
              <a:buNone/>
            </a:pPr>
            <a:endParaRPr lang="en-US"/>
          </a:p>
          <a:p>
            <a:endParaRPr lang="en-US"/>
          </a:p>
        </p:txBody>
      </p:sp>
      <p:sp>
        <p:nvSpPr>
          <p:cNvPr id="4" name="Slide Number Placeholder 3"/>
          <p:cNvSpPr>
            <a:spLocks noGrp="1"/>
          </p:cNvSpPr>
          <p:nvPr>
            <p:ph type="sldNum" sz="quarter" idx="12"/>
          </p:nvPr>
        </p:nvSpPr>
        <p:spPr/>
        <p:txBody>
          <a:bodyPr/>
          <a:lstStyle/>
          <a:p>
            <a:fld id="{A7D369FA-B89E-4EE0-A45F-0DF1F84AA276}" type="slidenum">
              <a:rPr lang="en-US" smtClean="0"/>
              <a:t>7</a:t>
            </a:fld>
            <a:endParaRPr lang="en-US"/>
          </a:p>
        </p:txBody>
      </p:sp>
      <p:pic>
        <p:nvPicPr>
          <p:cNvPr id="5" name="Picture 2" descr="Image result for bonneville power administr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4375" y="3662915"/>
            <a:ext cx="1772539" cy="188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84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About our Integrated Resource Plan</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7D369FA-B89E-4EE0-A45F-0DF1F84AA276}" type="slidenum">
              <a:rPr lang="en-US" smtClean="0"/>
              <a:t>8</a:t>
            </a:fld>
            <a:endParaRPr lang="en-US"/>
          </a:p>
        </p:txBody>
      </p:sp>
    </p:spTree>
    <p:extLst>
      <p:ext uri="{BB962C8B-B14F-4D97-AF65-F5344CB8AC3E}">
        <p14:creationId xmlns:p14="http://schemas.microsoft.com/office/powerpoint/2010/main" val="3187605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 y="77722"/>
            <a:ext cx="9336947" cy="1077978"/>
          </a:xfrm>
        </p:spPr>
        <p:txBody>
          <a:bodyPr>
            <a:normAutofit/>
          </a:bodyPr>
          <a:lstStyle/>
          <a:p>
            <a:r>
              <a:rPr lang="en-US" sz="3600"/>
              <a:t>About our Integrated Resource Plan (IRP)</a:t>
            </a:r>
          </a:p>
        </p:txBody>
      </p:sp>
      <p:sp>
        <p:nvSpPr>
          <p:cNvPr id="3" name="Content Placeholder 2"/>
          <p:cNvSpPr>
            <a:spLocks noGrp="1"/>
          </p:cNvSpPr>
          <p:nvPr>
            <p:ph idx="1"/>
          </p:nvPr>
        </p:nvSpPr>
        <p:spPr>
          <a:xfrm>
            <a:off x="54865" y="1384299"/>
            <a:ext cx="8162036" cy="4305301"/>
          </a:xfrm>
        </p:spPr>
        <p:txBody>
          <a:bodyPr>
            <a:normAutofit/>
          </a:bodyPr>
          <a:lstStyle/>
          <a:p>
            <a:pPr marL="0" indent="0">
              <a:buNone/>
            </a:pPr>
            <a:r>
              <a:rPr lang="en-US" b="1"/>
              <a:t>An integrated resource plan is: </a:t>
            </a:r>
          </a:p>
          <a:p>
            <a:pPr lvl="1"/>
            <a:r>
              <a:rPr lang="en-US"/>
              <a:t>A plan for providing reliable and low-cost power in an uncertain future </a:t>
            </a:r>
          </a:p>
          <a:p>
            <a:pPr lvl="1"/>
            <a:r>
              <a:rPr lang="en-US"/>
              <a:t>Required by Washington State law (19.280 RCW)</a:t>
            </a:r>
          </a:p>
          <a:p>
            <a:pPr lvl="1"/>
            <a:r>
              <a:rPr lang="en-US"/>
              <a:t>Updated every two years</a:t>
            </a:r>
          </a:p>
          <a:p>
            <a:pPr lvl="1"/>
            <a:r>
              <a:rPr lang="en-US"/>
              <a:t>Consistent with Tacoma Public Utility Board’s guiding principles</a:t>
            </a:r>
          </a:p>
          <a:p>
            <a:endParaRPr lang="en-US"/>
          </a:p>
          <a:p>
            <a:pPr marL="0" indent="0">
              <a:buNone/>
            </a:pPr>
            <a:r>
              <a:rPr lang="en-US"/>
              <a:t>Our last IRP was completed in 2022, and the current IRP is due September 1, 2024</a:t>
            </a:r>
          </a:p>
        </p:txBody>
      </p:sp>
      <p:sp>
        <p:nvSpPr>
          <p:cNvPr id="4" name="Slide Number Placeholder 3"/>
          <p:cNvSpPr>
            <a:spLocks noGrp="1"/>
          </p:cNvSpPr>
          <p:nvPr>
            <p:ph type="sldNum" sz="quarter" idx="12"/>
          </p:nvPr>
        </p:nvSpPr>
        <p:spPr/>
        <p:txBody>
          <a:bodyPr/>
          <a:lstStyle/>
          <a:p>
            <a:fld id="{A7D369FA-B89E-4EE0-A45F-0DF1F84AA276}" type="slidenum">
              <a:rPr lang="en-US" smtClean="0"/>
              <a:t>9</a:t>
            </a:fld>
            <a:endParaRPr lang="en-US"/>
          </a:p>
        </p:txBody>
      </p:sp>
      <p:pic>
        <p:nvPicPr>
          <p:cNvPr id="5" name="Picture 4"/>
          <p:cNvPicPr>
            <a:picLocks noChangeAspect="1"/>
          </p:cNvPicPr>
          <p:nvPr/>
        </p:nvPicPr>
        <p:blipFill>
          <a:blip r:embed="rId3"/>
          <a:stretch>
            <a:fillRect/>
          </a:stretch>
        </p:blipFill>
        <p:spPr>
          <a:xfrm>
            <a:off x="8563896" y="1301663"/>
            <a:ext cx="2278626" cy="3417939"/>
          </a:xfrm>
          <a:prstGeom prst="rect">
            <a:avLst/>
          </a:prstGeom>
        </p:spPr>
      </p:pic>
      <p:sp>
        <p:nvSpPr>
          <p:cNvPr id="6" name="Rectangle 5"/>
          <p:cNvSpPr/>
          <p:nvPr/>
        </p:nvSpPr>
        <p:spPr>
          <a:xfrm>
            <a:off x="189270" y="6149596"/>
            <a:ext cx="10999430" cy="400110"/>
          </a:xfrm>
          <a:prstGeom prst="rect">
            <a:avLst/>
          </a:prstGeom>
        </p:spPr>
        <p:txBody>
          <a:bodyPr wrap="square">
            <a:spAutoFit/>
          </a:bodyPr>
          <a:lstStyle/>
          <a:p>
            <a:r>
              <a:rPr lang="en-US" sz="2000" b="1"/>
              <a:t>Link to IRP webpage:  </a:t>
            </a:r>
            <a:r>
              <a:rPr lang="en-US" sz="2000"/>
              <a:t>https://www.mytpu.org/about-tpu/services/power/integrated-resource-plan/</a:t>
            </a:r>
          </a:p>
        </p:txBody>
      </p:sp>
    </p:spTree>
    <p:extLst>
      <p:ext uri="{BB962C8B-B14F-4D97-AF65-F5344CB8AC3E}">
        <p14:creationId xmlns:p14="http://schemas.microsoft.com/office/powerpoint/2010/main" val="1932572920"/>
      </p:ext>
    </p:extLst>
  </p:cSld>
  <p:clrMapOvr>
    <a:masterClrMapping/>
  </p:clrMapOvr>
</p:sld>
</file>

<file path=ppt/theme/theme1.xml><?xml version="1.0" encoding="utf-8"?>
<a:theme xmlns:a="http://schemas.openxmlformats.org/drawingml/2006/main" name="TP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TP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TP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TP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P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P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P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P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P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TP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TP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TP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16ec0fe-1200-4bc3-9911-f486878172c3" xsi:nil="true"/>
    <lcf76f155ced4ddcb4097134ff3c332f xmlns="f33d42ba-86ee-462a-a945-d02b7764451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FD8F1962316F489FB84D4DCC0D81EB" ma:contentTypeVersion="14" ma:contentTypeDescription="Create a new document." ma:contentTypeScope="" ma:versionID="69ca303a085992d209a6258d8bc0dc3c">
  <xsd:schema xmlns:xsd="http://www.w3.org/2001/XMLSchema" xmlns:xs="http://www.w3.org/2001/XMLSchema" xmlns:p="http://schemas.microsoft.com/office/2006/metadata/properties" xmlns:ns2="f33d42ba-86ee-462a-a945-d02b77644517" xmlns:ns3="216ec0fe-1200-4bc3-9911-f486878172c3" xmlns:ns4="c11c7f37-db34-4d06-8db7-0659c4b70ddb" targetNamespace="http://schemas.microsoft.com/office/2006/metadata/properties" ma:root="true" ma:fieldsID="7fd69f0dad78ba55f3d4c9edcba762f7" ns2:_="" ns3:_="" ns4:_="">
    <xsd:import namespace="f33d42ba-86ee-462a-a945-d02b77644517"/>
    <xsd:import namespace="216ec0fe-1200-4bc3-9911-f486878172c3"/>
    <xsd:import namespace="c11c7f37-db34-4d06-8db7-0659c4b70dd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bjectDetectorVersions" minOccurs="0"/>
                <xsd:element ref="ns2:MediaServiceOCR" minOccurs="0"/>
                <xsd:element ref="ns2:MediaServiceSearchPropertie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3d42ba-86ee-462a-a945-d02b776445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9aebaa3-270b-4a77-b589-d12dc3cc14b1"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6ec0fe-1200-4bc3-9911-f486878172c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cffa8f0-9b32-4a50-9175-b2345c5da2ba}" ma:internalName="TaxCatchAll" ma:showField="CatchAllData" ma:web="c11c7f37-db34-4d06-8db7-0659c4b70dd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1c7f37-db34-4d06-8db7-0659c4b70ddb"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C5E4DF-F8E3-4929-9547-E237225A7C81}">
  <ds:schemaRefs>
    <ds:schemaRef ds:uri="f33d42ba-86ee-462a-a945-d02b77644517"/>
    <ds:schemaRef ds:uri="http://schemas.microsoft.com/office/2006/documentManagement/types"/>
    <ds:schemaRef ds:uri="http://purl.org/dc/dcmitype/"/>
    <ds:schemaRef ds:uri="http://schemas.microsoft.com/office/2006/metadata/properties"/>
    <ds:schemaRef ds:uri="http://schemas.microsoft.com/office/infopath/2007/PartnerControls"/>
    <ds:schemaRef ds:uri="http://www.w3.org/XML/1998/namespace"/>
    <ds:schemaRef ds:uri="http://purl.org/dc/elements/1.1/"/>
    <ds:schemaRef ds:uri="http://schemas.openxmlformats.org/package/2006/metadata/core-properties"/>
    <ds:schemaRef ds:uri="c11c7f37-db34-4d06-8db7-0659c4b70ddb"/>
    <ds:schemaRef ds:uri="216ec0fe-1200-4bc3-9911-f486878172c3"/>
    <ds:schemaRef ds:uri="http://purl.org/dc/terms/"/>
  </ds:schemaRefs>
</ds:datastoreItem>
</file>

<file path=customXml/itemProps2.xml><?xml version="1.0" encoding="utf-8"?>
<ds:datastoreItem xmlns:ds="http://schemas.openxmlformats.org/officeDocument/2006/customXml" ds:itemID="{30E52954-61B9-435E-BCAC-658D146D23C8}">
  <ds:schemaRefs>
    <ds:schemaRef ds:uri="http://schemas.microsoft.com/sharepoint/v3/contenttype/forms"/>
  </ds:schemaRefs>
</ds:datastoreItem>
</file>

<file path=customXml/itemProps3.xml><?xml version="1.0" encoding="utf-8"?>
<ds:datastoreItem xmlns:ds="http://schemas.openxmlformats.org/officeDocument/2006/customXml" ds:itemID="{A0ACB668-7881-4330-BF8B-E0104DF6A40E}">
  <ds:schemaRefs>
    <ds:schemaRef ds:uri="216ec0fe-1200-4bc3-9911-f486878172c3"/>
    <ds:schemaRef ds:uri="c11c7f37-db34-4d06-8db7-0659c4b70ddb"/>
    <ds:schemaRef ds:uri="f33d42ba-86ee-462a-a945-d02b776445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5393</Words>
  <Application>Microsoft Office PowerPoint</Application>
  <PresentationFormat>Widescreen</PresentationFormat>
  <Paragraphs>659</Paragraphs>
  <Slides>36</Slides>
  <Notes>36</Notes>
  <HiddenSlides>0</HiddenSlides>
  <MMClips>0</MMClips>
  <ScaleCrop>false</ScaleCrop>
  <HeadingPairs>
    <vt:vector size="4" baseType="variant">
      <vt:variant>
        <vt:lpstr>Theme</vt:lpstr>
      </vt:variant>
      <vt:variant>
        <vt:i4>12</vt:i4>
      </vt:variant>
      <vt:variant>
        <vt:lpstr>Slide Titles</vt:lpstr>
      </vt:variant>
      <vt:variant>
        <vt:i4>36</vt:i4>
      </vt:variant>
    </vt:vector>
  </HeadingPairs>
  <TitlesOfParts>
    <vt:vector size="48" baseType="lpstr">
      <vt:lpstr>TPU</vt:lpstr>
      <vt:lpstr>1_TPU</vt:lpstr>
      <vt:lpstr>2_TPU</vt:lpstr>
      <vt:lpstr>3_TPU</vt:lpstr>
      <vt:lpstr>1_TPU</vt:lpstr>
      <vt:lpstr>1_TPU</vt:lpstr>
      <vt:lpstr>1_TPU</vt:lpstr>
      <vt:lpstr>1_TPU</vt:lpstr>
      <vt:lpstr>1_TPU</vt:lpstr>
      <vt:lpstr>1_TPU</vt:lpstr>
      <vt:lpstr>1_TPU</vt:lpstr>
      <vt:lpstr>1_TPU</vt:lpstr>
      <vt:lpstr>Tacoma Power 2024 IRP Public Workshop</vt:lpstr>
      <vt:lpstr>Welcome</vt:lpstr>
      <vt:lpstr>Agenda</vt:lpstr>
      <vt:lpstr>About our Power Sources</vt:lpstr>
      <vt:lpstr>Our power sources</vt:lpstr>
      <vt:lpstr>Our generating portfolio over the last decade</vt:lpstr>
      <vt:lpstr>Our contract with Bonneville Power Administration (BPA)</vt:lpstr>
      <vt:lpstr>About our Integrated Resource Plan</vt:lpstr>
      <vt:lpstr>About our Integrated Resource Plan (IRP)</vt:lpstr>
      <vt:lpstr>Overview of IRP Process</vt:lpstr>
      <vt:lpstr>If you are sure of tomorrow, there is no fool greater than you!     </vt:lpstr>
      <vt:lpstr>Uncertainties we plan to address in our IRP</vt:lpstr>
      <vt:lpstr>Spotlight on electrification</vt:lpstr>
      <vt:lpstr>Tacoma Power electrification study</vt:lpstr>
      <vt:lpstr>Spotlight on data centers</vt:lpstr>
      <vt:lpstr>Our resource position</vt:lpstr>
      <vt:lpstr>How do we measure whether we have enough?</vt:lpstr>
      <vt:lpstr>Preview of preliminary takeways</vt:lpstr>
      <vt:lpstr>Options for filling the gaps</vt:lpstr>
      <vt:lpstr>How might we fill our gaps?</vt:lpstr>
      <vt:lpstr>Characteristics we consider</vt:lpstr>
      <vt:lpstr>Your Priorities</vt:lpstr>
      <vt:lpstr>There are many components to the overall cost of each option</vt:lpstr>
      <vt:lpstr>Onshore wind</vt:lpstr>
      <vt:lpstr>Large (utility-scale) solar</vt:lpstr>
      <vt:lpstr>Short duration battery storage</vt:lpstr>
      <vt:lpstr>Long duration battery storage</vt:lpstr>
      <vt:lpstr>Pumped storage</vt:lpstr>
      <vt:lpstr>Small modular reactors</vt:lpstr>
      <vt:lpstr>Additional conservation/ energy efficiency</vt:lpstr>
      <vt:lpstr>Demand response (DR)</vt:lpstr>
      <vt:lpstr>Rooftop solar</vt:lpstr>
      <vt:lpstr>Other promising options</vt:lpstr>
      <vt:lpstr>Discussion &amp; Questions</vt:lpstr>
      <vt:lpstr>What’s next?</vt:lpstr>
      <vt:lpstr>Next steps after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TPU Example</dc:title>
  <dc:creator>Daniel McCabe</dc:creator>
  <cp:lastModifiedBy>Marquez-Glynn, Leah</cp:lastModifiedBy>
  <cp:revision>2</cp:revision>
  <cp:lastPrinted>2024-05-08T19:45:22Z</cp:lastPrinted>
  <dcterms:created xsi:type="dcterms:W3CDTF">2019-11-13T17:44:25Z</dcterms:created>
  <dcterms:modified xsi:type="dcterms:W3CDTF">2024-05-15T20:06:37Z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0x0101000148D618321DBA49B556CB12B7190562</vt:lpwstr>
  </property>
  <property fmtid="{D5CDD505-2E9C-101B-9397-08002B2CF9AE}" pid="3" name="MediaServiceImageTags">
    <vt:lpwstr/>
  </property>
</Properties>
</file>