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8F_9C02F935.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52_D9014611.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omments/modernComment_153_B115ADEA.xml" ContentType="application/vnd.ms-powerpoint.comment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omments/modernComment_154_CE6E2B69.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56_F3B5A689.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comments/modernComment_189_EA78D738.xml" ContentType="application/vnd.ms-powerpoint.comment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68_9C5EBCA6.xml" ContentType="application/vnd.ms-powerpoint.comment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7.xml" ContentType="application/vnd.openxmlformats-officedocument.presentationml.notesSlide+xml"/>
  <Override PartName="/ppt/comments/modernComment_195_294D142A.xml" ContentType="application/vnd.ms-powerpoint.comment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2.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161_EC0E14AB.xml" ContentType="application/vnd.ms-powerpoint.comment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omments/modernComment_170_D16225DE.xml" ContentType="application/vnd.ms-powerpoint.comment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6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7"/>
  </p:notesMasterIdLst>
  <p:handoutMasterIdLst>
    <p:handoutMasterId r:id="rId68"/>
  </p:handoutMasterIdLst>
  <p:sldIdLst>
    <p:sldId id="296" r:id="rId5"/>
    <p:sldId id="399" r:id="rId6"/>
    <p:sldId id="334" r:id="rId7"/>
    <p:sldId id="337" r:id="rId8"/>
    <p:sldId id="338" r:id="rId9"/>
    <p:sldId id="339" r:id="rId10"/>
    <p:sldId id="407" r:id="rId11"/>
    <p:sldId id="409" r:id="rId12"/>
    <p:sldId id="340" r:id="rId13"/>
    <p:sldId id="341" r:id="rId14"/>
    <p:sldId id="391" r:id="rId15"/>
    <p:sldId id="342" r:id="rId16"/>
    <p:sldId id="415" r:id="rId17"/>
    <p:sldId id="383" r:id="rId18"/>
    <p:sldId id="393" r:id="rId19"/>
    <p:sldId id="345" r:id="rId20"/>
    <p:sldId id="392" r:id="rId21"/>
    <p:sldId id="265" r:id="rId22"/>
    <p:sldId id="385" r:id="rId23"/>
    <p:sldId id="373" r:id="rId24"/>
    <p:sldId id="346" r:id="rId25"/>
    <p:sldId id="348" r:id="rId26"/>
    <p:sldId id="347" r:id="rId27"/>
    <p:sldId id="349" r:id="rId28"/>
    <p:sldId id="350" r:id="rId29"/>
    <p:sldId id="397" r:id="rId30"/>
    <p:sldId id="375" r:id="rId31"/>
    <p:sldId id="357" r:id="rId32"/>
    <p:sldId id="419" r:id="rId33"/>
    <p:sldId id="360" r:id="rId34"/>
    <p:sldId id="418" r:id="rId35"/>
    <p:sldId id="361" r:id="rId36"/>
    <p:sldId id="402" r:id="rId37"/>
    <p:sldId id="416" r:id="rId38"/>
    <p:sldId id="358" r:id="rId39"/>
    <p:sldId id="398" r:id="rId40"/>
    <p:sldId id="405" r:id="rId41"/>
    <p:sldId id="417" r:id="rId42"/>
    <p:sldId id="403" r:id="rId43"/>
    <p:sldId id="374" r:id="rId44"/>
    <p:sldId id="352" r:id="rId45"/>
    <p:sldId id="401" r:id="rId46"/>
    <p:sldId id="351" r:id="rId47"/>
    <p:sldId id="353" r:id="rId48"/>
    <p:sldId id="410" r:id="rId49"/>
    <p:sldId id="400" r:id="rId50"/>
    <p:sldId id="380" r:id="rId51"/>
    <p:sldId id="355" r:id="rId52"/>
    <p:sldId id="356" r:id="rId53"/>
    <p:sldId id="367" r:id="rId54"/>
    <p:sldId id="359" r:id="rId55"/>
    <p:sldId id="365" r:id="rId56"/>
    <p:sldId id="388" r:id="rId57"/>
    <p:sldId id="404" r:id="rId58"/>
    <p:sldId id="366" r:id="rId59"/>
    <p:sldId id="370" r:id="rId60"/>
    <p:sldId id="368" r:id="rId61"/>
    <p:sldId id="382" r:id="rId62"/>
    <p:sldId id="387" r:id="rId63"/>
    <p:sldId id="377" r:id="rId64"/>
    <p:sldId id="362" r:id="rId65"/>
    <p:sldId id="381" r:id="rId66"/>
  </p:sldIdLst>
  <p:sldSz cx="9144000" cy="6858000" type="screen4x3"/>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6" userDrawn="1">
          <p15:clr>
            <a:srgbClr val="A4A3A4"/>
          </p15:clr>
        </p15:guide>
        <p15:guide id="2" pos="2206"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B1BA87-4368-2E5F-7B81-6A385F815831}" name="Serl, John D (DFW)" initials="JS" userId="S::John.Serl@dfw.wa.gov::4c9ec2f8-0a38-4b54-9b9a-116072701fc7" providerId="AD"/>
  <p188:author id="{39DA4E9E-1CA2-7095-C8A3-74201AE40BD2}" name="WDFW" initials="WDFW" userId="WDFW" providerId="None"/>
  <p188:author id="{FB3E32EB-BA95-A9F5-5BA9-2B74F7914BBD}" name="Hillson, Todd D (DFW)" initials="TH" userId="S::Todd.Hillson@dfw.wa.gov::1ce0b9c5-7cd9-46bf-838b-41ed2b10f15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7B54"/>
    <a:srgbClr val="3AB54A"/>
    <a:srgbClr val="FFFFFF"/>
    <a:srgbClr val="FF5050"/>
    <a:srgbClr val="2FC1DA"/>
    <a:srgbClr val="B8C599"/>
    <a:srgbClr val="0F7BAA"/>
    <a:srgbClr val="FFD046"/>
    <a:srgbClr val="169B7E"/>
    <a:srgbClr val="4FBE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9873CC-A9E8-4DDF-B20F-DC8E33805472}" v="2616" dt="2026-04-22T05:41:47.929"/>
    <p1510:client id="{D3C43ADA-C35F-4E62-B4EA-9A739D4D2EFD}" v="2470" dt="2026-04-22T14:19:21.2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594" y="62"/>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6"/>
        <p:guide pos="220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stateofwa.sharepoint.com/sites/DFW-TeamFPR5CowlitzFTC/Shared%20Documents/Active%20Review/Cowltiz%20Fisheries%20Talk%20Data.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stateofwa.sharepoint.com/sites/DFW-TeamFPR5CowlitzFTC/Shared%20Documents/Active%20Review/Cowltiz%20Fisheries%20Talk%20Data.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stateofwa.sharepoint.com/sites/DFW-TeamFPR5CowlitzFTC/Shared%20Documents/Active%20Review/Cowltiz%20Fisheries%20Talk%20Data.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stateofwa.sharepoint.com/sites/DFW-TeamFPR5CowlitzFTC/Shared%20Documents/Active%20Review/Cowltiz%20Fisheries%20Talk%20Data.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stateofwa.sharepoint.com/sites/DFW-TeamFPR5CowlitzFTC/Shared%20Documents/Active%20Review/Cowltiz%20Fisheries%20Talk%20Data.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stateofwa-my.sharepoint.com/personal/john_serl_dfw_wa_gov/Documents/Serljds/2026/Serljds%2026/Cowltiz%20Fisheries%20Talk%20Data.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https://stateofwa.sharepoint.com/sites/DFW-TeamFPR5CowlitzFTC/Shared%20Documents/Active%20Review/Cowltiz%20Fisheries%20Talk%20Data.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https://stateofwa.sharepoint.com/sites/DFW-TeamFPR5CowlitzFTC/Shared%20Documents/Active%20Review/Cowltiz%20Fisheries%20Talk%20Data.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https://stateofwa.sharepoint.com/sites/DFW-TeamFPR5CowlitzFTC/Shared%20Documents/Active%20Review/Cowltiz%20Fisheries%20Talk%20Data.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https://stateofwa.sharepoint.com/sites/DFW-TeamFPR5CowlitzFTC/Shared%20Documents/Active%20Review/Cowltiz%20Fisheries%20Talk%20Data.xlsx" TargetMode="External"/><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3" Type="http://schemas.openxmlformats.org/officeDocument/2006/relationships/oleObject" Target="https://stateofwa.sharepoint.com/sites/DFW-TeamFPR5CowlitzFTC/Shared%20Documents/Active%20Review/Cowltiz%20Fisheries%20Talk%20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stateofwa.sharepoint.com/sites/DFW-TeamFPR5CowlitzFTC/Shared%20Documents/Active%20Review/Cowltiz%20Fisheries%20Talk%20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stateofwa-my.sharepoint.com/personal/john_serl_dfw_wa_gov/Documents/Copy%20of%20Cowltiz%20Steelhead%20Releas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stateofwa-my.sharepoint.com/personal/john_serl_dfw_wa_gov/Documents/Copy%20of%20Cowltiz%20Steelhead%20Release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stateofwa-my.sharepoint.com/personal/thomas_buehrens_dfw_wa_gov/Documents/Documents/WDFW%20Fish%20Management/Cowlitz%20other/cowlitz%20hatchery%20steelhead%20program%20transition/Cowlitz%20Steelhead%20Catch%202000-2017.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stateofwa.sharepoint.com/sites/DFW-TeamFPR5CowlitzFTC/Shared%20Documents/Active%20Review/Cowltiz%20Fisheries%20Talk%20Data.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551938828747996"/>
          <c:y val="2.793117933356646E-2"/>
          <c:w val="0.70657696817367843"/>
          <c:h val="0.74575449073182687"/>
        </c:manualLayout>
      </c:layout>
      <c:bar3DChart>
        <c:barDir val="bar"/>
        <c:grouping val="stacked"/>
        <c:varyColors val="0"/>
        <c:ser>
          <c:idx val="0"/>
          <c:order val="0"/>
          <c:tx>
            <c:strRef>
              <c:f>'Gant Chart'!$E$8</c:f>
              <c:strCache>
                <c:ptCount val="1"/>
                <c:pt idx="0">
                  <c:v>start date</c:v>
                </c:pt>
              </c:strCache>
            </c:strRef>
          </c:tx>
          <c:spPr>
            <a:noFill/>
            <a:ln>
              <a:noFill/>
            </a:ln>
            <a:effectLst/>
            <a:sp3d/>
          </c:spPr>
          <c:invertIfNegative val="0"/>
          <c:cat>
            <c:strRef>
              <c:f>'Gant Chart'!$D$9:$D$14</c:f>
              <c:strCache>
                <c:ptCount val="6"/>
                <c:pt idx="0">
                  <c:v>Cutthroat</c:v>
                </c:pt>
                <c:pt idx="1">
                  <c:v>Summer Steelhead</c:v>
                </c:pt>
                <c:pt idx="2">
                  <c:v>Winter Steelhead</c:v>
                </c:pt>
                <c:pt idx="3">
                  <c:v>Coho</c:v>
                </c:pt>
                <c:pt idx="4">
                  <c:v>Fall Chinook</c:v>
                </c:pt>
                <c:pt idx="5">
                  <c:v>Spring Chinook</c:v>
                </c:pt>
              </c:strCache>
            </c:strRef>
          </c:cat>
          <c:val>
            <c:numRef>
              <c:f>'Gant Chart'!$E$9:$E$14</c:f>
              <c:numCache>
                <c:formatCode>d\-mmm</c:formatCode>
                <c:ptCount val="6"/>
                <c:pt idx="0">
                  <c:v>46249</c:v>
                </c:pt>
                <c:pt idx="1">
                  <c:v>46143</c:v>
                </c:pt>
                <c:pt idx="2">
                  <c:v>46023</c:v>
                </c:pt>
                <c:pt idx="3">
                  <c:v>46266</c:v>
                </c:pt>
                <c:pt idx="4">
                  <c:v>46235</c:v>
                </c:pt>
                <c:pt idx="5">
                  <c:v>46113</c:v>
                </c:pt>
              </c:numCache>
            </c:numRef>
          </c:val>
          <c:extLst>
            <c:ext xmlns:c16="http://schemas.microsoft.com/office/drawing/2014/chart" uri="{C3380CC4-5D6E-409C-BE32-E72D297353CC}">
              <c16:uniqueId val="{00000000-BEAF-46C0-8AE6-F72679152188}"/>
            </c:ext>
          </c:extLst>
        </c:ser>
        <c:ser>
          <c:idx val="1"/>
          <c:order val="1"/>
          <c:tx>
            <c:strRef>
              <c:f>'Gant Chart'!$F$8</c:f>
              <c:strCache>
                <c:ptCount val="1"/>
                <c:pt idx="0">
                  <c:v>Durration</c:v>
                </c:pt>
              </c:strCache>
            </c:strRef>
          </c:tx>
          <c:spPr>
            <a:solidFill>
              <a:srgbClr val="92D050"/>
            </a:solidFill>
            <a:ln>
              <a:solidFill>
                <a:srgbClr val="00B050"/>
              </a:solidFill>
            </a:ln>
            <a:effectLst/>
            <a:sp3d>
              <a:contourClr>
                <a:srgbClr val="00B050"/>
              </a:contourClr>
            </a:sp3d>
          </c:spPr>
          <c:invertIfNegative val="0"/>
          <c:cat>
            <c:strRef>
              <c:f>'Gant Chart'!$D$9:$D$14</c:f>
              <c:strCache>
                <c:ptCount val="6"/>
                <c:pt idx="0">
                  <c:v>Cutthroat</c:v>
                </c:pt>
                <c:pt idx="1">
                  <c:v>Summer Steelhead</c:v>
                </c:pt>
                <c:pt idx="2">
                  <c:v>Winter Steelhead</c:v>
                </c:pt>
                <c:pt idx="3">
                  <c:v>Coho</c:v>
                </c:pt>
                <c:pt idx="4">
                  <c:v>Fall Chinook</c:v>
                </c:pt>
                <c:pt idx="5">
                  <c:v>Spring Chinook</c:v>
                </c:pt>
              </c:strCache>
            </c:strRef>
          </c:cat>
          <c:val>
            <c:numRef>
              <c:f>'Gant Chart'!$F$9:$F$14</c:f>
              <c:numCache>
                <c:formatCode>General</c:formatCode>
                <c:ptCount val="6"/>
                <c:pt idx="0">
                  <c:v>120</c:v>
                </c:pt>
                <c:pt idx="1">
                  <c:v>150</c:v>
                </c:pt>
                <c:pt idx="2">
                  <c:v>145</c:v>
                </c:pt>
                <c:pt idx="3">
                  <c:v>120</c:v>
                </c:pt>
                <c:pt idx="4">
                  <c:v>60</c:v>
                </c:pt>
                <c:pt idx="5">
                  <c:v>115</c:v>
                </c:pt>
              </c:numCache>
            </c:numRef>
          </c:val>
          <c:extLst>
            <c:ext xmlns:c16="http://schemas.microsoft.com/office/drawing/2014/chart" uri="{C3380CC4-5D6E-409C-BE32-E72D297353CC}">
              <c16:uniqueId val="{00000001-BEAF-46C0-8AE6-F72679152188}"/>
            </c:ext>
          </c:extLst>
        </c:ser>
        <c:dLbls>
          <c:showLegendKey val="0"/>
          <c:showVal val="0"/>
          <c:showCatName val="0"/>
          <c:showSerName val="0"/>
          <c:showPercent val="0"/>
          <c:showBubbleSize val="0"/>
        </c:dLbls>
        <c:gapWidth val="150"/>
        <c:shape val="box"/>
        <c:axId val="1457095808"/>
        <c:axId val="1457097728"/>
        <c:axId val="0"/>
      </c:bar3DChart>
      <c:catAx>
        <c:axId val="14570958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457097728"/>
        <c:crosses val="autoZero"/>
        <c:auto val="1"/>
        <c:lblAlgn val="ctr"/>
        <c:lblOffset val="100"/>
        <c:noMultiLvlLbl val="0"/>
      </c:catAx>
      <c:valAx>
        <c:axId val="1457097728"/>
        <c:scaling>
          <c:orientation val="minMax"/>
          <c:max val="46406"/>
          <c:min val="46006"/>
        </c:scaling>
        <c:delete val="0"/>
        <c:axPos val="b"/>
        <c:majorGridlines>
          <c:spPr>
            <a:ln w="9525" cap="flat" cmpd="sng" algn="ctr">
              <a:solidFill>
                <a:schemeClr val="tx1">
                  <a:lumMod val="15000"/>
                  <a:lumOff val="85000"/>
                </a:schemeClr>
              </a:solidFill>
              <a:round/>
            </a:ln>
            <a:effectLst/>
          </c:spPr>
        </c:majorGridlines>
        <c:numFmt formatCode="d\-mmm" sourceLinked="1"/>
        <c:majorTickMark val="none"/>
        <c:minorTickMark val="none"/>
        <c:tickLblPos val="nextTo"/>
        <c:spPr>
          <a:noFill/>
          <a:ln>
            <a:noFill/>
          </a:ln>
          <a:effectLst/>
        </c:spPr>
        <c:txPr>
          <a:bodyPr rot="-5400000" spcFirstLastPara="1" vertOverflow="ellipsis"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457095808"/>
        <c:crosses val="autoZero"/>
        <c:crossBetween val="between"/>
        <c:majorUnit val="45"/>
        <c:minorUnit val="1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'Recent Ret. &amp; Harv. Tables'!$BS$8</c:f>
              <c:strCache>
                <c:ptCount val="1"/>
                <c:pt idx="0">
                  <c:v>Barrier Dam</c:v>
                </c:pt>
              </c:strCache>
            </c:strRef>
          </c:tx>
          <c:spPr>
            <a:solidFill>
              <a:schemeClr val="accent1"/>
            </a:solidFill>
            <a:ln>
              <a:noFill/>
            </a:ln>
            <a:effectLst/>
          </c:spPr>
          <c:invertIfNegative val="0"/>
          <c:cat>
            <c:strRef>
              <c:f>'Recent Ret. &amp; Harv. Tables'!$BR$28:$BR$33</c:f>
              <c:strCache>
                <c:ptCount val="6"/>
                <c:pt idx="0">
                  <c:v>2019</c:v>
                </c:pt>
                <c:pt idx="1">
                  <c:v>2020</c:v>
                </c:pt>
                <c:pt idx="2">
                  <c:v>2021</c:v>
                </c:pt>
                <c:pt idx="3">
                  <c:v>2022</c:v>
                </c:pt>
                <c:pt idx="4">
                  <c:v>2023</c:v>
                </c:pt>
                <c:pt idx="5">
                  <c:v>2024</c:v>
                </c:pt>
              </c:strCache>
            </c:strRef>
          </c:cat>
          <c:val>
            <c:numRef>
              <c:f>'Recent Ret. &amp; Harv. Tables'!$BS$28:$BS$33</c:f>
              <c:numCache>
                <c:formatCode>General</c:formatCode>
                <c:ptCount val="6"/>
                <c:pt idx="0">
                  <c:v>2120</c:v>
                </c:pt>
                <c:pt idx="1">
                  <c:v>4697</c:v>
                </c:pt>
                <c:pt idx="2">
                  <c:v>1565</c:v>
                </c:pt>
                <c:pt idx="3">
                  <c:v>4352</c:v>
                </c:pt>
                <c:pt idx="4">
                  <c:v>3157</c:v>
                </c:pt>
                <c:pt idx="5">
                  <c:v>6348</c:v>
                </c:pt>
              </c:numCache>
            </c:numRef>
          </c:val>
          <c:extLst>
            <c:ext xmlns:c16="http://schemas.microsoft.com/office/drawing/2014/chart" uri="{C3380CC4-5D6E-409C-BE32-E72D297353CC}">
              <c16:uniqueId val="{00000000-853C-436B-A2B5-17A1882242C4}"/>
            </c:ext>
          </c:extLst>
        </c:ser>
        <c:ser>
          <c:idx val="1"/>
          <c:order val="1"/>
          <c:tx>
            <c:strRef>
              <c:f>'Recent Ret. &amp; Harv. Tables'!$BT$8</c:f>
              <c:strCache>
                <c:ptCount val="1"/>
                <c:pt idx="0">
                  <c:v>Lower Cowlitz</c:v>
                </c:pt>
              </c:strCache>
            </c:strRef>
          </c:tx>
          <c:spPr>
            <a:solidFill>
              <a:schemeClr val="accent2"/>
            </a:solidFill>
            <a:ln>
              <a:noFill/>
            </a:ln>
            <a:effectLst/>
          </c:spPr>
          <c:invertIfNegative val="0"/>
          <c:cat>
            <c:strRef>
              <c:f>'Recent Ret. &amp; Harv. Tables'!$BR$28:$BR$33</c:f>
              <c:strCache>
                <c:ptCount val="6"/>
                <c:pt idx="0">
                  <c:v>2019</c:v>
                </c:pt>
                <c:pt idx="1">
                  <c:v>2020</c:v>
                </c:pt>
                <c:pt idx="2">
                  <c:v>2021</c:v>
                </c:pt>
                <c:pt idx="3">
                  <c:v>2022</c:v>
                </c:pt>
                <c:pt idx="4">
                  <c:v>2023</c:v>
                </c:pt>
                <c:pt idx="5">
                  <c:v>2024</c:v>
                </c:pt>
              </c:strCache>
            </c:strRef>
          </c:cat>
          <c:val>
            <c:numRef>
              <c:f>'Recent Ret. &amp; Harv. Tables'!$BT$28:$BT$33</c:f>
              <c:numCache>
                <c:formatCode>#,##0</c:formatCode>
                <c:ptCount val="6"/>
                <c:pt idx="0">
                  <c:v>4518</c:v>
                </c:pt>
                <c:pt idx="1">
                  <c:v>8501</c:v>
                </c:pt>
                <c:pt idx="2">
                  <c:v>4853</c:v>
                </c:pt>
                <c:pt idx="3">
                  <c:v>10602</c:v>
                </c:pt>
                <c:pt idx="4" formatCode="General">
                  <c:v>6060</c:v>
                </c:pt>
                <c:pt idx="5">
                  <c:v>9081</c:v>
                </c:pt>
              </c:numCache>
            </c:numRef>
          </c:val>
          <c:extLst>
            <c:ext xmlns:c16="http://schemas.microsoft.com/office/drawing/2014/chart" uri="{C3380CC4-5D6E-409C-BE32-E72D297353CC}">
              <c16:uniqueId val="{00000001-853C-436B-A2B5-17A1882242C4}"/>
            </c:ext>
          </c:extLst>
        </c:ser>
        <c:dLbls>
          <c:showLegendKey val="0"/>
          <c:showVal val="0"/>
          <c:showCatName val="0"/>
          <c:showSerName val="0"/>
          <c:showPercent val="0"/>
          <c:showBubbleSize val="0"/>
        </c:dLbls>
        <c:gapWidth val="219"/>
        <c:overlap val="-27"/>
        <c:axId val="222962223"/>
        <c:axId val="576234623"/>
      </c:barChart>
      <c:lineChart>
        <c:grouping val="standard"/>
        <c:varyColors val="0"/>
        <c:ser>
          <c:idx val="2"/>
          <c:order val="2"/>
          <c:tx>
            <c:strRef>
              <c:f>'Recent Ret. &amp; Harv. Tables'!$BU$8</c:f>
              <c:strCache>
                <c:ptCount val="1"/>
                <c:pt idx="0">
                  <c:v>Harvest Rate</c:v>
                </c:pt>
              </c:strCache>
            </c:strRef>
          </c:tx>
          <c:spPr>
            <a:ln w="28575" cap="rnd">
              <a:solidFill>
                <a:schemeClr val="tx1"/>
              </a:solidFill>
              <a:round/>
            </a:ln>
            <a:effectLst/>
          </c:spPr>
          <c:marker>
            <c:symbol val="none"/>
          </c:marker>
          <c:cat>
            <c:strRef>
              <c:f>'Recent Ret. &amp; Harv. Tables'!$BR$28:$BR$33</c:f>
              <c:strCache>
                <c:ptCount val="6"/>
                <c:pt idx="0">
                  <c:v>2019</c:v>
                </c:pt>
                <c:pt idx="1">
                  <c:v>2020</c:v>
                </c:pt>
                <c:pt idx="2">
                  <c:v>2021</c:v>
                </c:pt>
                <c:pt idx="3">
                  <c:v>2022</c:v>
                </c:pt>
                <c:pt idx="4">
                  <c:v>2023</c:v>
                </c:pt>
                <c:pt idx="5">
                  <c:v>2024</c:v>
                </c:pt>
              </c:strCache>
            </c:strRef>
          </c:cat>
          <c:val>
            <c:numRef>
              <c:f>'Recent Ret. &amp; Harv. Tables'!$BU$28:$BU$33</c:f>
              <c:numCache>
                <c:formatCode>0.0%</c:formatCode>
                <c:ptCount val="6"/>
                <c:pt idx="0">
                  <c:v>0.68062669478758664</c:v>
                </c:pt>
                <c:pt idx="1">
                  <c:v>0.64411274435520538</c:v>
                </c:pt>
                <c:pt idx="2">
                  <c:v>0.75615456528513558</c:v>
                </c:pt>
                <c:pt idx="3">
                  <c:v>0.70897418750835894</c:v>
                </c:pt>
                <c:pt idx="4">
                  <c:v>0.65748074210697627</c:v>
                </c:pt>
                <c:pt idx="5">
                  <c:v>0.58856698425043752</c:v>
                </c:pt>
              </c:numCache>
            </c:numRef>
          </c:val>
          <c:smooth val="0"/>
          <c:extLst>
            <c:ext xmlns:c16="http://schemas.microsoft.com/office/drawing/2014/chart" uri="{C3380CC4-5D6E-409C-BE32-E72D297353CC}">
              <c16:uniqueId val="{00000002-853C-436B-A2B5-17A1882242C4}"/>
            </c:ext>
          </c:extLst>
        </c:ser>
        <c:dLbls>
          <c:showLegendKey val="0"/>
          <c:showVal val="0"/>
          <c:showCatName val="0"/>
          <c:showSerName val="0"/>
          <c:showPercent val="0"/>
          <c:showBubbleSize val="0"/>
        </c:dLbls>
        <c:marker val="1"/>
        <c:smooth val="0"/>
        <c:axId val="222978623"/>
        <c:axId val="576245855"/>
      </c:lineChart>
      <c:catAx>
        <c:axId val="222962223"/>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76234623"/>
        <c:crosses val="autoZero"/>
        <c:auto val="1"/>
        <c:lblAlgn val="ctr"/>
        <c:lblOffset val="100"/>
        <c:noMultiLvlLbl val="0"/>
      </c:catAx>
      <c:valAx>
        <c:axId val="5762346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22962223"/>
        <c:crosses val="autoZero"/>
        <c:crossBetween val="between"/>
      </c:valAx>
      <c:valAx>
        <c:axId val="576245855"/>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22978623"/>
        <c:crosses val="max"/>
        <c:crossBetween val="between"/>
      </c:valAx>
      <c:catAx>
        <c:axId val="222978623"/>
        <c:scaling>
          <c:orientation val="minMax"/>
        </c:scaling>
        <c:delete val="1"/>
        <c:axPos val="b"/>
        <c:numFmt formatCode="General" sourceLinked="1"/>
        <c:majorTickMark val="none"/>
        <c:minorTickMark val="none"/>
        <c:tickLblPos val="nextTo"/>
        <c:crossAx val="576245855"/>
        <c:crosses val="autoZero"/>
        <c:auto val="1"/>
        <c:lblAlgn val="ctr"/>
        <c:lblOffset val="100"/>
        <c:noMultiLvlLbl val="0"/>
      </c:catAx>
      <c:spPr>
        <a:noFill/>
        <a:ln>
          <a:noFill/>
        </a:ln>
        <a:effectLst/>
      </c:spPr>
    </c:plotArea>
    <c:legend>
      <c:legendPos val="b"/>
      <c:layout>
        <c:manualLayout>
          <c:xMode val="edge"/>
          <c:yMode val="edge"/>
          <c:x val="0.1948588757248414"/>
          <c:y val="0.9354219168563348"/>
          <c:w val="0.6147997240664298"/>
          <c:h val="4.763965699020172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19050" cap="flat" cmpd="thinThick" algn="ctr">
      <a:solidFill>
        <a:schemeClr val="tx1"/>
      </a:solidFill>
      <a:round/>
    </a:ln>
    <a:effectLst/>
  </c:spPr>
  <c:txPr>
    <a:bodyPr/>
    <a:lstStyle/>
    <a:p>
      <a:pPr>
        <a:defRPr sz="20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'SP CHK'!$Q$18</c:f>
              <c:strCache>
                <c:ptCount val="1"/>
                <c:pt idx="0">
                  <c:v>HOR</c:v>
                </c:pt>
              </c:strCache>
            </c:strRef>
          </c:tx>
          <c:spPr>
            <a:solidFill>
              <a:schemeClr val="accent1"/>
            </a:solidFill>
            <a:ln>
              <a:noFill/>
            </a:ln>
            <a:effectLst/>
          </c:spPr>
          <c:invertIfNegative val="0"/>
          <c:cat>
            <c:strRef>
              <c:f>'SP CHK'!$P$19:$P$24</c:f>
              <c:strCache>
                <c:ptCount val="6"/>
                <c:pt idx="0">
                  <c:v>2020</c:v>
                </c:pt>
                <c:pt idx="1">
                  <c:v>2021</c:v>
                </c:pt>
                <c:pt idx="2">
                  <c:v>2022</c:v>
                </c:pt>
                <c:pt idx="3">
                  <c:v>2023</c:v>
                </c:pt>
                <c:pt idx="4">
                  <c:v>2024</c:v>
                </c:pt>
                <c:pt idx="5">
                  <c:v>2025</c:v>
                </c:pt>
              </c:strCache>
            </c:strRef>
          </c:cat>
          <c:val>
            <c:numRef>
              <c:f>'SP CHK'!$Q$19:$Q$24</c:f>
              <c:numCache>
                <c:formatCode>General</c:formatCode>
                <c:ptCount val="6"/>
                <c:pt idx="0">
                  <c:v>464</c:v>
                </c:pt>
                <c:pt idx="1">
                  <c:v>2688</c:v>
                </c:pt>
                <c:pt idx="2">
                  <c:v>4960</c:v>
                </c:pt>
                <c:pt idx="3">
                  <c:v>3521</c:v>
                </c:pt>
                <c:pt idx="4">
                  <c:v>5558</c:v>
                </c:pt>
                <c:pt idx="5">
                  <c:v>7482</c:v>
                </c:pt>
              </c:numCache>
            </c:numRef>
          </c:val>
          <c:extLst>
            <c:ext xmlns:c16="http://schemas.microsoft.com/office/drawing/2014/chart" uri="{C3380CC4-5D6E-409C-BE32-E72D297353CC}">
              <c16:uniqueId val="{00000000-8954-45E1-9AF9-74F6C7F2D8E9}"/>
            </c:ext>
          </c:extLst>
        </c:ser>
        <c:ser>
          <c:idx val="1"/>
          <c:order val="1"/>
          <c:tx>
            <c:strRef>
              <c:f>'SP CHK'!$R$18</c:f>
              <c:strCache>
                <c:ptCount val="1"/>
                <c:pt idx="0">
                  <c:v>HORupstream</c:v>
                </c:pt>
              </c:strCache>
            </c:strRef>
          </c:tx>
          <c:spPr>
            <a:noFill/>
            <a:ln w="38100">
              <a:solidFill>
                <a:schemeClr val="tx2">
                  <a:lumMod val="75000"/>
                  <a:lumOff val="25000"/>
                </a:schemeClr>
              </a:solidFill>
            </a:ln>
            <a:effectLst/>
          </c:spPr>
          <c:invertIfNegative val="0"/>
          <c:cat>
            <c:strRef>
              <c:f>'SP CHK'!$P$19:$P$24</c:f>
              <c:strCache>
                <c:ptCount val="6"/>
                <c:pt idx="0">
                  <c:v>2020</c:v>
                </c:pt>
                <c:pt idx="1">
                  <c:v>2021</c:v>
                </c:pt>
                <c:pt idx="2">
                  <c:v>2022</c:v>
                </c:pt>
                <c:pt idx="3">
                  <c:v>2023</c:v>
                </c:pt>
                <c:pt idx="4">
                  <c:v>2024</c:v>
                </c:pt>
                <c:pt idx="5">
                  <c:v>2025</c:v>
                </c:pt>
              </c:strCache>
            </c:strRef>
          </c:cat>
          <c:val>
            <c:numRef>
              <c:f>'SP CHK'!$R$19:$R$24</c:f>
              <c:numCache>
                <c:formatCode>General</c:formatCode>
                <c:ptCount val="6"/>
                <c:pt idx="0">
                  <c:v>0</c:v>
                </c:pt>
                <c:pt idx="1">
                  <c:v>1176</c:v>
                </c:pt>
                <c:pt idx="2">
                  <c:v>3279</c:v>
                </c:pt>
                <c:pt idx="3">
                  <c:v>2173</c:v>
                </c:pt>
                <c:pt idx="4">
                  <c:v>4121</c:v>
                </c:pt>
                <c:pt idx="5">
                  <c:v>5595</c:v>
                </c:pt>
              </c:numCache>
            </c:numRef>
          </c:val>
          <c:extLst>
            <c:ext xmlns:c16="http://schemas.microsoft.com/office/drawing/2014/chart" uri="{C3380CC4-5D6E-409C-BE32-E72D297353CC}">
              <c16:uniqueId val="{00000001-8954-45E1-9AF9-74F6C7F2D8E9}"/>
            </c:ext>
          </c:extLst>
        </c:ser>
        <c:ser>
          <c:idx val="2"/>
          <c:order val="2"/>
          <c:tx>
            <c:strRef>
              <c:f>'SP CHK'!$S$18</c:f>
              <c:strCache>
                <c:ptCount val="1"/>
                <c:pt idx="0">
                  <c:v>NOR</c:v>
                </c:pt>
              </c:strCache>
            </c:strRef>
          </c:tx>
          <c:spPr>
            <a:solidFill>
              <a:srgbClr val="FF0000"/>
            </a:solidFill>
            <a:ln>
              <a:noFill/>
            </a:ln>
            <a:effectLst/>
          </c:spPr>
          <c:invertIfNegative val="0"/>
          <c:cat>
            <c:strRef>
              <c:f>'SP CHK'!$P$19:$P$24</c:f>
              <c:strCache>
                <c:ptCount val="6"/>
                <c:pt idx="0">
                  <c:v>2020</c:v>
                </c:pt>
                <c:pt idx="1">
                  <c:v>2021</c:v>
                </c:pt>
                <c:pt idx="2">
                  <c:v>2022</c:v>
                </c:pt>
                <c:pt idx="3">
                  <c:v>2023</c:v>
                </c:pt>
                <c:pt idx="4">
                  <c:v>2024</c:v>
                </c:pt>
                <c:pt idx="5">
                  <c:v>2025</c:v>
                </c:pt>
              </c:strCache>
            </c:strRef>
          </c:cat>
          <c:val>
            <c:numRef>
              <c:f>'SP CHK'!$S$19:$S$24</c:f>
              <c:numCache>
                <c:formatCode>General</c:formatCode>
                <c:ptCount val="6"/>
                <c:pt idx="0">
                  <c:v>370</c:v>
                </c:pt>
                <c:pt idx="1">
                  <c:v>549</c:v>
                </c:pt>
                <c:pt idx="2">
                  <c:v>954</c:v>
                </c:pt>
                <c:pt idx="3">
                  <c:v>534</c:v>
                </c:pt>
                <c:pt idx="4">
                  <c:v>406</c:v>
                </c:pt>
                <c:pt idx="5">
                  <c:v>418</c:v>
                </c:pt>
              </c:numCache>
            </c:numRef>
          </c:val>
          <c:extLst>
            <c:ext xmlns:c16="http://schemas.microsoft.com/office/drawing/2014/chart" uri="{C3380CC4-5D6E-409C-BE32-E72D297353CC}">
              <c16:uniqueId val="{00000002-8954-45E1-9AF9-74F6C7F2D8E9}"/>
            </c:ext>
          </c:extLst>
        </c:ser>
        <c:dLbls>
          <c:showLegendKey val="0"/>
          <c:showVal val="0"/>
          <c:showCatName val="0"/>
          <c:showSerName val="0"/>
          <c:showPercent val="0"/>
          <c:showBubbleSize val="0"/>
        </c:dLbls>
        <c:gapWidth val="219"/>
        <c:overlap val="-27"/>
        <c:axId val="1312843168"/>
        <c:axId val="1312844128"/>
      </c:barChart>
      <c:catAx>
        <c:axId val="1312843168"/>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12844128"/>
        <c:crosses val="autoZero"/>
        <c:auto val="1"/>
        <c:lblAlgn val="ctr"/>
        <c:lblOffset val="100"/>
        <c:noMultiLvlLbl val="0"/>
      </c:catAx>
      <c:valAx>
        <c:axId val="13128441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12843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solidFill>
                  <a:schemeClr val="tx2"/>
                </a:solidFill>
              </a:rPr>
              <a:t>Lower Cowlitz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'Recent Ret. &amp; Harv. Tables'!$C$8</c:f>
              <c:strCache>
                <c:ptCount val="1"/>
                <c:pt idx="0">
                  <c:v>Barrier Dam</c:v>
                </c:pt>
              </c:strCache>
            </c:strRef>
          </c:tx>
          <c:spPr>
            <a:solidFill>
              <a:schemeClr val="accent1"/>
            </a:solidFill>
            <a:ln>
              <a:noFill/>
            </a:ln>
            <a:effectLst/>
          </c:spPr>
          <c:invertIfNegative val="0"/>
          <c:cat>
            <c:strRef>
              <c:f>'Recent Ret. &amp; Harv. Tables'!$B$15:$B$20</c:f>
              <c:strCache>
                <c:ptCount val="6"/>
                <c:pt idx="0">
                  <c:v>2019</c:v>
                </c:pt>
                <c:pt idx="1">
                  <c:v>2020</c:v>
                </c:pt>
                <c:pt idx="2">
                  <c:v>2021</c:v>
                </c:pt>
                <c:pt idx="3">
                  <c:v>2022</c:v>
                </c:pt>
                <c:pt idx="4">
                  <c:v>2023</c:v>
                </c:pt>
                <c:pt idx="5">
                  <c:v>2024</c:v>
                </c:pt>
              </c:strCache>
            </c:strRef>
          </c:cat>
          <c:val>
            <c:numRef>
              <c:f>'Recent Ret. &amp; Harv. Tables'!$C$15:$C$20</c:f>
              <c:numCache>
                <c:formatCode>General</c:formatCode>
                <c:ptCount val="6"/>
                <c:pt idx="0">
                  <c:v>1071</c:v>
                </c:pt>
                <c:pt idx="1">
                  <c:v>473</c:v>
                </c:pt>
                <c:pt idx="2">
                  <c:v>2710</c:v>
                </c:pt>
                <c:pt idx="3">
                  <c:v>4958</c:v>
                </c:pt>
                <c:pt idx="4">
                  <c:v>3521</c:v>
                </c:pt>
                <c:pt idx="5">
                  <c:v>6517</c:v>
                </c:pt>
              </c:numCache>
            </c:numRef>
          </c:val>
          <c:extLst>
            <c:ext xmlns:c16="http://schemas.microsoft.com/office/drawing/2014/chart" uri="{C3380CC4-5D6E-409C-BE32-E72D297353CC}">
              <c16:uniqueId val="{00000000-929D-452C-8956-EF159D7CD117}"/>
            </c:ext>
          </c:extLst>
        </c:ser>
        <c:ser>
          <c:idx val="1"/>
          <c:order val="1"/>
          <c:tx>
            <c:strRef>
              <c:f>'Recent Ret. &amp; Harv. Tables'!$D$8</c:f>
              <c:strCache>
                <c:ptCount val="1"/>
                <c:pt idx="0">
                  <c:v>Catch</c:v>
                </c:pt>
              </c:strCache>
            </c:strRef>
          </c:tx>
          <c:spPr>
            <a:solidFill>
              <a:schemeClr val="accent2"/>
            </a:solidFill>
            <a:ln>
              <a:noFill/>
            </a:ln>
            <a:effectLst/>
          </c:spPr>
          <c:invertIfNegative val="0"/>
          <c:cat>
            <c:strRef>
              <c:f>'Recent Ret. &amp; Harv. Tables'!$B$15:$B$20</c:f>
              <c:strCache>
                <c:ptCount val="6"/>
                <c:pt idx="0">
                  <c:v>2019</c:v>
                </c:pt>
                <c:pt idx="1">
                  <c:v>2020</c:v>
                </c:pt>
                <c:pt idx="2">
                  <c:v>2021</c:v>
                </c:pt>
                <c:pt idx="3">
                  <c:v>2022</c:v>
                </c:pt>
                <c:pt idx="4">
                  <c:v>2023</c:v>
                </c:pt>
                <c:pt idx="5">
                  <c:v>2024</c:v>
                </c:pt>
              </c:strCache>
            </c:strRef>
          </c:cat>
          <c:val>
            <c:numRef>
              <c:f>'Recent Ret. &amp; Harv. Tables'!$D$15:$D$20</c:f>
              <c:numCache>
                <c:formatCode>General</c:formatCode>
                <c:ptCount val="6"/>
                <c:pt idx="0">
                  <c:v>10</c:v>
                </c:pt>
                <c:pt idx="1">
                  <c:v>0</c:v>
                </c:pt>
                <c:pt idx="2">
                  <c:v>386</c:v>
                </c:pt>
                <c:pt idx="3">
                  <c:v>839</c:v>
                </c:pt>
                <c:pt idx="4">
                  <c:v>1156</c:v>
                </c:pt>
                <c:pt idx="5">
                  <c:v>403</c:v>
                </c:pt>
              </c:numCache>
            </c:numRef>
          </c:val>
          <c:extLst>
            <c:ext xmlns:c16="http://schemas.microsoft.com/office/drawing/2014/chart" uri="{C3380CC4-5D6E-409C-BE32-E72D297353CC}">
              <c16:uniqueId val="{00000001-929D-452C-8956-EF159D7CD117}"/>
            </c:ext>
          </c:extLst>
        </c:ser>
        <c:dLbls>
          <c:showLegendKey val="0"/>
          <c:showVal val="0"/>
          <c:showCatName val="0"/>
          <c:showSerName val="0"/>
          <c:showPercent val="0"/>
          <c:showBubbleSize val="0"/>
        </c:dLbls>
        <c:gapWidth val="219"/>
        <c:overlap val="-27"/>
        <c:axId val="2042604303"/>
        <c:axId val="225450255"/>
      </c:barChart>
      <c:lineChart>
        <c:grouping val="standard"/>
        <c:varyColors val="0"/>
        <c:ser>
          <c:idx val="2"/>
          <c:order val="2"/>
          <c:tx>
            <c:strRef>
              <c:f>'Recent Ret. &amp; Harv. Tables'!$E$8</c:f>
              <c:strCache>
                <c:ptCount val="1"/>
                <c:pt idx="0">
                  <c:v>Harvest Rate</c:v>
                </c:pt>
              </c:strCache>
            </c:strRef>
          </c:tx>
          <c:spPr>
            <a:ln w="28575" cap="rnd">
              <a:solidFill>
                <a:schemeClr val="tx1"/>
              </a:solidFill>
              <a:round/>
            </a:ln>
            <a:effectLst/>
          </c:spPr>
          <c:marker>
            <c:symbol val="none"/>
          </c:marker>
          <c:cat>
            <c:strRef>
              <c:f>'Recent Ret. &amp; Harv. Tables'!$B$15:$B$20</c:f>
              <c:strCache>
                <c:ptCount val="6"/>
                <c:pt idx="0">
                  <c:v>2019</c:v>
                </c:pt>
                <c:pt idx="1">
                  <c:v>2020</c:v>
                </c:pt>
                <c:pt idx="2">
                  <c:v>2021</c:v>
                </c:pt>
                <c:pt idx="3">
                  <c:v>2022</c:v>
                </c:pt>
                <c:pt idx="4">
                  <c:v>2023</c:v>
                </c:pt>
                <c:pt idx="5">
                  <c:v>2024</c:v>
                </c:pt>
              </c:strCache>
            </c:strRef>
          </c:cat>
          <c:val>
            <c:numRef>
              <c:f>'Recent Ret. &amp; Harv. Tables'!$E$15:$E$20</c:f>
              <c:numCache>
                <c:formatCode>0.0%</c:formatCode>
                <c:ptCount val="6"/>
                <c:pt idx="0">
                  <c:v>9.2506938020351526E-3</c:v>
                </c:pt>
                <c:pt idx="1">
                  <c:v>0</c:v>
                </c:pt>
                <c:pt idx="2">
                  <c:v>0.12467700258397933</c:v>
                </c:pt>
                <c:pt idx="3">
                  <c:v>0.14473003277557359</c:v>
                </c:pt>
                <c:pt idx="4" formatCode="0.00%">
                  <c:v>0.24716698738507589</c:v>
                </c:pt>
                <c:pt idx="5">
                  <c:v>5.8236994219653178E-2</c:v>
                </c:pt>
              </c:numCache>
            </c:numRef>
          </c:val>
          <c:smooth val="0"/>
          <c:extLst>
            <c:ext xmlns:c16="http://schemas.microsoft.com/office/drawing/2014/chart" uri="{C3380CC4-5D6E-409C-BE32-E72D297353CC}">
              <c16:uniqueId val="{00000002-929D-452C-8956-EF159D7CD117}"/>
            </c:ext>
          </c:extLst>
        </c:ser>
        <c:dLbls>
          <c:showLegendKey val="0"/>
          <c:showVal val="0"/>
          <c:showCatName val="0"/>
          <c:showSerName val="0"/>
          <c:showPercent val="0"/>
          <c:showBubbleSize val="0"/>
        </c:dLbls>
        <c:marker val="1"/>
        <c:smooth val="0"/>
        <c:axId val="2042613903"/>
        <c:axId val="225438607"/>
      </c:lineChart>
      <c:catAx>
        <c:axId val="2042604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25450255"/>
        <c:crosses val="autoZero"/>
        <c:auto val="1"/>
        <c:lblAlgn val="ctr"/>
        <c:lblOffset val="100"/>
        <c:noMultiLvlLbl val="0"/>
      </c:catAx>
      <c:valAx>
        <c:axId val="2254502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42604303"/>
        <c:crosses val="autoZero"/>
        <c:crossBetween val="between"/>
      </c:valAx>
      <c:valAx>
        <c:axId val="225438607"/>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42613903"/>
        <c:crosses val="max"/>
        <c:crossBetween val="between"/>
      </c:valAx>
      <c:catAx>
        <c:axId val="2042613903"/>
        <c:scaling>
          <c:orientation val="minMax"/>
        </c:scaling>
        <c:delete val="1"/>
        <c:axPos val="b"/>
        <c:numFmt formatCode="General" sourceLinked="1"/>
        <c:majorTickMark val="none"/>
        <c:minorTickMark val="none"/>
        <c:tickLblPos val="nextTo"/>
        <c:crossAx val="22543860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19050" cap="flat" cmpd="thinThick" algn="ctr">
      <a:solidFill>
        <a:schemeClr val="tx1"/>
      </a:solid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dirty="0">
                <a:solidFill>
                  <a:schemeClr val="tx2"/>
                </a:solidFill>
              </a:rPr>
              <a:t>Upper Cowlitz </a:t>
            </a:r>
            <a:r>
              <a:rPr lang="en-US" sz="2000" dirty="0">
                <a:solidFill>
                  <a:schemeClr val="tx2"/>
                </a:solidFill>
              </a:rPr>
              <a:t> </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888882566692661"/>
          <c:y val="0.17518296382702303"/>
          <c:w val="0.76378095598301043"/>
          <c:h val="0.57672267062651017"/>
        </c:manualLayout>
      </c:layout>
      <c:barChart>
        <c:barDir val="col"/>
        <c:grouping val="clustered"/>
        <c:varyColors val="0"/>
        <c:ser>
          <c:idx val="0"/>
          <c:order val="0"/>
          <c:tx>
            <c:strRef>
              <c:f>'Recent Ret. &amp; Harv. Tables'!$H$8</c:f>
              <c:strCache>
                <c:ptCount val="1"/>
                <c:pt idx="0">
                  <c:v>UC Transport</c:v>
                </c:pt>
              </c:strCache>
            </c:strRef>
          </c:tx>
          <c:spPr>
            <a:solidFill>
              <a:schemeClr val="accent1"/>
            </a:solidFill>
            <a:ln>
              <a:noFill/>
            </a:ln>
            <a:effectLst/>
          </c:spPr>
          <c:invertIfNegative val="0"/>
          <c:cat>
            <c:strRef>
              <c:f>'Recent Ret. &amp; Harv. Tables'!$G$15:$G$20</c:f>
              <c:strCache>
                <c:ptCount val="6"/>
                <c:pt idx="0">
                  <c:v>2019</c:v>
                </c:pt>
                <c:pt idx="1">
                  <c:v>2020</c:v>
                </c:pt>
                <c:pt idx="2">
                  <c:v>2021</c:v>
                </c:pt>
                <c:pt idx="3">
                  <c:v>2022</c:v>
                </c:pt>
                <c:pt idx="4">
                  <c:v>2023</c:v>
                </c:pt>
                <c:pt idx="5">
                  <c:v>2024</c:v>
                </c:pt>
              </c:strCache>
            </c:strRef>
          </c:cat>
          <c:val>
            <c:numRef>
              <c:f>'Recent Ret. &amp; Harv. Tables'!$H$15:$H$20</c:f>
              <c:numCache>
                <c:formatCode>General</c:formatCode>
                <c:ptCount val="6"/>
                <c:pt idx="0">
                  <c:v>37</c:v>
                </c:pt>
                <c:pt idx="1">
                  <c:v>0</c:v>
                </c:pt>
                <c:pt idx="2">
                  <c:v>1176</c:v>
                </c:pt>
                <c:pt idx="3">
                  <c:v>3279</c:v>
                </c:pt>
                <c:pt idx="4">
                  <c:v>2173</c:v>
                </c:pt>
                <c:pt idx="5">
                  <c:v>2307</c:v>
                </c:pt>
              </c:numCache>
            </c:numRef>
          </c:val>
          <c:extLst>
            <c:ext xmlns:c16="http://schemas.microsoft.com/office/drawing/2014/chart" uri="{C3380CC4-5D6E-409C-BE32-E72D297353CC}">
              <c16:uniqueId val="{00000000-509B-4639-9307-BCB47391A874}"/>
            </c:ext>
          </c:extLst>
        </c:ser>
        <c:ser>
          <c:idx val="1"/>
          <c:order val="1"/>
          <c:tx>
            <c:strRef>
              <c:f>'Recent Ret. &amp; Harv. Tables'!$I$8</c:f>
              <c:strCache>
                <c:ptCount val="1"/>
                <c:pt idx="0">
                  <c:v>UC catch</c:v>
                </c:pt>
              </c:strCache>
            </c:strRef>
          </c:tx>
          <c:spPr>
            <a:solidFill>
              <a:schemeClr val="accent2"/>
            </a:solidFill>
            <a:ln>
              <a:noFill/>
            </a:ln>
            <a:effectLst/>
          </c:spPr>
          <c:invertIfNegative val="0"/>
          <c:cat>
            <c:strRef>
              <c:f>'Recent Ret. &amp; Harv. Tables'!$G$15:$G$20</c:f>
              <c:strCache>
                <c:ptCount val="6"/>
                <c:pt idx="0">
                  <c:v>2019</c:v>
                </c:pt>
                <c:pt idx="1">
                  <c:v>2020</c:v>
                </c:pt>
                <c:pt idx="2">
                  <c:v>2021</c:v>
                </c:pt>
                <c:pt idx="3">
                  <c:v>2022</c:v>
                </c:pt>
                <c:pt idx="4">
                  <c:v>2023</c:v>
                </c:pt>
                <c:pt idx="5">
                  <c:v>2024</c:v>
                </c:pt>
              </c:strCache>
            </c:strRef>
          </c:cat>
          <c:val>
            <c:numRef>
              <c:f>'Recent Ret. &amp; Harv. Tables'!$I$15:$I$20</c:f>
              <c:numCache>
                <c:formatCode>General</c:formatCode>
                <c:ptCount val="6"/>
                <c:pt idx="0" formatCode="#,##0">
                  <c:v>0</c:v>
                </c:pt>
                <c:pt idx="1">
                  <c:v>0</c:v>
                </c:pt>
                <c:pt idx="2" formatCode="#,##0">
                  <c:v>14</c:v>
                </c:pt>
                <c:pt idx="3" formatCode="#,##0">
                  <c:v>61</c:v>
                </c:pt>
                <c:pt idx="4" formatCode="#,##0">
                  <c:v>126</c:v>
                </c:pt>
                <c:pt idx="5" formatCode="#,##0">
                  <c:v>131</c:v>
                </c:pt>
              </c:numCache>
            </c:numRef>
          </c:val>
          <c:extLst>
            <c:ext xmlns:c16="http://schemas.microsoft.com/office/drawing/2014/chart" uri="{C3380CC4-5D6E-409C-BE32-E72D297353CC}">
              <c16:uniqueId val="{00000001-509B-4639-9307-BCB47391A874}"/>
            </c:ext>
          </c:extLst>
        </c:ser>
        <c:dLbls>
          <c:showLegendKey val="0"/>
          <c:showVal val="0"/>
          <c:showCatName val="0"/>
          <c:showSerName val="0"/>
          <c:showPercent val="0"/>
          <c:showBubbleSize val="0"/>
        </c:dLbls>
        <c:gapWidth val="219"/>
        <c:overlap val="-27"/>
        <c:axId val="1983993375"/>
        <c:axId val="1980708655"/>
      </c:barChart>
      <c:lineChart>
        <c:grouping val="standard"/>
        <c:varyColors val="0"/>
        <c:ser>
          <c:idx val="2"/>
          <c:order val="2"/>
          <c:tx>
            <c:strRef>
              <c:f>'Recent Ret. &amp; Harv. Tables'!$J$8</c:f>
              <c:strCache>
                <c:ptCount val="1"/>
                <c:pt idx="0">
                  <c:v>Harvest Rate</c:v>
                </c:pt>
              </c:strCache>
            </c:strRef>
          </c:tx>
          <c:spPr>
            <a:ln w="28575" cap="rnd">
              <a:solidFill>
                <a:schemeClr val="tx1"/>
              </a:solidFill>
              <a:round/>
            </a:ln>
            <a:effectLst/>
          </c:spPr>
          <c:marker>
            <c:symbol val="none"/>
          </c:marker>
          <c:cat>
            <c:strRef>
              <c:f>'Recent Ret. &amp; Harv. Tables'!$G$15:$G$20</c:f>
              <c:strCache>
                <c:ptCount val="6"/>
                <c:pt idx="0">
                  <c:v>2019</c:v>
                </c:pt>
                <c:pt idx="1">
                  <c:v>2020</c:v>
                </c:pt>
                <c:pt idx="2">
                  <c:v>2021</c:v>
                </c:pt>
                <c:pt idx="3">
                  <c:v>2022</c:v>
                </c:pt>
                <c:pt idx="4">
                  <c:v>2023</c:v>
                </c:pt>
                <c:pt idx="5">
                  <c:v>2024</c:v>
                </c:pt>
              </c:strCache>
            </c:strRef>
          </c:cat>
          <c:val>
            <c:numRef>
              <c:f>'Recent Ret. &amp; Harv. Tables'!$J$15:$J$20</c:f>
              <c:numCache>
                <c:formatCode>0.0%</c:formatCode>
                <c:ptCount val="6"/>
                <c:pt idx="0">
                  <c:v>0</c:v>
                </c:pt>
                <c:pt idx="1">
                  <c:v>0</c:v>
                </c:pt>
                <c:pt idx="2">
                  <c:v>1.1764705882352941E-2</c:v>
                </c:pt>
                <c:pt idx="3">
                  <c:v>1.8263473053892216E-2</c:v>
                </c:pt>
                <c:pt idx="4">
                  <c:v>5.4806437581557198E-2</c:v>
                </c:pt>
                <c:pt idx="5">
                  <c:v>5.3732567678424936E-2</c:v>
                </c:pt>
              </c:numCache>
            </c:numRef>
          </c:val>
          <c:smooth val="0"/>
          <c:extLst>
            <c:ext xmlns:c16="http://schemas.microsoft.com/office/drawing/2014/chart" uri="{C3380CC4-5D6E-409C-BE32-E72D297353CC}">
              <c16:uniqueId val="{00000002-509B-4639-9307-BCB47391A874}"/>
            </c:ext>
          </c:extLst>
        </c:ser>
        <c:dLbls>
          <c:showLegendKey val="0"/>
          <c:showVal val="0"/>
          <c:showCatName val="0"/>
          <c:showSerName val="0"/>
          <c:showPercent val="0"/>
          <c:showBubbleSize val="0"/>
        </c:dLbls>
        <c:marker val="1"/>
        <c:smooth val="0"/>
        <c:axId val="1983994975"/>
        <c:axId val="1980705743"/>
      </c:lineChart>
      <c:catAx>
        <c:axId val="1983993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80708655"/>
        <c:crosses val="autoZero"/>
        <c:auto val="1"/>
        <c:lblAlgn val="ctr"/>
        <c:lblOffset val="100"/>
        <c:noMultiLvlLbl val="0"/>
      </c:catAx>
      <c:valAx>
        <c:axId val="19807086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83993375"/>
        <c:crosses val="autoZero"/>
        <c:crossBetween val="between"/>
      </c:valAx>
      <c:valAx>
        <c:axId val="1980705743"/>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83994975"/>
        <c:crosses val="max"/>
        <c:crossBetween val="between"/>
      </c:valAx>
      <c:catAx>
        <c:axId val="1983994975"/>
        <c:scaling>
          <c:orientation val="minMax"/>
        </c:scaling>
        <c:delete val="1"/>
        <c:axPos val="b"/>
        <c:numFmt formatCode="General" sourceLinked="1"/>
        <c:majorTickMark val="none"/>
        <c:minorTickMark val="none"/>
        <c:tickLblPos val="nextTo"/>
        <c:crossAx val="1980705743"/>
        <c:crosses val="autoZero"/>
        <c:auto val="1"/>
        <c:lblAlgn val="ctr"/>
        <c:lblOffset val="100"/>
        <c:noMultiLvlLbl val="0"/>
      </c:catAx>
      <c:spPr>
        <a:noFill/>
        <a:ln>
          <a:noFill/>
        </a:ln>
        <a:effectLst/>
      </c:spPr>
    </c:plotArea>
    <c:legend>
      <c:legendPos val="b"/>
      <c:layout>
        <c:manualLayout>
          <c:xMode val="edge"/>
          <c:yMode val="edge"/>
          <c:x val="3.0631933264384206E-2"/>
          <c:y val="0.83681568754229552"/>
          <c:w val="0.94440357330530744"/>
          <c:h val="0.161032293552749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19050" cap="flat" cmpd="thinThick" algn="ctr">
      <a:solidFill>
        <a:schemeClr val="tx1"/>
      </a:solid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'Fa CHK'!$S$64</c:f>
              <c:strCache>
                <c:ptCount val="1"/>
                <c:pt idx="0">
                  <c:v>release</c:v>
                </c:pt>
              </c:strCache>
            </c:strRef>
          </c:tx>
          <c:spPr>
            <a:solidFill>
              <a:schemeClr val="accent1"/>
            </a:solidFill>
            <a:ln>
              <a:noFill/>
            </a:ln>
            <a:effectLst/>
          </c:spPr>
          <c:invertIfNegative val="0"/>
          <c:cat>
            <c:strRef>
              <c:f>'Fa CHK'!$R$65:$R$70</c:f>
              <c:strCache>
                <c:ptCount val="6"/>
                <c:pt idx="0">
                  <c:v>2020</c:v>
                </c:pt>
                <c:pt idx="1">
                  <c:v>2021</c:v>
                </c:pt>
                <c:pt idx="2">
                  <c:v>2022</c:v>
                </c:pt>
                <c:pt idx="3">
                  <c:v>2023</c:v>
                </c:pt>
                <c:pt idx="4">
                  <c:v>2024</c:v>
                </c:pt>
                <c:pt idx="5">
                  <c:v>2025</c:v>
                </c:pt>
              </c:strCache>
            </c:strRef>
          </c:cat>
          <c:val>
            <c:numRef>
              <c:f>'Fa CHK'!$S$65:$S$70</c:f>
              <c:numCache>
                <c:formatCode>#,##0</c:formatCode>
                <c:ptCount val="6"/>
                <c:pt idx="0">
                  <c:v>2311145</c:v>
                </c:pt>
                <c:pt idx="1">
                  <c:v>3596659</c:v>
                </c:pt>
                <c:pt idx="2">
                  <c:v>3503839</c:v>
                </c:pt>
                <c:pt idx="3">
                  <c:v>1187707</c:v>
                </c:pt>
                <c:pt idx="4">
                  <c:v>964251</c:v>
                </c:pt>
                <c:pt idx="5">
                  <c:v>1613481</c:v>
                </c:pt>
              </c:numCache>
            </c:numRef>
          </c:val>
          <c:extLst>
            <c:ext xmlns:c16="http://schemas.microsoft.com/office/drawing/2014/chart" uri="{C3380CC4-5D6E-409C-BE32-E72D297353CC}">
              <c16:uniqueId val="{00000000-CB74-45A5-A379-4CD782A8D5F0}"/>
            </c:ext>
          </c:extLst>
        </c:ser>
        <c:dLbls>
          <c:showLegendKey val="0"/>
          <c:showVal val="0"/>
          <c:showCatName val="0"/>
          <c:showSerName val="0"/>
          <c:showPercent val="0"/>
          <c:showBubbleSize val="0"/>
        </c:dLbls>
        <c:gapWidth val="219"/>
        <c:overlap val="-27"/>
        <c:axId val="790703600"/>
        <c:axId val="790704080"/>
      </c:barChart>
      <c:catAx>
        <c:axId val="790703600"/>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790704080"/>
        <c:crosses val="autoZero"/>
        <c:auto val="1"/>
        <c:lblAlgn val="ctr"/>
        <c:lblOffset val="100"/>
        <c:noMultiLvlLbl val="0"/>
      </c:catAx>
      <c:valAx>
        <c:axId val="7907040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out"/>
        <c:tickLblPos val="nextTo"/>
        <c:spPr>
          <a:noFill/>
          <a:ln w="25400">
            <a:solidFill>
              <a:schemeClr val="tx1"/>
            </a:solid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790703600"/>
        <c:crosses val="autoZero"/>
        <c:crossBetween val="between"/>
        <c:minorUnit val="50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'Fa CHK'!$O$18</c:f>
              <c:strCache>
                <c:ptCount val="1"/>
                <c:pt idx="0">
                  <c:v>HOR</c:v>
                </c:pt>
              </c:strCache>
            </c:strRef>
          </c:tx>
          <c:spPr>
            <a:solidFill>
              <a:schemeClr val="accent1"/>
            </a:solidFill>
            <a:ln>
              <a:noFill/>
            </a:ln>
            <a:effectLst/>
          </c:spPr>
          <c:invertIfNegative val="0"/>
          <c:cat>
            <c:strRef>
              <c:f>'Fa CHK'!$N$19:$N$24</c:f>
              <c:strCache>
                <c:ptCount val="6"/>
                <c:pt idx="0">
                  <c:v>2020</c:v>
                </c:pt>
                <c:pt idx="1">
                  <c:v>2021</c:v>
                </c:pt>
                <c:pt idx="2">
                  <c:v>2022</c:v>
                </c:pt>
                <c:pt idx="3">
                  <c:v>2023</c:v>
                </c:pt>
                <c:pt idx="4">
                  <c:v>2024</c:v>
                </c:pt>
                <c:pt idx="5">
                  <c:v>2025</c:v>
                </c:pt>
              </c:strCache>
            </c:strRef>
          </c:cat>
          <c:val>
            <c:numRef>
              <c:f>'Fa CHK'!$O$19:$O$24</c:f>
              <c:numCache>
                <c:formatCode>#,##0</c:formatCode>
                <c:ptCount val="6"/>
                <c:pt idx="0">
                  <c:v>2445</c:v>
                </c:pt>
                <c:pt idx="1">
                  <c:v>2260</c:v>
                </c:pt>
                <c:pt idx="2">
                  <c:v>880</c:v>
                </c:pt>
                <c:pt idx="3">
                  <c:v>857</c:v>
                </c:pt>
                <c:pt idx="4">
                  <c:v>1279</c:v>
                </c:pt>
                <c:pt idx="5">
                  <c:v>1144</c:v>
                </c:pt>
              </c:numCache>
            </c:numRef>
          </c:val>
          <c:extLst>
            <c:ext xmlns:c16="http://schemas.microsoft.com/office/drawing/2014/chart" uri="{C3380CC4-5D6E-409C-BE32-E72D297353CC}">
              <c16:uniqueId val="{00000000-FDD8-49A2-8976-B01FE4855F84}"/>
            </c:ext>
          </c:extLst>
        </c:ser>
        <c:ser>
          <c:idx val="1"/>
          <c:order val="1"/>
          <c:tx>
            <c:strRef>
              <c:f>'Fa CHK'!$P$18</c:f>
              <c:strCache>
                <c:ptCount val="1"/>
                <c:pt idx="0">
                  <c:v>HORupstream</c:v>
                </c:pt>
              </c:strCache>
            </c:strRef>
          </c:tx>
          <c:spPr>
            <a:noFill/>
            <a:ln w="38100">
              <a:solidFill>
                <a:schemeClr val="tx2">
                  <a:lumMod val="75000"/>
                  <a:lumOff val="25000"/>
                </a:schemeClr>
              </a:solidFill>
            </a:ln>
            <a:effectLst/>
          </c:spPr>
          <c:invertIfNegative val="0"/>
          <c:cat>
            <c:strRef>
              <c:f>'Fa CHK'!$N$19:$N$24</c:f>
              <c:strCache>
                <c:ptCount val="6"/>
                <c:pt idx="0">
                  <c:v>2020</c:v>
                </c:pt>
                <c:pt idx="1">
                  <c:v>2021</c:v>
                </c:pt>
                <c:pt idx="2">
                  <c:v>2022</c:v>
                </c:pt>
                <c:pt idx="3">
                  <c:v>2023</c:v>
                </c:pt>
                <c:pt idx="4">
                  <c:v>2024</c:v>
                </c:pt>
                <c:pt idx="5">
                  <c:v>2025</c:v>
                </c:pt>
              </c:strCache>
            </c:strRef>
          </c:cat>
          <c:val>
            <c:numRef>
              <c:f>'Fa CHK'!$P$19:$P$24</c:f>
              <c:numCache>
                <c:formatCode>#,##0</c:formatCode>
                <c:ptCount val="6"/>
                <c:pt idx="0">
                  <c:v>282</c:v>
                </c:pt>
                <c:pt idx="1">
                  <c:v>181</c:v>
                </c:pt>
                <c:pt idx="2">
                  <c:v>72</c:v>
                </c:pt>
                <c:pt idx="3">
                  <c:v>291</c:v>
                </c:pt>
                <c:pt idx="4">
                  <c:v>241</c:v>
                </c:pt>
                <c:pt idx="5">
                  <c:v>211</c:v>
                </c:pt>
              </c:numCache>
            </c:numRef>
          </c:val>
          <c:extLst>
            <c:ext xmlns:c16="http://schemas.microsoft.com/office/drawing/2014/chart" uri="{C3380CC4-5D6E-409C-BE32-E72D297353CC}">
              <c16:uniqueId val="{00000001-FDD8-49A2-8976-B01FE4855F84}"/>
            </c:ext>
          </c:extLst>
        </c:ser>
        <c:ser>
          <c:idx val="2"/>
          <c:order val="2"/>
          <c:tx>
            <c:strRef>
              <c:f>'Fa CHK'!$Q$18</c:f>
              <c:strCache>
                <c:ptCount val="1"/>
                <c:pt idx="0">
                  <c:v>NOR</c:v>
                </c:pt>
              </c:strCache>
            </c:strRef>
          </c:tx>
          <c:spPr>
            <a:solidFill>
              <a:srgbClr val="FF0000"/>
            </a:solidFill>
            <a:ln>
              <a:noFill/>
            </a:ln>
            <a:effectLst/>
          </c:spPr>
          <c:invertIfNegative val="0"/>
          <c:cat>
            <c:strRef>
              <c:f>'Fa CHK'!$N$19:$N$24</c:f>
              <c:strCache>
                <c:ptCount val="6"/>
                <c:pt idx="0">
                  <c:v>2020</c:v>
                </c:pt>
                <c:pt idx="1">
                  <c:v>2021</c:v>
                </c:pt>
                <c:pt idx="2">
                  <c:v>2022</c:v>
                </c:pt>
                <c:pt idx="3">
                  <c:v>2023</c:v>
                </c:pt>
                <c:pt idx="4">
                  <c:v>2024</c:v>
                </c:pt>
                <c:pt idx="5">
                  <c:v>2025</c:v>
                </c:pt>
              </c:strCache>
            </c:strRef>
          </c:cat>
          <c:val>
            <c:numRef>
              <c:f>'Fa CHK'!$Q$19:$Q$24</c:f>
              <c:numCache>
                <c:formatCode>#,##0</c:formatCode>
                <c:ptCount val="6"/>
                <c:pt idx="0">
                  <c:v>2556</c:v>
                </c:pt>
                <c:pt idx="1">
                  <c:v>949</c:v>
                </c:pt>
                <c:pt idx="2">
                  <c:v>698</c:v>
                </c:pt>
                <c:pt idx="3">
                  <c:v>510</c:v>
                </c:pt>
                <c:pt idx="4">
                  <c:v>877</c:v>
                </c:pt>
                <c:pt idx="5">
                  <c:v>864</c:v>
                </c:pt>
              </c:numCache>
            </c:numRef>
          </c:val>
          <c:extLst>
            <c:ext xmlns:c16="http://schemas.microsoft.com/office/drawing/2014/chart" uri="{C3380CC4-5D6E-409C-BE32-E72D297353CC}">
              <c16:uniqueId val="{00000002-FDD8-49A2-8976-B01FE4855F84}"/>
            </c:ext>
          </c:extLst>
        </c:ser>
        <c:ser>
          <c:idx val="3"/>
          <c:order val="3"/>
          <c:tx>
            <c:strRef>
              <c:f>'Fa CHK'!$R$18</c:f>
              <c:strCache>
                <c:ptCount val="1"/>
                <c:pt idx="0">
                  <c:v>NORupstream</c:v>
                </c:pt>
              </c:strCache>
            </c:strRef>
          </c:tx>
          <c:spPr>
            <a:noFill/>
            <a:ln w="38100">
              <a:solidFill>
                <a:srgbClr val="FF0000"/>
              </a:solidFill>
            </a:ln>
            <a:effectLst/>
          </c:spPr>
          <c:invertIfNegative val="0"/>
          <c:cat>
            <c:strRef>
              <c:f>'Fa CHK'!$N$19:$N$24</c:f>
              <c:strCache>
                <c:ptCount val="6"/>
                <c:pt idx="0">
                  <c:v>2020</c:v>
                </c:pt>
                <c:pt idx="1">
                  <c:v>2021</c:v>
                </c:pt>
                <c:pt idx="2">
                  <c:v>2022</c:v>
                </c:pt>
                <c:pt idx="3">
                  <c:v>2023</c:v>
                </c:pt>
                <c:pt idx="4">
                  <c:v>2024</c:v>
                </c:pt>
                <c:pt idx="5">
                  <c:v>2025</c:v>
                </c:pt>
              </c:strCache>
            </c:strRef>
          </c:cat>
          <c:val>
            <c:numRef>
              <c:f>'Fa CHK'!$R$19:$R$24</c:f>
              <c:numCache>
                <c:formatCode>#,##0</c:formatCode>
                <c:ptCount val="6"/>
                <c:pt idx="0">
                  <c:v>1983</c:v>
                </c:pt>
                <c:pt idx="1">
                  <c:v>682</c:v>
                </c:pt>
                <c:pt idx="2">
                  <c:v>554</c:v>
                </c:pt>
                <c:pt idx="3">
                  <c:v>432</c:v>
                </c:pt>
                <c:pt idx="4">
                  <c:v>767</c:v>
                </c:pt>
                <c:pt idx="5">
                  <c:v>754</c:v>
                </c:pt>
              </c:numCache>
            </c:numRef>
          </c:val>
          <c:extLst>
            <c:ext xmlns:c16="http://schemas.microsoft.com/office/drawing/2014/chart" uri="{C3380CC4-5D6E-409C-BE32-E72D297353CC}">
              <c16:uniqueId val="{00000003-FDD8-49A2-8976-B01FE4855F84}"/>
            </c:ext>
          </c:extLst>
        </c:ser>
        <c:dLbls>
          <c:showLegendKey val="0"/>
          <c:showVal val="0"/>
          <c:showCatName val="0"/>
          <c:showSerName val="0"/>
          <c:showPercent val="0"/>
          <c:showBubbleSize val="0"/>
        </c:dLbls>
        <c:gapWidth val="219"/>
        <c:overlap val="-27"/>
        <c:axId val="1312819648"/>
        <c:axId val="1312825888"/>
      </c:barChart>
      <c:catAx>
        <c:axId val="1312819648"/>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12825888"/>
        <c:crosses val="autoZero"/>
        <c:auto val="1"/>
        <c:lblAlgn val="ctr"/>
        <c:lblOffset val="100"/>
        <c:noMultiLvlLbl val="0"/>
      </c:catAx>
      <c:valAx>
        <c:axId val="13128258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25400">
            <a:solidFill>
              <a:schemeClr val="tx1">
                <a:alpha val="99000"/>
              </a:schemeClr>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12819648"/>
        <c:crosses val="autoZero"/>
        <c:crossBetween val="between"/>
      </c:valAx>
      <c:spPr>
        <a:noFill/>
        <a:ln>
          <a:noFill/>
        </a:ln>
        <a:effectLst/>
      </c:spPr>
    </c:plotArea>
    <c:legend>
      <c:legendPos val="b"/>
      <c:layout>
        <c:manualLayout>
          <c:xMode val="edge"/>
          <c:yMode val="edge"/>
          <c:x val="0.10529395837677413"/>
          <c:y val="0.90394656944416563"/>
          <c:w val="0.85173943218073433"/>
          <c:h val="8.01201146195073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Coho!$Q$43</c:f>
              <c:strCache>
                <c:ptCount val="1"/>
                <c:pt idx="0">
                  <c:v>HOR</c:v>
                </c:pt>
              </c:strCache>
            </c:strRef>
          </c:tx>
          <c:spPr>
            <a:solidFill>
              <a:srgbClr val="FF0000"/>
            </a:solidFill>
            <a:ln>
              <a:noFill/>
            </a:ln>
            <a:effectLst/>
          </c:spPr>
          <c:invertIfNegative val="0"/>
          <c:cat>
            <c:strRef>
              <c:f>Coho!$P$44:$P$49</c:f>
              <c:strCache>
                <c:ptCount val="6"/>
                <c:pt idx="0">
                  <c:v>2020</c:v>
                </c:pt>
                <c:pt idx="1">
                  <c:v>2021</c:v>
                </c:pt>
                <c:pt idx="2">
                  <c:v>2022</c:v>
                </c:pt>
                <c:pt idx="3">
                  <c:v>2023</c:v>
                </c:pt>
                <c:pt idx="4">
                  <c:v>2024</c:v>
                </c:pt>
                <c:pt idx="5">
                  <c:v>2025</c:v>
                </c:pt>
              </c:strCache>
            </c:strRef>
          </c:cat>
          <c:val>
            <c:numRef>
              <c:f>Coho!$Q$44:$Q$49</c:f>
              <c:numCache>
                <c:formatCode>#,##0</c:formatCode>
                <c:ptCount val="6"/>
                <c:pt idx="0">
                  <c:v>26825</c:v>
                </c:pt>
                <c:pt idx="1">
                  <c:v>42739</c:v>
                </c:pt>
                <c:pt idx="2">
                  <c:v>30832</c:v>
                </c:pt>
                <c:pt idx="3">
                  <c:v>23497</c:v>
                </c:pt>
                <c:pt idx="4">
                  <c:v>44562</c:v>
                </c:pt>
                <c:pt idx="5">
                  <c:v>40160</c:v>
                </c:pt>
              </c:numCache>
            </c:numRef>
          </c:val>
          <c:extLst>
            <c:ext xmlns:c16="http://schemas.microsoft.com/office/drawing/2014/chart" uri="{C3380CC4-5D6E-409C-BE32-E72D297353CC}">
              <c16:uniqueId val="{00000000-1E5B-4C4B-A21F-AFC44F8C92A9}"/>
            </c:ext>
          </c:extLst>
        </c:ser>
        <c:ser>
          <c:idx val="1"/>
          <c:order val="1"/>
          <c:tx>
            <c:strRef>
              <c:f>Coho!$R$43</c:f>
              <c:strCache>
                <c:ptCount val="1"/>
                <c:pt idx="0">
                  <c:v>NOR</c:v>
                </c:pt>
              </c:strCache>
            </c:strRef>
          </c:tx>
          <c:spPr>
            <a:solidFill>
              <a:srgbClr val="3AB54A"/>
            </a:solidFill>
            <a:ln>
              <a:solidFill>
                <a:srgbClr val="92D050"/>
              </a:solidFill>
            </a:ln>
            <a:effectLst/>
          </c:spPr>
          <c:invertIfNegative val="0"/>
          <c:cat>
            <c:strRef>
              <c:f>Coho!$P$44:$P$49</c:f>
              <c:strCache>
                <c:ptCount val="6"/>
                <c:pt idx="0">
                  <c:v>2020</c:v>
                </c:pt>
                <c:pt idx="1">
                  <c:v>2021</c:v>
                </c:pt>
                <c:pt idx="2">
                  <c:v>2022</c:v>
                </c:pt>
                <c:pt idx="3">
                  <c:v>2023</c:v>
                </c:pt>
                <c:pt idx="4">
                  <c:v>2024</c:v>
                </c:pt>
                <c:pt idx="5">
                  <c:v>2025</c:v>
                </c:pt>
              </c:strCache>
            </c:strRef>
          </c:cat>
          <c:val>
            <c:numRef>
              <c:f>Coho!$R$44:$R$49</c:f>
              <c:numCache>
                <c:formatCode>#,##0</c:formatCode>
                <c:ptCount val="6"/>
                <c:pt idx="0">
                  <c:v>12221</c:v>
                </c:pt>
                <c:pt idx="1">
                  <c:v>18064</c:v>
                </c:pt>
                <c:pt idx="2">
                  <c:v>20263</c:v>
                </c:pt>
                <c:pt idx="3">
                  <c:v>8853</c:v>
                </c:pt>
                <c:pt idx="4">
                  <c:v>14172</c:v>
                </c:pt>
                <c:pt idx="5">
                  <c:v>15191</c:v>
                </c:pt>
              </c:numCache>
            </c:numRef>
          </c:val>
          <c:extLst>
            <c:ext xmlns:c16="http://schemas.microsoft.com/office/drawing/2014/chart" uri="{C3380CC4-5D6E-409C-BE32-E72D297353CC}">
              <c16:uniqueId val="{00000001-1E5B-4C4B-A21F-AFC44F8C92A9}"/>
            </c:ext>
          </c:extLst>
        </c:ser>
        <c:dLbls>
          <c:showLegendKey val="0"/>
          <c:showVal val="0"/>
          <c:showCatName val="0"/>
          <c:showSerName val="0"/>
          <c:showPercent val="0"/>
          <c:showBubbleSize val="0"/>
        </c:dLbls>
        <c:gapWidth val="219"/>
        <c:overlap val="-27"/>
        <c:axId val="1193977664"/>
        <c:axId val="1193980544"/>
      </c:barChart>
      <c:catAx>
        <c:axId val="1193977664"/>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193980544"/>
        <c:crosses val="autoZero"/>
        <c:auto val="1"/>
        <c:lblAlgn val="ctr"/>
        <c:lblOffset val="100"/>
        <c:noMultiLvlLbl val="0"/>
      </c:catAx>
      <c:valAx>
        <c:axId val="1193980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193977664"/>
        <c:crosses val="autoZero"/>
        <c:crossBetween val="between"/>
        <c:minorUnit val="5000"/>
      </c:valAx>
      <c:spPr>
        <a:noFill/>
        <a:ln>
          <a:noFill/>
        </a:ln>
        <a:effectLst/>
      </c:spPr>
    </c:plotArea>
    <c:legend>
      <c:legendPos val="b"/>
      <c:layout>
        <c:manualLayout>
          <c:xMode val="edge"/>
          <c:yMode val="edge"/>
          <c:x val="0.28501186367452103"/>
          <c:y val="0.8941500010875153"/>
          <c:w val="0.49871767997504257"/>
          <c:h val="9.8105263757017794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Coho!$Q$53</c:f>
              <c:strCache>
                <c:ptCount val="1"/>
                <c:pt idx="0">
                  <c:v>Barrier Dam Returns</c:v>
                </c:pt>
              </c:strCache>
            </c:strRef>
          </c:tx>
          <c:spPr>
            <a:solidFill>
              <a:srgbClr val="2FC1DA"/>
            </a:solidFill>
            <a:ln>
              <a:noFill/>
            </a:ln>
            <a:effectLst/>
          </c:spPr>
          <c:invertIfNegative val="0"/>
          <c:cat>
            <c:strRef>
              <c:f>Coho!$P$54:$P$59</c:f>
              <c:strCache>
                <c:ptCount val="6"/>
                <c:pt idx="0">
                  <c:v>2020</c:v>
                </c:pt>
                <c:pt idx="1">
                  <c:v>2021</c:v>
                </c:pt>
                <c:pt idx="2">
                  <c:v>2022</c:v>
                </c:pt>
                <c:pt idx="3">
                  <c:v>2023</c:v>
                </c:pt>
                <c:pt idx="4">
                  <c:v>2024</c:v>
                </c:pt>
                <c:pt idx="5">
                  <c:v>2025</c:v>
                </c:pt>
              </c:strCache>
            </c:strRef>
          </c:cat>
          <c:val>
            <c:numRef>
              <c:f>Coho!$Q$54:$Q$59</c:f>
              <c:numCache>
                <c:formatCode>#,##0</c:formatCode>
                <c:ptCount val="6"/>
                <c:pt idx="0">
                  <c:v>26825</c:v>
                </c:pt>
                <c:pt idx="1">
                  <c:v>42739</c:v>
                </c:pt>
                <c:pt idx="2">
                  <c:v>30832</c:v>
                </c:pt>
                <c:pt idx="3">
                  <c:v>23497</c:v>
                </c:pt>
                <c:pt idx="4">
                  <c:v>44562</c:v>
                </c:pt>
                <c:pt idx="5">
                  <c:v>40160</c:v>
                </c:pt>
              </c:numCache>
            </c:numRef>
          </c:val>
          <c:extLst>
            <c:ext xmlns:c16="http://schemas.microsoft.com/office/drawing/2014/chart" uri="{C3380CC4-5D6E-409C-BE32-E72D297353CC}">
              <c16:uniqueId val="{00000000-3AE8-48FC-B021-7C765ABBAA29}"/>
            </c:ext>
          </c:extLst>
        </c:ser>
        <c:ser>
          <c:idx val="1"/>
          <c:order val="1"/>
          <c:tx>
            <c:strRef>
              <c:f>Coho!$R$53</c:f>
              <c:strCache>
                <c:ptCount val="1"/>
                <c:pt idx="0">
                  <c:v>Lower Cowlitz Harvest</c:v>
                </c:pt>
              </c:strCache>
            </c:strRef>
          </c:tx>
          <c:spPr>
            <a:solidFill>
              <a:srgbClr val="FFC000"/>
            </a:solidFill>
            <a:ln>
              <a:noFill/>
            </a:ln>
            <a:effectLst/>
          </c:spPr>
          <c:invertIfNegative val="0"/>
          <c:cat>
            <c:strRef>
              <c:f>Coho!$P$54:$P$59</c:f>
              <c:strCache>
                <c:ptCount val="6"/>
                <c:pt idx="0">
                  <c:v>2020</c:v>
                </c:pt>
                <c:pt idx="1">
                  <c:v>2021</c:v>
                </c:pt>
                <c:pt idx="2">
                  <c:v>2022</c:v>
                </c:pt>
                <c:pt idx="3">
                  <c:v>2023</c:v>
                </c:pt>
                <c:pt idx="4">
                  <c:v>2024</c:v>
                </c:pt>
                <c:pt idx="5">
                  <c:v>2025</c:v>
                </c:pt>
              </c:strCache>
            </c:strRef>
          </c:cat>
          <c:val>
            <c:numRef>
              <c:f>Coho!$R$54:$R$59</c:f>
              <c:numCache>
                <c:formatCode>#,##0</c:formatCode>
                <c:ptCount val="6"/>
                <c:pt idx="0">
                  <c:v>4419</c:v>
                </c:pt>
                <c:pt idx="1">
                  <c:v>6442</c:v>
                </c:pt>
                <c:pt idx="2">
                  <c:v>5236</c:v>
                </c:pt>
                <c:pt idx="3">
                  <c:v>2303</c:v>
                </c:pt>
                <c:pt idx="4">
                  <c:v>2512</c:v>
                </c:pt>
                <c:pt idx="5">
                  <c:v>2407.5</c:v>
                </c:pt>
              </c:numCache>
            </c:numRef>
          </c:val>
          <c:extLst>
            <c:ext xmlns:c16="http://schemas.microsoft.com/office/drawing/2014/chart" uri="{C3380CC4-5D6E-409C-BE32-E72D297353CC}">
              <c16:uniqueId val="{00000001-3AE8-48FC-B021-7C765ABBAA29}"/>
            </c:ext>
          </c:extLst>
        </c:ser>
        <c:dLbls>
          <c:showLegendKey val="0"/>
          <c:showVal val="0"/>
          <c:showCatName val="0"/>
          <c:showSerName val="0"/>
          <c:showPercent val="0"/>
          <c:showBubbleSize val="0"/>
        </c:dLbls>
        <c:gapWidth val="150"/>
        <c:overlap val="100"/>
        <c:axId val="1561054976"/>
        <c:axId val="1561055456"/>
      </c:barChart>
      <c:catAx>
        <c:axId val="1561054976"/>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561055456"/>
        <c:crosses val="autoZero"/>
        <c:auto val="1"/>
        <c:lblAlgn val="ctr"/>
        <c:lblOffset val="100"/>
        <c:noMultiLvlLbl val="0"/>
      </c:catAx>
      <c:valAx>
        <c:axId val="1561055456"/>
        <c:scaling>
          <c:orientation val="minMax"/>
          <c:max val="55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561054976"/>
        <c:crosses val="autoZero"/>
        <c:crossBetween val="between"/>
        <c:majorUnit val="10000"/>
        <c:minorUnit val="5000"/>
      </c:valAx>
      <c:spPr>
        <a:noFill/>
        <a:ln>
          <a:noFill/>
        </a:ln>
        <a:effectLst/>
      </c:spPr>
    </c:plotArea>
    <c:legend>
      <c:legendPos val="b"/>
      <c:layout>
        <c:manualLayout>
          <c:xMode val="edge"/>
          <c:yMode val="edge"/>
          <c:x val="0.14590759558771366"/>
          <c:y val="0.87740933400215004"/>
          <c:w val="0.84214357073609059"/>
          <c:h val="0.10399475918224996"/>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00B050"/>
              </a:solidFill>
              <a:ln w="19050">
                <a:solidFill>
                  <a:schemeClr val="lt1"/>
                </a:solidFill>
              </a:ln>
              <a:effectLst/>
            </c:spPr>
            <c:extLst>
              <c:ext xmlns:c16="http://schemas.microsoft.com/office/drawing/2014/chart" uri="{C3380CC4-5D6E-409C-BE32-E72D297353CC}">
                <c16:uniqueId val="{00000001-D04F-4328-937E-E80BA3D7083F}"/>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D04F-4328-937E-E80BA3D7083F}"/>
              </c:ext>
            </c:extLst>
          </c:dPt>
          <c:dPt>
            <c:idx val="2"/>
            <c:bubble3D val="0"/>
            <c:spPr>
              <a:solidFill>
                <a:srgbClr val="7030A0"/>
              </a:solidFill>
              <a:ln w="19050">
                <a:solidFill>
                  <a:schemeClr val="lt1"/>
                </a:solidFill>
              </a:ln>
              <a:effectLst/>
            </c:spPr>
            <c:extLst>
              <c:ext xmlns:c16="http://schemas.microsoft.com/office/drawing/2014/chart" uri="{C3380CC4-5D6E-409C-BE32-E72D297353CC}">
                <c16:uniqueId val="{00000005-D04F-4328-937E-E80BA3D7083F}"/>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D04F-4328-937E-E80BA3D7083F}"/>
              </c:ext>
            </c:extLst>
          </c:dPt>
          <c:cat>
            <c:strRef>
              <c:f>Coho!$B$9:$B$12</c:f>
              <c:strCache>
                <c:ptCount val="4"/>
                <c:pt idx="0">
                  <c:v>Lake Scanewa</c:v>
                </c:pt>
                <c:pt idx="1">
                  <c:v>Packwood</c:v>
                </c:pt>
                <c:pt idx="2">
                  <c:v>Cispus River</c:v>
                </c:pt>
                <c:pt idx="3">
                  <c:v>Tilton River</c:v>
                </c:pt>
              </c:strCache>
            </c:strRef>
          </c:cat>
          <c:val>
            <c:numRef>
              <c:f>Coho!$C$9:$C$12</c:f>
              <c:numCache>
                <c:formatCode>0%</c:formatCode>
                <c:ptCount val="4"/>
                <c:pt idx="0">
                  <c:v>0.4</c:v>
                </c:pt>
                <c:pt idx="1">
                  <c:v>0.2</c:v>
                </c:pt>
                <c:pt idx="2">
                  <c:v>0.2</c:v>
                </c:pt>
                <c:pt idx="3">
                  <c:v>0.2</c:v>
                </c:pt>
              </c:numCache>
            </c:numRef>
          </c:val>
          <c:extLst>
            <c:ext xmlns:c16="http://schemas.microsoft.com/office/drawing/2014/chart" uri="{C3380CC4-5D6E-409C-BE32-E72D297353CC}">
              <c16:uniqueId val="{00000008-D04F-4328-937E-E80BA3D7083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Coho!$AE$41</c:f>
              <c:strCache>
                <c:ptCount val="1"/>
                <c:pt idx="0">
                  <c:v>HORtilton</c:v>
                </c:pt>
              </c:strCache>
            </c:strRef>
          </c:tx>
          <c:spPr>
            <a:solidFill>
              <a:srgbClr val="FF0000"/>
            </a:solidFill>
            <a:ln>
              <a:noFill/>
            </a:ln>
            <a:effectLst/>
          </c:spPr>
          <c:invertIfNegative val="0"/>
          <c:cat>
            <c:strRef>
              <c:f>Coho!$AD$42:$AD$47</c:f>
              <c:strCache>
                <c:ptCount val="6"/>
                <c:pt idx="0">
                  <c:v>2020</c:v>
                </c:pt>
                <c:pt idx="1">
                  <c:v>2021</c:v>
                </c:pt>
                <c:pt idx="2">
                  <c:v>2022</c:v>
                </c:pt>
                <c:pt idx="3">
                  <c:v>2023</c:v>
                </c:pt>
                <c:pt idx="4">
                  <c:v>2024</c:v>
                </c:pt>
                <c:pt idx="5">
                  <c:v>2025</c:v>
                </c:pt>
              </c:strCache>
            </c:strRef>
          </c:cat>
          <c:val>
            <c:numRef>
              <c:f>Coho!$AE$42:$AE$47</c:f>
              <c:numCache>
                <c:formatCode>#,##0</c:formatCode>
                <c:ptCount val="6"/>
                <c:pt idx="0">
                  <c:v>12362</c:v>
                </c:pt>
                <c:pt idx="1">
                  <c:v>16165</c:v>
                </c:pt>
                <c:pt idx="2">
                  <c:v>13336</c:v>
                </c:pt>
                <c:pt idx="3">
                  <c:v>9083</c:v>
                </c:pt>
                <c:pt idx="4">
                  <c:v>11850</c:v>
                </c:pt>
                <c:pt idx="5">
                  <c:v>8158</c:v>
                </c:pt>
              </c:numCache>
            </c:numRef>
          </c:val>
          <c:extLst>
            <c:ext xmlns:c16="http://schemas.microsoft.com/office/drawing/2014/chart" uri="{C3380CC4-5D6E-409C-BE32-E72D297353CC}">
              <c16:uniqueId val="{00000000-2655-40FC-AC16-9AED78B72F3C}"/>
            </c:ext>
          </c:extLst>
        </c:ser>
        <c:ser>
          <c:idx val="1"/>
          <c:order val="1"/>
          <c:tx>
            <c:strRef>
              <c:f>Coho!$AF$41</c:f>
              <c:strCache>
                <c:ptCount val="1"/>
                <c:pt idx="0">
                  <c:v>NORtilton</c:v>
                </c:pt>
              </c:strCache>
            </c:strRef>
          </c:tx>
          <c:spPr>
            <a:solidFill>
              <a:srgbClr val="FFC000"/>
            </a:solidFill>
            <a:ln>
              <a:noFill/>
            </a:ln>
            <a:effectLst/>
          </c:spPr>
          <c:invertIfNegative val="0"/>
          <c:cat>
            <c:strRef>
              <c:f>Coho!$AD$42:$AD$47</c:f>
              <c:strCache>
                <c:ptCount val="6"/>
                <c:pt idx="0">
                  <c:v>2020</c:v>
                </c:pt>
                <c:pt idx="1">
                  <c:v>2021</c:v>
                </c:pt>
                <c:pt idx="2">
                  <c:v>2022</c:v>
                </c:pt>
                <c:pt idx="3">
                  <c:v>2023</c:v>
                </c:pt>
                <c:pt idx="4">
                  <c:v>2024</c:v>
                </c:pt>
                <c:pt idx="5">
                  <c:v>2025</c:v>
                </c:pt>
              </c:strCache>
            </c:strRef>
          </c:cat>
          <c:val>
            <c:numRef>
              <c:f>Coho!$AF$42:$AF$47</c:f>
              <c:numCache>
                <c:formatCode>#,##0</c:formatCode>
                <c:ptCount val="6"/>
                <c:pt idx="0">
                  <c:v>2423</c:v>
                </c:pt>
                <c:pt idx="1">
                  <c:v>7008</c:v>
                </c:pt>
                <c:pt idx="2">
                  <c:v>7897</c:v>
                </c:pt>
                <c:pt idx="3">
                  <c:v>1366</c:v>
                </c:pt>
                <c:pt idx="4">
                  <c:v>880</c:v>
                </c:pt>
                <c:pt idx="5">
                  <c:v>852</c:v>
                </c:pt>
              </c:numCache>
            </c:numRef>
          </c:val>
          <c:extLst>
            <c:ext xmlns:c16="http://schemas.microsoft.com/office/drawing/2014/chart" uri="{C3380CC4-5D6E-409C-BE32-E72D297353CC}">
              <c16:uniqueId val="{00000001-2655-40FC-AC16-9AED78B72F3C}"/>
            </c:ext>
          </c:extLst>
        </c:ser>
        <c:ser>
          <c:idx val="2"/>
          <c:order val="2"/>
          <c:tx>
            <c:strRef>
              <c:f>Coho!$AG$41</c:f>
              <c:strCache>
                <c:ptCount val="1"/>
                <c:pt idx="0">
                  <c:v>HORucr</c:v>
                </c:pt>
              </c:strCache>
            </c:strRef>
          </c:tx>
          <c:spPr>
            <a:solidFill>
              <a:srgbClr val="00B050"/>
            </a:solidFill>
            <a:ln>
              <a:noFill/>
            </a:ln>
            <a:effectLst/>
          </c:spPr>
          <c:invertIfNegative val="0"/>
          <c:cat>
            <c:strRef>
              <c:f>Coho!$AD$42:$AD$47</c:f>
              <c:strCache>
                <c:ptCount val="6"/>
                <c:pt idx="0">
                  <c:v>2020</c:v>
                </c:pt>
                <c:pt idx="1">
                  <c:v>2021</c:v>
                </c:pt>
                <c:pt idx="2">
                  <c:v>2022</c:v>
                </c:pt>
                <c:pt idx="3">
                  <c:v>2023</c:v>
                </c:pt>
                <c:pt idx="4">
                  <c:v>2024</c:v>
                </c:pt>
                <c:pt idx="5">
                  <c:v>2025</c:v>
                </c:pt>
              </c:strCache>
            </c:strRef>
          </c:cat>
          <c:val>
            <c:numRef>
              <c:f>Coho!$AG$42:$AG$47</c:f>
              <c:numCache>
                <c:formatCode>#,##0</c:formatCode>
                <c:ptCount val="6"/>
                <c:pt idx="0">
                  <c:v>13333</c:v>
                </c:pt>
                <c:pt idx="1">
                  <c:v>25329</c:v>
                </c:pt>
                <c:pt idx="2">
                  <c:v>15973</c:v>
                </c:pt>
                <c:pt idx="3">
                  <c:v>8105</c:v>
                </c:pt>
                <c:pt idx="4">
                  <c:v>19058</c:v>
                </c:pt>
                <c:pt idx="5">
                  <c:v>15676</c:v>
                </c:pt>
              </c:numCache>
            </c:numRef>
          </c:val>
          <c:extLst>
            <c:ext xmlns:c16="http://schemas.microsoft.com/office/drawing/2014/chart" uri="{C3380CC4-5D6E-409C-BE32-E72D297353CC}">
              <c16:uniqueId val="{00000002-2655-40FC-AC16-9AED78B72F3C}"/>
            </c:ext>
          </c:extLst>
        </c:ser>
        <c:ser>
          <c:idx val="3"/>
          <c:order val="3"/>
          <c:tx>
            <c:strRef>
              <c:f>Coho!$AH$41</c:f>
              <c:strCache>
                <c:ptCount val="1"/>
                <c:pt idx="0">
                  <c:v>NORucr</c:v>
                </c:pt>
              </c:strCache>
            </c:strRef>
          </c:tx>
          <c:spPr>
            <a:solidFill>
              <a:srgbClr val="0070C0"/>
            </a:solidFill>
            <a:ln>
              <a:noFill/>
            </a:ln>
            <a:effectLst/>
          </c:spPr>
          <c:invertIfNegative val="0"/>
          <c:cat>
            <c:strRef>
              <c:f>Coho!$AD$42:$AD$47</c:f>
              <c:strCache>
                <c:ptCount val="6"/>
                <c:pt idx="0">
                  <c:v>2020</c:v>
                </c:pt>
                <c:pt idx="1">
                  <c:v>2021</c:v>
                </c:pt>
                <c:pt idx="2">
                  <c:v>2022</c:v>
                </c:pt>
                <c:pt idx="3">
                  <c:v>2023</c:v>
                </c:pt>
                <c:pt idx="4">
                  <c:v>2024</c:v>
                </c:pt>
                <c:pt idx="5">
                  <c:v>2025</c:v>
                </c:pt>
              </c:strCache>
            </c:strRef>
          </c:cat>
          <c:val>
            <c:numRef>
              <c:f>Coho!$AH$42:$AH$47</c:f>
              <c:numCache>
                <c:formatCode>#,##0</c:formatCode>
                <c:ptCount val="6"/>
                <c:pt idx="0">
                  <c:v>8980</c:v>
                </c:pt>
                <c:pt idx="1">
                  <c:v>10182</c:v>
                </c:pt>
                <c:pt idx="2">
                  <c:v>11814</c:v>
                </c:pt>
                <c:pt idx="3">
                  <c:v>6570</c:v>
                </c:pt>
                <c:pt idx="4">
                  <c:v>12307</c:v>
                </c:pt>
                <c:pt idx="5">
                  <c:v>13347</c:v>
                </c:pt>
              </c:numCache>
            </c:numRef>
          </c:val>
          <c:extLst>
            <c:ext xmlns:c16="http://schemas.microsoft.com/office/drawing/2014/chart" uri="{C3380CC4-5D6E-409C-BE32-E72D297353CC}">
              <c16:uniqueId val="{00000003-2655-40FC-AC16-9AED78B72F3C}"/>
            </c:ext>
          </c:extLst>
        </c:ser>
        <c:dLbls>
          <c:showLegendKey val="0"/>
          <c:showVal val="0"/>
          <c:showCatName val="0"/>
          <c:showSerName val="0"/>
          <c:showPercent val="0"/>
          <c:showBubbleSize val="0"/>
        </c:dLbls>
        <c:gapWidth val="219"/>
        <c:overlap val="-27"/>
        <c:axId val="1036978384"/>
        <c:axId val="1036973104"/>
      </c:barChart>
      <c:catAx>
        <c:axId val="1036978384"/>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036973104"/>
        <c:crosses val="autoZero"/>
        <c:auto val="1"/>
        <c:lblAlgn val="ctr"/>
        <c:lblOffset val="100"/>
        <c:noMultiLvlLbl val="0"/>
      </c:catAx>
      <c:valAx>
        <c:axId val="10369731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036978384"/>
        <c:crosses val="autoZero"/>
        <c:crossBetween val="between"/>
      </c:valAx>
      <c:spPr>
        <a:noFill/>
        <a:ln>
          <a:noFill/>
        </a:ln>
        <a:effectLst/>
      </c:spPr>
    </c:plotArea>
    <c:legend>
      <c:legendPos val="b"/>
      <c:layout>
        <c:manualLayout>
          <c:xMode val="edge"/>
          <c:yMode val="edge"/>
          <c:x val="0.1199700879871507"/>
          <c:y val="0.89320700501454142"/>
          <c:w val="0.83494693365014339"/>
          <c:h val="8.9078203134262776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a:t>Anglers Interviewed</a:t>
            </a:r>
          </a:p>
        </c:rich>
      </c:tx>
      <c:layout>
        <c:manualLayout>
          <c:xMode val="edge"/>
          <c:yMode val="edge"/>
          <c:x val="0.26927516806125729"/>
          <c:y val="1.3958682300390842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'Creel hrs'!$G$10:$G$11</c:f>
              <c:strCache>
                <c:ptCount val="2"/>
                <c:pt idx="0">
                  <c:v>Anglers interviewed</c:v>
                </c:pt>
                <c:pt idx="1">
                  <c:v>Boat</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2-A84C-4A18-9448-94412CCD39EF}"/>
              </c:ext>
            </c:extLst>
          </c:dPt>
          <c:cat>
            <c:numRef>
              <c:f>'Creel hrs'!$F$12:$F$17</c:f>
              <c:numCache>
                <c:formatCode>General</c:formatCode>
                <c:ptCount val="6"/>
                <c:pt idx="0">
                  <c:v>2020</c:v>
                </c:pt>
                <c:pt idx="1">
                  <c:v>2021</c:v>
                </c:pt>
                <c:pt idx="2">
                  <c:v>2022</c:v>
                </c:pt>
                <c:pt idx="3">
                  <c:v>2023</c:v>
                </c:pt>
                <c:pt idx="4">
                  <c:v>2024</c:v>
                </c:pt>
                <c:pt idx="5">
                  <c:v>2025</c:v>
                </c:pt>
              </c:numCache>
            </c:numRef>
          </c:cat>
          <c:val>
            <c:numRef>
              <c:f>'Creel hrs'!$G$12:$G$17</c:f>
              <c:numCache>
                <c:formatCode>#,##0</c:formatCode>
                <c:ptCount val="6"/>
                <c:pt idx="0">
                  <c:v>2637</c:v>
                </c:pt>
                <c:pt idx="1">
                  <c:v>2255</c:v>
                </c:pt>
                <c:pt idx="2">
                  <c:v>1306</c:v>
                </c:pt>
                <c:pt idx="3">
                  <c:v>889</c:v>
                </c:pt>
                <c:pt idx="4">
                  <c:v>1544</c:v>
                </c:pt>
                <c:pt idx="5">
                  <c:v>1796</c:v>
                </c:pt>
              </c:numCache>
            </c:numRef>
          </c:val>
          <c:extLst>
            <c:ext xmlns:c16="http://schemas.microsoft.com/office/drawing/2014/chart" uri="{C3380CC4-5D6E-409C-BE32-E72D297353CC}">
              <c16:uniqueId val="{00000000-A84C-4A18-9448-94412CCD39EF}"/>
            </c:ext>
          </c:extLst>
        </c:ser>
        <c:ser>
          <c:idx val="1"/>
          <c:order val="1"/>
          <c:tx>
            <c:strRef>
              <c:f>'Creel hrs'!$H$10:$H$11</c:f>
              <c:strCache>
                <c:ptCount val="2"/>
                <c:pt idx="0">
                  <c:v>Anglers interviewed</c:v>
                </c:pt>
                <c:pt idx="1">
                  <c:v>Shore</c:v>
                </c:pt>
              </c:strCache>
            </c:strRef>
          </c:tx>
          <c:spPr>
            <a:solidFill>
              <a:srgbClr val="FF0000"/>
            </a:solidFill>
            <a:ln>
              <a:noFill/>
            </a:ln>
            <a:effectLst/>
          </c:spPr>
          <c:invertIfNegative val="0"/>
          <c:cat>
            <c:numRef>
              <c:f>'Creel hrs'!$F$12:$F$17</c:f>
              <c:numCache>
                <c:formatCode>General</c:formatCode>
                <c:ptCount val="6"/>
                <c:pt idx="0">
                  <c:v>2020</c:v>
                </c:pt>
                <c:pt idx="1">
                  <c:v>2021</c:v>
                </c:pt>
                <c:pt idx="2">
                  <c:v>2022</c:v>
                </c:pt>
                <c:pt idx="3">
                  <c:v>2023</c:v>
                </c:pt>
                <c:pt idx="4">
                  <c:v>2024</c:v>
                </c:pt>
                <c:pt idx="5">
                  <c:v>2025</c:v>
                </c:pt>
              </c:numCache>
            </c:numRef>
          </c:cat>
          <c:val>
            <c:numRef>
              <c:f>'Creel hrs'!$H$12:$H$17</c:f>
              <c:numCache>
                <c:formatCode>#,##0</c:formatCode>
                <c:ptCount val="6"/>
                <c:pt idx="0">
                  <c:v>2159</c:v>
                </c:pt>
                <c:pt idx="1">
                  <c:v>1924</c:v>
                </c:pt>
                <c:pt idx="2">
                  <c:v>1779</c:v>
                </c:pt>
                <c:pt idx="3">
                  <c:v>2052</c:v>
                </c:pt>
                <c:pt idx="4">
                  <c:v>2936</c:v>
                </c:pt>
                <c:pt idx="5">
                  <c:v>4344</c:v>
                </c:pt>
              </c:numCache>
            </c:numRef>
          </c:val>
          <c:extLst>
            <c:ext xmlns:c16="http://schemas.microsoft.com/office/drawing/2014/chart" uri="{C3380CC4-5D6E-409C-BE32-E72D297353CC}">
              <c16:uniqueId val="{00000001-A84C-4A18-9448-94412CCD39EF}"/>
            </c:ext>
          </c:extLst>
        </c:ser>
        <c:dLbls>
          <c:showLegendKey val="0"/>
          <c:showVal val="0"/>
          <c:showCatName val="0"/>
          <c:showSerName val="0"/>
          <c:showPercent val="0"/>
          <c:showBubbleSize val="0"/>
        </c:dLbls>
        <c:gapWidth val="150"/>
        <c:overlap val="100"/>
        <c:axId val="855257680"/>
        <c:axId val="855258640"/>
      </c:barChart>
      <c:catAx>
        <c:axId val="855257680"/>
        <c:scaling>
          <c:orientation val="minMax"/>
        </c:scaling>
        <c:delete val="0"/>
        <c:axPos val="b"/>
        <c:numFmt formatCode="General" sourceLinked="1"/>
        <c:majorTickMark val="out"/>
        <c:minorTickMark val="none"/>
        <c:tickLblPos val="nextTo"/>
        <c:spPr>
          <a:noFill/>
          <a:ln w="25400" cap="flat" cmpd="sng" algn="ctr">
            <a:solidFill>
              <a:schemeClr val="tx1"/>
            </a:solidFill>
            <a:round/>
          </a:ln>
          <a:effectLst/>
        </c:spPr>
        <c:txPr>
          <a:bodyPr rot="-2400000" spcFirstLastPara="1" vertOverflow="ellipsis"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55258640"/>
        <c:crosses val="autoZero"/>
        <c:auto val="1"/>
        <c:lblAlgn val="ctr"/>
        <c:lblOffset val="100"/>
        <c:noMultiLvlLbl val="0"/>
      </c:catAx>
      <c:valAx>
        <c:axId val="8552586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55257680"/>
        <c:crosses val="autoZero"/>
        <c:crossBetween val="between"/>
      </c:valAx>
      <c:spPr>
        <a:noFill/>
        <a:ln>
          <a:noFill/>
        </a:ln>
        <a:effectLst/>
      </c:spPr>
    </c:plotArea>
    <c:legend>
      <c:legendPos val="b"/>
      <c:layout>
        <c:manualLayout>
          <c:xMode val="edge"/>
          <c:yMode val="edge"/>
          <c:x val="6.0676610135271564E-2"/>
          <c:y val="0.84684057349974107"/>
          <c:w val="0.90535594776080341"/>
          <c:h val="0.1389870908993518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Lower Cowlitz</c:v>
          </c:tx>
          <c:spPr>
            <a:solidFill>
              <a:schemeClr val="accent1"/>
            </a:solidFill>
            <a:ln>
              <a:solidFill>
                <a:schemeClr val="accent1"/>
              </a:solidFill>
            </a:ln>
            <a:effectLst/>
          </c:spPr>
          <c:invertIfNegative val="0"/>
          <c:cat>
            <c:strRef>
              <c:f>'Recent Ret. &amp; Harv. Tables'!$AK$15:$AK$20</c:f>
              <c:strCache>
                <c:ptCount val="6"/>
                <c:pt idx="0">
                  <c:v>2019</c:v>
                </c:pt>
                <c:pt idx="1">
                  <c:v>2020</c:v>
                </c:pt>
                <c:pt idx="2">
                  <c:v>2021</c:v>
                </c:pt>
                <c:pt idx="3">
                  <c:v>2022</c:v>
                </c:pt>
                <c:pt idx="4">
                  <c:v>2023</c:v>
                </c:pt>
                <c:pt idx="5">
                  <c:v>2024</c:v>
                </c:pt>
              </c:strCache>
            </c:strRef>
          </c:cat>
          <c:val>
            <c:numRef>
              <c:f>'Recent Ret. &amp; Harv. Tables'!$AM$15:$AM$20</c:f>
              <c:numCache>
                <c:formatCode>#,##0</c:formatCode>
                <c:ptCount val="6"/>
                <c:pt idx="0" formatCode="#,##0_);\(#,##0\)">
                  <c:v>3680</c:v>
                </c:pt>
                <c:pt idx="1">
                  <c:v>2377</c:v>
                </c:pt>
                <c:pt idx="2" formatCode="General">
                  <c:v>5195</c:v>
                </c:pt>
                <c:pt idx="3">
                  <c:v>4470</c:v>
                </c:pt>
                <c:pt idx="4" formatCode="General">
                  <c:v>2566</c:v>
                </c:pt>
                <c:pt idx="5" formatCode="General">
                  <c:v>2512</c:v>
                </c:pt>
              </c:numCache>
            </c:numRef>
          </c:val>
          <c:extLst>
            <c:ext xmlns:c16="http://schemas.microsoft.com/office/drawing/2014/chart" uri="{C3380CC4-5D6E-409C-BE32-E72D297353CC}">
              <c16:uniqueId val="{00000000-890B-42F7-AE4C-749A46294135}"/>
            </c:ext>
          </c:extLst>
        </c:ser>
        <c:ser>
          <c:idx val="1"/>
          <c:order val="1"/>
          <c:tx>
            <c:v>Tilton </c:v>
          </c:tx>
          <c:spPr>
            <a:solidFill>
              <a:srgbClr val="FF0000"/>
            </a:solidFill>
            <a:ln>
              <a:noFill/>
            </a:ln>
            <a:effectLst/>
          </c:spPr>
          <c:invertIfNegative val="0"/>
          <c:val>
            <c:numRef>
              <c:f>'Recent Ret. &amp; Harv. Tables'!$AS$15:$AS$20</c:f>
              <c:numCache>
                <c:formatCode>General</c:formatCode>
                <c:ptCount val="6"/>
                <c:pt idx="0" formatCode="#,##0_);\(#,##0\)">
                  <c:v>980</c:v>
                </c:pt>
                <c:pt idx="1">
                  <c:v>1482</c:v>
                </c:pt>
                <c:pt idx="2">
                  <c:v>3250</c:v>
                </c:pt>
                <c:pt idx="3">
                  <c:v>2858</c:v>
                </c:pt>
                <c:pt idx="4">
                  <c:v>2435</c:v>
                </c:pt>
                <c:pt idx="5">
                  <c:v>1857</c:v>
                </c:pt>
              </c:numCache>
            </c:numRef>
          </c:val>
          <c:extLst>
            <c:ext xmlns:c16="http://schemas.microsoft.com/office/drawing/2014/chart" uri="{C3380CC4-5D6E-409C-BE32-E72D297353CC}">
              <c16:uniqueId val="{00000001-890B-42F7-AE4C-749A46294135}"/>
            </c:ext>
          </c:extLst>
        </c:ser>
        <c:ser>
          <c:idx val="2"/>
          <c:order val="2"/>
          <c:tx>
            <c:v>Upper Cowlitz</c:v>
          </c:tx>
          <c:spPr>
            <a:solidFill>
              <a:srgbClr val="00B050"/>
            </a:solidFill>
            <a:ln>
              <a:noFill/>
            </a:ln>
            <a:effectLst/>
          </c:spPr>
          <c:invertIfNegative val="0"/>
          <c:val>
            <c:numRef>
              <c:f>'Recent Ret. &amp; Harv. Tables'!$AY$15:$AY$20</c:f>
              <c:numCache>
                <c:formatCode>General</c:formatCode>
                <c:ptCount val="6"/>
                <c:pt idx="0" formatCode="#,##0_);\(#,##0\)">
                  <c:v>814</c:v>
                </c:pt>
                <c:pt idx="1">
                  <c:v>958</c:v>
                </c:pt>
                <c:pt idx="2">
                  <c:v>1070</c:v>
                </c:pt>
                <c:pt idx="3">
                  <c:v>1784</c:v>
                </c:pt>
                <c:pt idx="4">
                  <c:v>964</c:v>
                </c:pt>
                <c:pt idx="5">
                  <c:v>615</c:v>
                </c:pt>
              </c:numCache>
            </c:numRef>
          </c:val>
          <c:extLst>
            <c:ext xmlns:c16="http://schemas.microsoft.com/office/drawing/2014/chart" uri="{C3380CC4-5D6E-409C-BE32-E72D297353CC}">
              <c16:uniqueId val="{00000002-890B-42F7-AE4C-749A46294135}"/>
            </c:ext>
          </c:extLst>
        </c:ser>
        <c:dLbls>
          <c:showLegendKey val="0"/>
          <c:showVal val="0"/>
          <c:showCatName val="0"/>
          <c:showSerName val="0"/>
          <c:showPercent val="0"/>
          <c:showBubbleSize val="0"/>
        </c:dLbls>
        <c:gapWidth val="75"/>
        <c:overlap val="-25"/>
        <c:axId val="1995884911"/>
        <c:axId val="1995894511"/>
      </c:barChart>
      <c:catAx>
        <c:axId val="1995884911"/>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defRPr>
            </a:pPr>
            <a:endParaRPr lang="en-US"/>
          </a:p>
        </c:txPr>
        <c:crossAx val="1995894511"/>
        <c:crosses val="autoZero"/>
        <c:auto val="1"/>
        <c:lblAlgn val="ctr"/>
        <c:lblOffset val="100"/>
        <c:noMultiLvlLbl val="0"/>
      </c:catAx>
      <c:valAx>
        <c:axId val="1995894511"/>
        <c:scaling>
          <c:orientation val="minMax"/>
        </c:scaling>
        <c:delete val="0"/>
        <c:axPos val="l"/>
        <c:majorGridlines>
          <c:spPr>
            <a:ln w="9525" cap="flat" cmpd="sng" algn="ctr">
              <a:solidFill>
                <a:schemeClr val="tx1">
                  <a:lumMod val="15000"/>
                  <a:lumOff val="85000"/>
                </a:schemeClr>
              </a:solidFill>
              <a:round/>
            </a:ln>
            <a:effectLst/>
          </c:spPr>
        </c:majorGridlines>
        <c:numFmt formatCode="#,##0_);\(#,##0\)"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defRPr>
            </a:pPr>
            <a:endParaRPr lang="en-US"/>
          </a:p>
        </c:txPr>
        <c:crossAx val="1995884911"/>
        <c:crosses val="autoZero"/>
        <c:crossBetween val="between"/>
      </c:valAx>
      <c:spPr>
        <a:noFill/>
        <a:ln w="12700">
          <a:solidFill>
            <a:schemeClr val="tx1"/>
          </a:solidFill>
        </a:ln>
        <a:effectLst/>
      </c:spPr>
    </c:plotArea>
    <c:legend>
      <c:legendPos val="b"/>
      <c:layout>
        <c:manualLayout>
          <c:xMode val="edge"/>
          <c:yMode val="edge"/>
          <c:x val="0.12704088419347498"/>
          <c:y val="0.89411582041159077"/>
          <c:w val="0.79945033506061247"/>
          <c:h val="8.262504300768015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2700" cap="flat" cmpd="sng" algn="ctr">
      <a:solidFill>
        <a:schemeClr val="tx1"/>
      </a:solidFill>
      <a:roun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Cut!$D$38</c:f>
              <c:strCache>
                <c:ptCount val="1"/>
                <c:pt idx="0">
                  <c:v>Hatchery</c:v>
                </c:pt>
              </c:strCache>
            </c:strRef>
          </c:tx>
          <c:spPr>
            <a:solidFill>
              <a:srgbClr val="0070C0"/>
            </a:solidFill>
            <a:ln>
              <a:noFill/>
            </a:ln>
            <a:effectLst/>
          </c:spPr>
          <c:invertIfNegative val="0"/>
          <c:cat>
            <c:numRef>
              <c:f>Cut!$C$39:$C$44</c:f>
              <c:numCache>
                <c:formatCode>General</c:formatCode>
                <c:ptCount val="6"/>
                <c:pt idx="0">
                  <c:v>2020</c:v>
                </c:pt>
                <c:pt idx="1">
                  <c:v>2021</c:v>
                </c:pt>
                <c:pt idx="2">
                  <c:v>2022</c:v>
                </c:pt>
                <c:pt idx="3">
                  <c:v>2023</c:v>
                </c:pt>
                <c:pt idx="4">
                  <c:v>2024</c:v>
                </c:pt>
                <c:pt idx="5">
                  <c:v>2025</c:v>
                </c:pt>
              </c:numCache>
            </c:numRef>
          </c:cat>
          <c:val>
            <c:numRef>
              <c:f>Cut!$D$39:$D$44</c:f>
              <c:numCache>
                <c:formatCode>General</c:formatCode>
                <c:ptCount val="6"/>
                <c:pt idx="0">
                  <c:v>6776</c:v>
                </c:pt>
                <c:pt idx="1">
                  <c:v>875</c:v>
                </c:pt>
                <c:pt idx="2">
                  <c:v>823</c:v>
                </c:pt>
                <c:pt idx="3">
                  <c:v>3485</c:v>
                </c:pt>
                <c:pt idx="4">
                  <c:v>1127</c:v>
                </c:pt>
                <c:pt idx="5">
                  <c:v>784</c:v>
                </c:pt>
              </c:numCache>
            </c:numRef>
          </c:val>
          <c:extLst>
            <c:ext xmlns:c16="http://schemas.microsoft.com/office/drawing/2014/chart" uri="{C3380CC4-5D6E-409C-BE32-E72D297353CC}">
              <c16:uniqueId val="{00000000-68BE-4AE7-A064-BA4973F8B26B}"/>
            </c:ext>
          </c:extLst>
        </c:ser>
        <c:ser>
          <c:idx val="1"/>
          <c:order val="1"/>
          <c:tx>
            <c:strRef>
              <c:f>Cut!$E$38</c:f>
              <c:strCache>
                <c:ptCount val="1"/>
                <c:pt idx="0">
                  <c:v>Tilton</c:v>
                </c:pt>
              </c:strCache>
            </c:strRef>
          </c:tx>
          <c:spPr>
            <a:solidFill>
              <a:srgbClr val="FF0000"/>
            </a:solidFill>
            <a:ln>
              <a:noFill/>
            </a:ln>
            <a:effectLst/>
          </c:spPr>
          <c:invertIfNegative val="0"/>
          <c:cat>
            <c:numRef>
              <c:f>Cut!$C$39:$C$44</c:f>
              <c:numCache>
                <c:formatCode>General</c:formatCode>
                <c:ptCount val="6"/>
                <c:pt idx="0">
                  <c:v>2020</c:v>
                </c:pt>
                <c:pt idx="1">
                  <c:v>2021</c:v>
                </c:pt>
                <c:pt idx="2">
                  <c:v>2022</c:v>
                </c:pt>
                <c:pt idx="3">
                  <c:v>2023</c:v>
                </c:pt>
                <c:pt idx="4">
                  <c:v>2024</c:v>
                </c:pt>
                <c:pt idx="5">
                  <c:v>2025</c:v>
                </c:pt>
              </c:numCache>
            </c:numRef>
          </c:cat>
          <c:val>
            <c:numRef>
              <c:f>Cut!$E$39:$E$44</c:f>
              <c:numCache>
                <c:formatCode>General</c:formatCode>
                <c:ptCount val="6"/>
                <c:pt idx="0">
                  <c:v>108</c:v>
                </c:pt>
                <c:pt idx="1">
                  <c:v>125</c:v>
                </c:pt>
                <c:pt idx="2">
                  <c:v>158</c:v>
                </c:pt>
                <c:pt idx="3">
                  <c:v>171</c:v>
                </c:pt>
                <c:pt idx="4">
                  <c:v>80</c:v>
                </c:pt>
                <c:pt idx="5">
                  <c:v>99</c:v>
                </c:pt>
              </c:numCache>
            </c:numRef>
          </c:val>
          <c:extLst>
            <c:ext xmlns:c16="http://schemas.microsoft.com/office/drawing/2014/chart" uri="{C3380CC4-5D6E-409C-BE32-E72D297353CC}">
              <c16:uniqueId val="{00000001-68BE-4AE7-A064-BA4973F8B26B}"/>
            </c:ext>
          </c:extLst>
        </c:ser>
        <c:ser>
          <c:idx val="2"/>
          <c:order val="2"/>
          <c:tx>
            <c:strRef>
              <c:f>Cut!$F$38</c:f>
              <c:strCache>
                <c:ptCount val="1"/>
                <c:pt idx="0">
                  <c:v>UCR</c:v>
                </c:pt>
              </c:strCache>
            </c:strRef>
          </c:tx>
          <c:spPr>
            <a:solidFill>
              <a:srgbClr val="00B050"/>
            </a:solidFill>
            <a:ln>
              <a:noFill/>
            </a:ln>
            <a:effectLst/>
          </c:spPr>
          <c:invertIfNegative val="0"/>
          <c:cat>
            <c:numRef>
              <c:f>Cut!$C$39:$C$44</c:f>
              <c:numCache>
                <c:formatCode>General</c:formatCode>
                <c:ptCount val="6"/>
                <c:pt idx="0">
                  <c:v>2020</c:v>
                </c:pt>
                <c:pt idx="1">
                  <c:v>2021</c:v>
                </c:pt>
                <c:pt idx="2">
                  <c:v>2022</c:v>
                </c:pt>
                <c:pt idx="3">
                  <c:v>2023</c:v>
                </c:pt>
                <c:pt idx="4">
                  <c:v>2024</c:v>
                </c:pt>
                <c:pt idx="5">
                  <c:v>2025</c:v>
                </c:pt>
              </c:numCache>
            </c:numRef>
          </c:cat>
          <c:val>
            <c:numRef>
              <c:f>Cut!$F$39:$F$44</c:f>
              <c:numCache>
                <c:formatCode>General</c:formatCode>
                <c:ptCount val="6"/>
                <c:pt idx="0">
                  <c:v>153</c:v>
                </c:pt>
                <c:pt idx="1">
                  <c:v>170</c:v>
                </c:pt>
                <c:pt idx="2">
                  <c:v>128</c:v>
                </c:pt>
                <c:pt idx="3">
                  <c:v>102</c:v>
                </c:pt>
                <c:pt idx="4">
                  <c:v>84</c:v>
                </c:pt>
                <c:pt idx="5">
                  <c:v>96</c:v>
                </c:pt>
              </c:numCache>
            </c:numRef>
          </c:val>
          <c:extLst>
            <c:ext xmlns:c16="http://schemas.microsoft.com/office/drawing/2014/chart" uri="{C3380CC4-5D6E-409C-BE32-E72D297353CC}">
              <c16:uniqueId val="{00000002-68BE-4AE7-A064-BA4973F8B26B}"/>
            </c:ext>
          </c:extLst>
        </c:ser>
        <c:dLbls>
          <c:showLegendKey val="0"/>
          <c:showVal val="0"/>
          <c:showCatName val="0"/>
          <c:showSerName val="0"/>
          <c:showPercent val="0"/>
          <c:showBubbleSize val="0"/>
        </c:dLbls>
        <c:gapWidth val="219"/>
        <c:overlap val="-27"/>
        <c:axId val="1035454736"/>
        <c:axId val="1035461456"/>
      </c:barChart>
      <c:catAx>
        <c:axId val="1035454736"/>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35461456"/>
        <c:crosses val="autoZero"/>
        <c:auto val="1"/>
        <c:lblAlgn val="ctr"/>
        <c:lblOffset val="100"/>
        <c:noMultiLvlLbl val="0"/>
      </c:catAx>
      <c:valAx>
        <c:axId val="1035461456"/>
        <c:scaling>
          <c:orientation val="minMax"/>
          <c:max val="7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35454736"/>
        <c:crosses val="autoZero"/>
        <c:crossBetween val="between"/>
        <c:minorUnit val="500"/>
      </c:valAx>
      <c:spPr>
        <a:noFill/>
        <a:ln>
          <a:noFill/>
        </a:ln>
        <a:effectLst/>
      </c:spPr>
    </c:plotArea>
    <c:legend>
      <c:legendPos val="b"/>
      <c:layout>
        <c:manualLayout>
          <c:xMode val="edge"/>
          <c:yMode val="edge"/>
          <c:x val="0.19294291068500088"/>
          <c:y val="0.90431006630630884"/>
          <c:w val="0.68587592116897245"/>
          <c:h val="7.981691451420958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'Fa CHK'!$Q$32</c:f>
              <c:strCache>
                <c:ptCount val="1"/>
                <c:pt idx="0">
                  <c:v>LC NOR</c:v>
                </c:pt>
              </c:strCache>
            </c:strRef>
          </c:tx>
          <c:spPr>
            <a:solidFill>
              <a:srgbClr val="92D050"/>
            </a:solidFill>
            <a:ln>
              <a:noFill/>
            </a:ln>
            <a:effectLst/>
          </c:spPr>
          <c:invertIfNegative val="0"/>
          <c:cat>
            <c:strRef>
              <c:f>'Fa CHK'!$P$33:$P$38</c:f>
              <c:strCache>
                <c:ptCount val="6"/>
                <c:pt idx="0">
                  <c:v>2020</c:v>
                </c:pt>
                <c:pt idx="1">
                  <c:v>2021</c:v>
                </c:pt>
                <c:pt idx="2">
                  <c:v>2022</c:v>
                </c:pt>
                <c:pt idx="3">
                  <c:v>2023</c:v>
                </c:pt>
                <c:pt idx="4">
                  <c:v>2024</c:v>
                </c:pt>
                <c:pt idx="5">
                  <c:v>2025</c:v>
                </c:pt>
              </c:strCache>
            </c:strRef>
          </c:cat>
          <c:val>
            <c:numRef>
              <c:f>'Fa CHK'!$Q$33:$Q$38</c:f>
              <c:numCache>
                <c:formatCode>#,##0</c:formatCode>
                <c:ptCount val="6"/>
                <c:pt idx="0">
                  <c:v>4679</c:v>
                </c:pt>
                <c:pt idx="1">
                  <c:v>4179</c:v>
                </c:pt>
                <c:pt idx="2">
                  <c:v>8011</c:v>
                </c:pt>
                <c:pt idx="3">
                  <c:v>10321</c:v>
                </c:pt>
                <c:pt idx="4">
                  <c:v>14829</c:v>
                </c:pt>
                <c:pt idx="5">
                  <c:v>20654</c:v>
                </c:pt>
              </c:numCache>
            </c:numRef>
          </c:val>
          <c:extLst>
            <c:ext xmlns:c16="http://schemas.microsoft.com/office/drawing/2014/chart" uri="{C3380CC4-5D6E-409C-BE32-E72D297353CC}">
              <c16:uniqueId val="{00000000-BBF3-4E47-A2A7-A648282D5731}"/>
            </c:ext>
          </c:extLst>
        </c:ser>
        <c:ser>
          <c:idx val="1"/>
          <c:order val="1"/>
          <c:tx>
            <c:strRef>
              <c:f>'Fa CHK'!$R$32</c:f>
              <c:strCache>
                <c:ptCount val="1"/>
                <c:pt idx="0">
                  <c:v>LC HOR</c:v>
                </c:pt>
              </c:strCache>
            </c:strRef>
          </c:tx>
          <c:spPr>
            <a:solidFill>
              <a:srgbClr val="0070C0"/>
            </a:solidFill>
            <a:ln>
              <a:noFill/>
            </a:ln>
            <a:effectLst/>
          </c:spPr>
          <c:invertIfNegative val="0"/>
          <c:cat>
            <c:strRef>
              <c:f>'Fa CHK'!$P$33:$P$38</c:f>
              <c:strCache>
                <c:ptCount val="6"/>
                <c:pt idx="0">
                  <c:v>2020</c:v>
                </c:pt>
                <c:pt idx="1">
                  <c:v>2021</c:v>
                </c:pt>
                <c:pt idx="2">
                  <c:v>2022</c:v>
                </c:pt>
                <c:pt idx="3">
                  <c:v>2023</c:v>
                </c:pt>
                <c:pt idx="4">
                  <c:v>2024</c:v>
                </c:pt>
                <c:pt idx="5">
                  <c:v>2025</c:v>
                </c:pt>
              </c:strCache>
            </c:strRef>
          </c:cat>
          <c:val>
            <c:numRef>
              <c:f>'Fa CHK'!$R$33:$R$38</c:f>
              <c:numCache>
                <c:formatCode>#,##0</c:formatCode>
                <c:ptCount val="6"/>
                <c:pt idx="0">
                  <c:v>407</c:v>
                </c:pt>
                <c:pt idx="1">
                  <c:v>737</c:v>
                </c:pt>
                <c:pt idx="2">
                  <c:v>327</c:v>
                </c:pt>
                <c:pt idx="3">
                  <c:v>334</c:v>
                </c:pt>
                <c:pt idx="4">
                  <c:v>548</c:v>
                </c:pt>
                <c:pt idx="5">
                  <c:v>3151</c:v>
                </c:pt>
              </c:numCache>
            </c:numRef>
          </c:val>
          <c:extLst>
            <c:ext xmlns:c16="http://schemas.microsoft.com/office/drawing/2014/chart" uri="{C3380CC4-5D6E-409C-BE32-E72D297353CC}">
              <c16:uniqueId val="{00000001-BBF3-4E47-A2A7-A648282D5731}"/>
            </c:ext>
          </c:extLst>
        </c:ser>
        <c:ser>
          <c:idx val="2"/>
          <c:order val="2"/>
          <c:tx>
            <c:strRef>
              <c:f>'Fa CHK'!$S$32</c:f>
              <c:strCache>
                <c:ptCount val="1"/>
                <c:pt idx="0">
                  <c:v>BD HOR</c:v>
                </c:pt>
              </c:strCache>
            </c:strRef>
          </c:tx>
          <c:spPr>
            <a:solidFill>
              <a:srgbClr val="FFC000"/>
            </a:solidFill>
            <a:ln>
              <a:noFill/>
            </a:ln>
            <a:effectLst/>
          </c:spPr>
          <c:invertIfNegative val="0"/>
          <c:cat>
            <c:strRef>
              <c:f>'Fa CHK'!$P$33:$P$38</c:f>
              <c:strCache>
                <c:ptCount val="6"/>
                <c:pt idx="0">
                  <c:v>2020</c:v>
                </c:pt>
                <c:pt idx="1">
                  <c:v>2021</c:v>
                </c:pt>
                <c:pt idx="2">
                  <c:v>2022</c:v>
                </c:pt>
                <c:pt idx="3">
                  <c:v>2023</c:v>
                </c:pt>
                <c:pt idx="4">
                  <c:v>2024</c:v>
                </c:pt>
                <c:pt idx="5">
                  <c:v>2025</c:v>
                </c:pt>
              </c:strCache>
            </c:strRef>
          </c:cat>
          <c:val>
            <c:numRef>
              <c:f>'Fa CHK'!$S$33:$S$38</c:f>
              <c:numCache>
                <c:formatCode>#,##0</c:formatCode>
                <c:ptCount val="6"/>
                <c:pt idx="0">
                  <c:v>2445</c:v>
                </c:pt>
                <c:pt idx="1">
                  <c:v>2260</c:v>
                </c:pt>
                <c:pt idx="2">
                  <c:v>880</c:v>
                </c:pt>
                <c:pt idx="3">
                  <c:v>857</c:v>
                </c:pt>
                <c:pt idx="4">
                  <c:v>1279</c:v>
                </c:pt>
                <c:pt idx="5">
                  <c:v>1144</c:v>
                </c:pt>
              </c:numCache>
            </c:numRef>
          </c:val>
          <c:extLst>
            <c:ext xmlns:c16="http://schemas.microsoft.com/office/drawing/2014/chart" uri="{C3380CC4-5D6E-409C-BE32-E72D297353CC}">
              <c16:uniqueId val="{00000002-BBF3-4E47-A2A7-A648282D5731}"/>
            </c:ext>
          </c:extLst>
        </c:ser>
        <c:ser>
          <c:idx val="3"/>
          <c:order val="3"/>
          <c:tx>
            <c:strRef>
              <c:f>'Fa CHK'!$T$32</c:f>
              <c:strCache>
                <c:ptCount val="1"/>
                <c:pt idx="0">
                  <c:v>BD NOR</c:v>
                </c:pt>
              </c:strCache>
            </c:strRef>
          </c:tx>
          <c:spPr>
            <a:solidFill>
              <a:srgbClr val="FF0000"/>
            </a:solidFill>
            <a:ln>
              <a:noFill/>
            </a:ln>
            <a:effectLst/>
          </c:spPr>
          <c:invertIfNegative val="0"/>
          <c:cat>
            <c:strRef>
              <c:f>'Fa CHK'!$P$33:$P$38</c:f>
              <c:strCache>
                <c:ptCount val="6"/>
                <c:pt idx="0">
                  <c:v>2020</c:v>
                </c:pt>
                <c:pt idx="1">
                  <c:v>2021</c:v>
                </c:pt>
                <c:pt idx="2">
                  <c:v>2022</c:v>
                </c:pt>
                <c:pt idx="3">
                  <c:v>2023</c:v>
                </c:pt>
                <c:pt idx="4">
                  <c:v>2024</c:v>
                </c:pt>
                <c:pt idx="5">
                  <c:v>2025</c:v>
                </c:pt>
              </c:strCache>
            </c:strRef>
          </c:cat>
          <c:val>
            <c:numRef>
              <c:f>'Fa CHK'!$T$33:$T$38</c:f>
              <c:numCache>
                <c:formatCode>#,##0</c:formatCode>
                <c:ptCount val="6"/>
                <c:pt idx="0">
                  <c:v>2556</c:v>
                </c:pt>
                <c:pt idx="1">
                  <c:v>949</c:v>
                </c:pt>
                <c:pt idx="2">
                  <c:v>698</c:v>
                </c:pt>
                <c:pt idx="3">
                  <c:v>510</c:v>
                </c:pt>
                <c:pt idx="4">
                  <c:v>877</c:v>
                </c:pt>
                <c:pt idx="5">
                  <c:v>864</c:v>
                </c:pt>
              </c:numCache>
            </c:numRef>
          </c:val>
          <c:extLst>
            <c:ext xmlns:c16="http://schemas.microsoft.com/office/drawing/2014/chart" uri="{C3380CC4-5D6E-409C-BE32-E72D297353CC}">
              <c16:uniqueId val="{00000003-BBF3-4E47-A2A7-A648282D5731}"/>
            </c:ext>
          </c:extLst>
        </c:ser>
        <c:dLbls>
          <c:showLegendKey val="0"/>
          <c:showVal val="0"/>
          <c:showCatName val="0"/>
          <c:showSerName val="0"/>
          <c:showPercent val="0"/>
          <c:showBubbleSize val="0"/>
        </c:dLbls>
        <c:gapWidth val="219"/>
        <c:overlap val="-27"/>
        <c:axId val="1133236576"/>
        <c:axId val="1133241376"/>
      </c:barChart>
      <c:catAx>
        <c:axId val="1133236576"/>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133241376"/>
        <c:crosses val="autoZero"/>
        <c:auto val="1"/>
        <c:lblAlgn val="ctr"/>
        <c:lblOffset val="100"/>
        <c:noMultiLvlLbl val="0"/>
      </c:catAx>
      <c:valAx>
        <c:axId val="1133241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133236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a:t>Hours Fished</a:t>
            </a:r>
          </a:p>
        </c:rich>
      </c:tx>
      <c:layout>
        <c:manualLayout>
          <c:xMode val="edge"/>
          <c:yMode val="edge"/>
          <c:x val="0.3830116959064328"/>
          <c:y val="2.5982615268329554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'Creel hrs'!$D$10:$D$11</c:f>
              <c:strCache>
                <c:ptCount val="2"/>
                <c:pt idx="0">
                  <c:v>Hours checked</c:v>
                </c:pt>
                <c:pt idx="1">
                  <c:v>Boat</c:v>
                </c:pt>
              </c:strCache>
            </c:strRef>
          </c:tx>
          <c:spPr>
            <a:solidFill>
              <a:srgbClr val="FFC000"/>
            </a:solidFill>
            <a:ln>
              <a:noFill/>
            </a:ln>
            <a:effectLst/>
          </c:spPr>
          <c:invertIfNegative val="0"/>
          <c:cat>
            <c:numRef>
              <c:f>'Creel hrs'!$C$12:$C$17</c:f>
              <c:numCache>
                <c:formatCode>General</c:formatCode>
                <c:ptCount val="6"/>
                <c:pt idx="0">
                  <c:v>2020</c:v>
                </c:pt>
                <c:pt idx="1">
                  <c:v>2021</c:v>
                </c:pt>
                <c:pt idx="2">
                  <c:v>2022</c:v>
                </c:pt>
                <c:pt idx="3">
                  <c:v>2023</c:v>
                </c:pt>
                <c:pt idx="4">
                  <c:v>2024</c:v>
                </c:pt>
                <c:pt idx="5">
                  <c:v>2025</c:v>
                </c:pt>
              </c:numCache>
            </c:numRef>
          </c:cat>
          <c:val>
            <c:numRef>
              <c:f>'Creel hrs'!$D$12:$D$17</c:f>
              <c:numCache>
                <c:formatCode>#,##0</c:formatCode>
                <c:ptCount val="6"/>
                <c:pt idx="0">
                  <c:v>18794</c:v>
                </c:pt>
                <c:pt idx="1">
                  <c:v>16533</c:v>
                </c:pt>
                <c:pt idx="2">
                  <c:v>9463</c:v>
                </c:pt>
                <c:pt idx="3">
                  <c:v>6314</c:v>
                </c:pt>
                <c:pt idx="4">
                  <c:v>10382</c:v>
                </c:pt>
                <c:pt idx="5">
                  <c:v>10057</c:v>
                </c:pt>
              </c:numCache>
            </c:numRef>
          </c:val>
          <c:extLst>
            <c:ext xmlns:c16="http://schemas.microsoft.com/office/drawing/2014/chart" uri="{C3380CC4-5D6E-409C-BE32-E72D297353CC}">
              <c16:uniqueId val="{00000000-3EE5-4485-8D9E-5795B355E865}"/>
            </c:ext>
          </c:extLst>
        </c:ser>
        <c:ser>
          <c:idx val="1"/>
          <c:order val="1"/>
          <c:tx>
            <c:strRef>
              <c:f>'Creel hrs'!$E$10:$E$11</c:f>
              <c:strCache>
                <c:ptCount val="2"/>
                <c:pt idx="0">
                  <c:v>Hours checked</c:v>
                </c:pt>
                <c:pt idx="1">
                  <c:v>Shore</c:v>
                </c:pt>
              </c:strCache>
            </c:strRef>
          </c:tx>
          <c:spPr>
            <a:solidFill>
              <a:srgbClr val="FF0000"/>
            </a:solidFill>
            <a:ln>
              <a:noFill/>
            </a:ln>
            <a:effectLst/>
          </c:spPr>
          <c:invertIfNegative val="0"/>
          <c:cat>
            <c:numRef>
              <c:f>'Creel hrs'!$C$12:$C$17</c:f>
              <c:numCache>
                <c:formatCode>General</c:formatCode>
                <c:ptCount val="6"/>
                <c:pt idx="0">
                  <c:v>2020</c:v>
                </c:pt>
                <c:pt idx="1">
                  <c:v>2021</c:v>
                </c:pt>
                <c:pt idx="2">
                  <c:v>2022</c:v>
                </c:pt>
                <c:pt idx="3">
                  <c:v>2023</c:v>
                </c:pt>
                <c:pt idx="4">
                  <c:v>2024</c:v>
                </c:pt>
                <c:pt idx="5">
                  <c:v>2025</c:v>
                </c:pt>
              </c:numCache>
            </c:numRef>
          </c:cat>
          <c:val>
            <c:numRef>
              <c:f>'Creel hrs'!$E$12:$E$17</c:f>
              <c:numCache>
                <c:formatCode>#,##0</c:formatCode>
                <c:ptCount val="6"/>
                <c:pt idx="0">
                  <c:v>9098</c:v>
                </c:pt>
                <c:pt idx="1">
                  <c:v>9087</c:v>
                </c:pt>
                <c:pt idx="2">
                  <c:v>8909</c:v>
                </c:pt>
                <c:pt idx="3">
                  <c:v>8571</c:v>
                </c:pt>
                <c:pt idx="4">
                  <c:v>13286</c:v>
                </c:pt>
                <c:pt idx="5">
                  <c:v>23163</c:v>
                </c:pt>
              </c:numCache>
            </c:numRef>
          </c:val>
          <c:extLst>
            <c:ext xmlns:c16="http://schemas.microsoft.com/office/drawing/2014/chart" uri="{C3380CC4-5D6E-409C-BE32-E72D297353CC}">
              <c16:uniqueId val="{00000001-3EE5-4485-8D9E-5795B355E865}"/>
            </c:ext>
          </c:extLst>
        </c:ser>
        <c:dLbls>
          <c:showLegendKey val="0"/>
          <c:showVal val="0"/>
          <c:showCatName val="0"/>
          <c:showSerName val="0"/>
          <c:showPercent val="0"/>
          <c:showBubbleSize val="0"/>
        </c:dLbls>
        <c:gapWidth val="150"/>
        <c:overlap val="100"/>
        <c:axId val="1020163200"/>
        <c:axId val="1020163680"/>
      </c:barChart>
      <c:catAx>
        <c:axId val="1020163200"/>
        <c:scaling>
          <c:orientation val="minMax"/>
        </c:scaling>
        <c:delete val="0"/>
        <c:axPos val="b"/>
        <c:numFmt formatCode="General" sourceLinked="1"/>
        <c:majorTickMark val="out"/>
        <c:minorTickMark val="none"/>
        <c:tickLblPos val="nextTo"/>
        <c:spPr>
          <a:noFill/>
          <a:ln w="25400" cap="flat" cmpd="sng" algn="ctr">
            <a:solidFill>
              <a:schemeClr val="tx1"/>
            </a:solidFill>
            <a:round/>
          </a:ln>
          <a:effectLst/>
        </c:spPr>
        <c:txPr>
          <a:bodyPr rot="-2400000" spcFirstLastPara="1" vertOverflow="ellipsis"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20163680"/>
        <c:crosses val="autoZero"/>
        <c:auto val="1"/>
        <c:lblAlgn val="ctr"/>
        <c:lblOffset val="100"/>
        <c:noMultiLvlLbl val="0"/>
      </c:catAx>
      <c:valAx>
        <c:axId val="1020163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20163200"/>
        <c:crosses val="autoZero"/>
        <c:crossBetween val="between"/>
      </c:valAx>
      <c:spPr>
        <a:noFill/>
        <a:ln>
          <a:noFill/>
        </a:ln>
        <a:effectLst/>
      </c:spPr>
    </c:plotArea>
    <c:legend>
      <c:legendPos val="b"/>
      <c:layout>
        <c:manualLayout>
          <c:xMode val="edge"/>
          <c:yMode val="edge"/>
          <c:x val="7.6880554404383655E-2"/>
          <c:y val="0.84684057349974107"/>
          <c:w val="0.90179444674678833"/>
          <c:h val="0.1531594265002588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'handling rates'!$C$7</c:f>
              <c:strCache>
                <c:ptCount val="1"/>
                <c:pt idx="0">
                  <c:v>Winter Steelhead</c:v>
                </c:pt>
              </c:strCache>
            </c:strRef>
          </c:tx>
          <c:spPr>
            <a:solidFill>
              <a:srgbClr val="3AB54A"/>
            </a:solidFill>
            <a:ln>
              <a:noFill/>
            </a:ln>
            <a:effectLst/>
          </c:spPr>
          <c:invertIfNegative val="0"/>
          <c:cat>
            <c:numRef>
              <c:f>'handling rates'!$B$8:$B$13</c:f>
              <c:numCache>
                <c:formatCode>General</c:formatCode>
                <c:ptCount val="6"/>
                <c:pt idx="0">
                  <c:v>2020</c:v>
                </c:pt>
                <c:pt idx="1">
                  <c:v>2021</c:v>
                </c:pt>
                <c:pt idx="2">
                  <c:v>2022</c:v>
                </c:pt>
                <c:pt idx="3">
                  <c:v>2023</c:v>
                </c:pt>
                <c:pt idx="4">
                  <c:v>2024</c:v>
                </c:pt>
                <c:pt idx="5">
                  <c:v>2025</c:v>
                </c:pt>
              </c:numCache>
            </c:numRef>
          </c:cat>
          <c:val>
            <c:numRef>
              <c:f>'handling rates'!$C$8:$C$13</c:f>
              <c:numCache>
                <c:formatCode>General</c:formatCode>
                <c:ptCount val="6"/>
                <c:pt idx="0">
                  <c:v>0.13</c:v>
                </c:pt>
                <c:pt idx="1">
                  <c:v>0.04</c:v>
                </c:pt>
                <c:pt idx="2" formatCode="0.00">
                  <c:v>5.8000000000000003E-2</c:v>
                </c:pt>
                <c:pt idx="3">
                  <c:v>0.17</c:v>
                </c:pt>
                <c:pt idx="4">
                  <c:v>0.53</c:v>
                </c:pt>
                <c:pt idx="5">
                  <c:v>7.0000000000000007E-2</c:v>
                </c:pt>
              </c:numCache>
            </c:numRef>
          </c:val>
          <c:extLst>
            <c:ext xmlns:c16="http://schemas.microsoft.com/office/drawing/2014/chart" uri="{C3380CC4-5D6E-409C-BE32-E72D297353CC}">
              <c16:uniqueId val="{00000000-11EB-438A-8DA9-F6F2D09420E2}"/>
            </c:ext>
          </c:extLst>
        </c:ser>
        <c:ser>
          <c:idx val="1"/>
          <c:order val="1"/>
          <c:tx>
            <c:strRef>
              <c:f>'handling rates'!$D$7</c:f>
              <c:strCache>
                <c:ptCount val="1"/>
                <c:pt idx="0">
                  <c:v>Coho</c:v>
                </c:pt>
              </c:strCache>
            </c:strRef>
          </c:tx>
          <c:spPr>
            <a:solidFill>
              <a:schemeClr val="accent2"/>
            </a:solidFill>
            <a:ln>
              <a:noFill/>
            </a:ln>
            <a:effectLst/>
          </c:spPr>
          <c:invertIfNegative val="0"/>
          <c:cat>
            <c:numRef>
              <c:f>'handling rates'!$B$8:$B$13</c:f>
              <c:numCache>
                <c:formatCode>General</c:formatCode>
                <c:ptCount val="6"/>
                <c:pt idx="0">
                  <c:v>2020</c:v>
                </c:pt>
                <c:pt idx="1">
                  <c:v>2021</c:v>
                </c:pt>
                <c:pt idx="2">
                  <c:v>2022</c:v>
                </c:pt>
                <c:pt idx="3">
                  <c:v>2023</c:v>
                </c:pt>
                <c:pt idx="4">
                  <c:v>2024</c:v>
                </c:pt>
                <c:pt idx="5">
                  <c:v>2025</c:v>
                </c:pt>
              </c:numCache>
            </c:numRef>
          </c:cat>
          <c:val>
            <c:numRef>
              <c:f>'handling rates'!$D$8:$D$13</c:f>
              <c:numCache>
                <c:formatCode>General</c:formatCode>
                <c:ptCount val="6"/>
                <c:pt idx="0">
                  <c:v>0.38</c:v>
                </c:pt>
                <c:pt idx="1">
                  <c:v>1.29</c:v>
                </c:pt>
                <c:pt idx="2">
                  <c:v>0.72</c:v>
                </c:pt>
                <c:pt idx="3">
                  <c:v>0.45</c:v>
                </c:pt>
                <c:pt idx="4">
                  <c:v>0.63</c:v>
                </c:pt>
                <c:pt idx="5">
                  <c:v>0.34</c:v>
                </c:pt>
              </c:numCache>
            </c:numRef>
          </c:val>
          <c:extLst>
            <c:ext xmlns:c16="http://schemas.microsoft.com/office/drawing/2014/chart" uri="{C3380CC4-5D6E-409C-BE32-E72D297353CC}">
              <c16:uniqueId val="{00000001-11EB-438A-8DA9-F6F2D09420E2}"/>
            </c:ext>
          </c:extLst>
        </c:ser>
        <c:ser>
          <c:idx val="2"/>
          <c:order val="2"/>
          <c:tx>
            <c:strRef>
              <c:f>'handling rates'!$E$7</c:f>
              <c:strCache>
                <c:ptCount val="1"/>
                <c:pt idx="0">
                  <c:v>Spring Chinook</c:v>
                </c:pt>
              </c:strCache>
            </c:strRef>
          </c:tx>
          <c:spPr>
            <a:solidFill>
              <a:srgbClr val="7030A0"/>
            </a:solidFill>
            <a:ln>
              <a:noFill/>
            </a:ln>
            <a:effectLst/>
          </c:spPr>
          <c:invertIfNegative val="0"/>
          <c:cat>
            <c:numRef>
              <c:f>'handling rates'!$B$8:$B$13</c:f>
              <c:numCache>
                <c:formatCode>General</c:formatCode>
                <c:ptCount val="6"/>
                <c:pt idx="0">
                  <c:v>2020</c:v>
                </c:pt>
                <c:pt idx="1">
                  <c:v>2021</c:v>
                </c:pt>
                <c:pt idx="2">
                  <c:v>2022</c:v>
                </c:pt>
                <c:pt idx="3">
                  <c:v>2023</c:v>
                </c:pt>
                <c:pt idx="4">
                  <c:v>2024</c:v>
                </c:pt>
                <c:pt idx="5">
                  <c:v>2025</c:v>
                </c:pt>
              </c:numCache>
            </c:numRef>
          </c:cat>
          <c:val>
            <c:numRef>
              <c:f>'handling rates'!$E$8:$E$13</c:f>
              <c:numCache>
                <c:formatCode>General</c:formatCode>
                <c:ptCount val="6"/>
                <c:pt idx="2" formatCode="h:mm">
                  <c:v>4.2361111111111113E-2</c:v>
                </c:pt>
                <c:pt idx="3">
                  <c:v>0.39</c:v>
                </c:pt>
                <c:pt idx="4">
                  <c:v>0.47</c:v>
                </c:pt>
                <c:pt idx="5">
                  <c:v>0.17</c:v>
                </c:pt>
              </c:numCache>
            </c:numRef>
          </c:val>
          <c:extLst>
            <c:ext xmlns:c16="http://schemas.microsoft.com/office/drawing/2014/chart" uri="{C3380CC4-5D6E-409C-BE32-E72D297353CC}">
              <c16:uniqueId val="{00000002-11EB-438A-8DA9-F6F2D09420E2}"/>
            </c:ext>
          </c:extLst>
        </c:ser>
        <c:dLbls>
          <c:showLegendKey val="0"/>
          <c:showVal val="0"/>
          <c:showCatName val="0"/>
          <c:showSerName val="0"/>
          <c:showPercent val="0"/>
          <c:showBubbleSize val="0"/>
        </c:dLbls>
        <c:gapWidth val="219"/>
        <c:overlap val="-27"/>
        <c:axId val="932075056"/>
        <c:axId val="932075536"/>
      </c:barChart>
      <c:catAx>
        <c:axId val="932075056"/>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932075536"/>
        <c:crosses val="autoZero"/>
        <c:auto val="1"/>
        <c:lblAlgn val="ctr"/>
        <c:lblOffset val="100"/>
        <c:noMultiLvlLbl val="0"/>
      </c:catAx>
      <c:valAx>
        <c:axId val="93207553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932075056"/>
        <c:crosses val="autoZero"/>
        <c:crossBetween val="between"/>
        <c:majorUnit val="0.25"/>
      </c:valAx>
      <c:spPr>
        <a:noFill/>
        <a:ln>
          <a:noFill/>
        </a:ln>
        <a:effectLst/>
      </c:spPr>
    </c:plotArea>
    <c:legend>
      <c:legendPos val="b"/>
      <c:layout>
        <c:manualLayout>
          <c:xMode val="edge"/>
          <c:yMode val="edge"/>
          <c:x val="7.1374196374052512E-2"/>
          <c:y val="0.8791836685449842"/>
          <c:w val="0.90597267911547597"/>
          <c:h val="0.10313677549492896"/>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'smolt releases'!$C$29</c:f>
              <c:strCache>
                <c:ptCount val="1"/>
                <c:pt idx="0">
                  <c:v>Lower Cowlitz Winter</c:v>
                </c:pt>
              </c:strCache>
            </c:strRef>
          </c:tx>
          <c:spPr>
            <a:solidFill>
              <a:srgbClr val="00B0F0"/>
            </a:solidFill>
            <a:ln>
              <a:noFill/>
            </a:ln>
            <a:effectLst/>
          </c:spPr>
          <c:invertIfNegative val="0"/>
          <c:cat>
            <c:strRef>
              <c:f>'smolt releases'!$D$28:$I$28</c:f>
              <c:strCache>
                <c:ptCount val="6"/>
                <c:pt idx="0">
                  <c:v>2020</c:v>
                </c:pt>
                <c:pt idx="1">
                  <c:v>2021</c:v>
                </c:pt>
                <c:pt idx="2">
                  <c:v>2022</c:v>
                </c:pt>
                <c:pt idx="3">
                  <c:v>2023</c:v>
                </c:pt>
                <c:pt idx="4">
                  <c:v>2024</c:v>
                </c:pt>
                <c:pt idx="5">
                  <c:v>2025</c:v>
                </c:pt>
              </c:strCache>
            </c:strRef>
          </c:cat>
          <c:val>
            <c:numRef>
              <c:f>'smolt releases'!$D$29:$I$29</c:f>
              <c:numCache>
                <c:formatCode>General</c:formatCode>
                <c:ptCount val="6"/>
                <c:pt idx="0" formatCode="#,##0">
                  <c:v>460266</c:v>
                </c:pt>
                <c:pt idx="1">
                  <c:v>424074</c:v>
                </c:pt>
                <c:pt idx="2">
                  <c:v>474594</c:v>
                </c:pt>
                <c:pt idx="3">
                  <c:v>534658</c:v>
                </c:pt>
                <c:pt idx="4">
                  <c:v>436539</c:v>
                </c:pt>
                <c:pt idx="5">
                  <c:v>338783</c:v>
                </c:pt>
              </c:numCache>
            </c:numRef>
          </c:val>
          <c:extLst>
            <c:ext xmlns:c16="http://schemas.microsoft.com/office/drawing/2014/chart" uri="{C3380CC4-5D6E-409C-BE32-E72D297353CC}">
              <c16:uniqueId val="{00000000-A2A1-4FEA-8FC7-D4CC698E0108}"/>
            </c:ext>
          </c:extLst>
        </c:ser>
        <c:ser>
          <c:idx val="1"/>
          <c:order val="1"/>
          <c:tx>
            <c:strRef>
              <c:f>'smolt releases'!$C$30</c:f>
              <c:strCache>
                <c:ptCount val="1"/>
                <c:pt idx="0">
                  <c:v>Tilton Winter</c:v>
                </c:pt>
              </c:strCache>
            </c:strRef>
          </c:tx>
          <c:spPr>
            <a:solidFill>
              <a:srgbClr val="FFC000"/>
            </a:solidFill>
            <a:ln>
              <a:solidFill>
                <a:srgbClr val="FFC000"/>
              </a:solidFill>
            </a:ln>
            <a:effectLst/>
          </c:spPr>
          <c:invertIfNegative val="0"/>
          <c:cat>
            <c:strRef>
              <c:f>'smolt releases'!$D$28:$I$28</c:f>
              <c:strCache>
                <c:ptCount val="6"/>
                <c:pt idx="0">
                  <c:v>2020</c:v>
                </c:pt>
                <c:pt idx="1">
                  <c:v>2021</c:v>
                </c:pt>
                <c:pt idx="2">
                  <c:v>2022</c:v>
                </c:pt>
                <c:pt idx="3">
                  <c:v>2023</c:v>
                </c:pt>
                <c:pt idx="4">
                  <c:v>2024</c:v>
                </c:pt>
                <c:pt idx="5">
                  <c:v>2025</c:v>
                </c:pt>
              </c:strCache>
            </c:strRef>
          </c:cat>
          <c:val>
            <c:numRef>
              <c:f>'smolt releases'!$D$30:$I$30</c:f>
              <c:numCache>
                <c:formatCode>General</c:formatCode>
                <c:ptCount val="6"/>
                <c:pt idx="0" formatCode="#,##0">
                  <c:v>57274</c:v>
                </c:pt>
                <c:pt idx="1">
                  <c:v>53625</c:v>
                </c:pt>
                <c:pt idx="2">
                  <c:v>51181</c:v>
                </c:pt>
                <c:pt idx="3">
                  <c:v>44864</c:v>
                </c:pt>
                <c:pt idx="4">
                  <c:v>78714</c:v>
                </c:pt>
                <c:pt idx="5">
                  <c:v>103693</c:v>
                </c:pt>
              </c:numCache>
            </c:numRef>
          </c:val>
          <c:extLst>
            <c:ext xmlns:c16="http://schemas.microsoft.com/office/drawing/2014/chart" uri="{C3380CC4-5D6E-409C-BE32-E72D297353CC}">
              <c16:uniqueId val="{00000001-A2A1-4FEA-8FC7-D4CC698E0108}"/>
            </c:ext>
          </c:extLst>
        </c:ser>
        <c:ser>
          <c:idx val="2"/>
          <c:order val="2"/>
          <c:tx>
            <c:strRef>
              <c:f>'smolt releases'!$C$31</c:f>
              <c:strCache>
                <c:ptCount val="1"/>
                <c:pt idx="0">
                  <c:v>Upper Cowlitz Winter</c:v>
                </c:pt>
              </c:strCache>
            </c:strRef>
          </c:tx>
          <c:spPr>
            <a:solidFill>
              <a:srgbClr val="00B050"/>
            </a:solidFill>
            <a:ln>
              <a:solidFill>
                <a:srgbClr val="00B050"/>
              </a:solidFill>
            </a:ln>
            <a:effectLst/>
          </c:spPr>
          <c:invertIfNegative val="0"/>
          <c:cat>
            <c:strRef>
              <c:f>'smolt releases'!$D$28:$I$28</c:f>
              <c:strCache>
                <c:ptCount val="6"/>
                <c:pt idx="0">
                  <c:v>2020</c:v>
                </c:pt>
                <c:pt idx="1">
                  <c:v>2021</c:v>
                </c:pt>
                <c:pt idx="2">
                  <c:v>2022</c:v>
                </c:pt>
                <c:pt idx="3">
                  <c:v>2023</c:v>
                </c:pt>
                <c:pt idx="4">
                  <c:v>2024</c:v>
                </c:pt>
                <c:pt idx="5">
                  <c:v>2025</c:v>
                </c:pt>
              </c:strCache>
            </c:strRef>
          </c:cat>
          <c:val>
            <c:numRef>
              <c:f>'smolt releases'!$D$31:$I$31</c:f>
              <c:numCache>
                <c:formatCode>General</c:formatCode>
                <c:ptCount val="6"/>
                <c:pt idx="0" formatCode="#,##0">
                  <c:v>104064</c:v>
                </c:pt>
                <c:pt idx="1">
                  <c:v>118105</c:v>
                </c:pt>
                <c:pt idx="2">
                  <c:v>113650</c:v>
                </c:pt>
                <c:pt idx="3">
                  <c:v>108216</c:v>
                </c:pt>
                <c:pt idx="4">
                  <c:v>161348</c:v>
                </c:pt>
                <c:pt idx="5">
                  <c:v>253659</c:v>
                </c:pt>
              </c:numCache>
            </c:numRef>
          </c:val>
          <c:extLst>
            <c:ext xmlns:c16="http://schemas.microsoft.com/office/drawing/2014/chart" uri="{C3380CC4-5D6E-409C-BE32-E72D297353CC}">
              <c16:uniqueId val="{00000002-A2A1-4FEA-8FC7-D4CC698E0108}"/>
            </c:ext>
          </c:extLst>
        </c:ser>
        <c:dLbls>
          <c:showLegendKey val="0"/>
          <c:showVal val="0"/>
          <c:showCatName val="0"/>
          <c:showSerName val="0"/>
          <c:showPercent val="0"/>
          <c:showBubbleSize val="0"/>
        </c:dLbls>
        <c:gapWidth val="150"/>
        <c:overlap val="100"/>
        <c:axId val="1051645200"/>
        <c:axId val="1051645680"/>
      </c:barChart>
      <c:catAx>
        <c:axId val="1051645200"/>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051645680"/>
        <c:crosses val="autoZero"/>
        <c:auto val="1"/>
        <c:lblAlgn val="ctr"/>
        <c:lblOffset val="100"/>
        <c:noMultiLvlLbl val="0"/>
      </c:catAx>
      <c:valAx>
        <c:axId val="1051645680"/>
        <c:scaling>
          <c:orientation val="minMax"/>
          <c:max val="750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051645200"/>
        <c:crosses val="autoZero"/>
        <c:crossBetween val="between"/>
        <c:minorUnit val="50000"/>
      </c:valAx>
      <c:spPr>
        <a:noFill/>
        <a:ln>
          <a:noFill/>
        </a:ln>
        <a:effectLst/>
      </c:spPr>
    </c:plotArea>
    <c:legend>
      <c:legendPos val="b"/>
      <c:layout>
        <c:manualLayout>
          <c:xMode val="edge"/>
          <c:yMode val="edge"/>
          <c:x val="5.9753588197469155E-2"/>
          <c:y val="0.91634769332565669"/>
          <c:w val="0.92209516761098231"/>
          <c:h val="6.7836819036367735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'Adult Returns'!$D$13</c:f>
              <c:strCache>
                <c:ptCount val="1"/>
                <c:pt idx="0">
                  <c:v>2020</c:v>
                </c:pt>
              </c:strCache>
            </c:strRef>
          </c:tx>
          <c:spPr>
            <a:solidFill>
              <a:srgbClr val="FF0000"/>
            </a:solidFill>
            <a:ln>
              <a:noFill/>
            </a:ln>
            <a:effectLst/>
          </c:spPr>
          <c:invertIfNegative val="0"/>
          <c:cat>
            <c:strRef>
              <c:f>'Adult Returns'!$E$12:$J$12</c:f>
              <c:strCache>
                <c:ptCount val="6"/>
                <c:pt idx="0">
                  <c:v>LC HOR</c:v>
                </c:pt>
                <c:pt idx="1">
                  <c:v>Tilton HOR</c:v>
                </c:pt>
                <c:pt idx="2">
                  <c:v>UC HOR</c:v>
                </c:pt>
                <c:pt idx="3">
                  <c:v>LC NORest</c:v>
                </c:pt>
                <c:pt idx="4">
                  <c:v>Tilton NOR</c:v>
                </c:pt>
                <c:pt idx="5">
                  <c:v>UC NOR</c:v>
                </c:pt>
              </c:strCache>
            </c:strRef>
          </c:cat>
          <c:val>
            <c:numRef>
              <c:f>'Adult Returns'!$E$13:$J$13</c:f>
              <c:numCache>
                <c:formatCode>#,##0</c:formatCode>
                <c:ptCount val="6"/>
                <c:pt idx="0">
                  <c:v>3471</c:v>
                </c:pt>
                <c:pt idx="1">
                  <c:v>84</c:v>
                </c:pt>
                <c:pt idx="2">
                  <c:v>268</c:v>
                </c:pt>
                <c:pt idx="3">
                  <c:v>271</c:v>
                </c:pt>
                <c:pt idx="4">
                  <c:v>185</c:v>
                </c:pt>
                <c:pt idx="5">
                  <c:v>547</c:v>
                </c:pt>
              </c:numCache>
            </c:numRef>
          </c:val>
          <c:extLst>
            <c:ext xmlns:c16="http://schemas.microsoft.com/office/drawing/2014/chart" uri="{C3380CC4-5D6E-409C-BE32-E72D297353CC}">
              <c16:uniqueId val="{00000000-360C-44B3-A438-1A6C660F1740}"/>
            </c:ext>
          </c:extLst>
        </c:ser>
        <c:ser>
          <c:idx val="1"/>
          <c:order val="1"/>
          <c:tx>
            <c:strRef>
              <c:f>'Adult Returns'!$D$14</c:f>
              <c:strCache>
                <c:ptCount val="1"/>
                <c:pt idx="0">
                  <c:v>2021</c:v>
                </c:pt>
              </c:strCache>
            </c:strRef>
          </c:tx>
          <c:spPr>
            <a:solidFill>
              <a:schemeClr val="accent2"/>
            </a:solidFill>
            <a:ln>
              <a:noFill/>
            </a:ln>
            <a:effectLst/>
          </c:spPr>
          <c:invertIfNegative val="0"/>
          <c:cat>
            <c:strRef>
              <c:f>'Adult Returns'!$E$12:$J$12</c:f>
              <c:strCache>
                <c:ptCount val="6"/>
                <c:pt idx="0">
                  <c:v>LC HOR</c:v>
                </c:pt>
                <c:pt idx="1">
                  <c:v>Tilton HOR</c:v>
                </c:pt>
                <c:pt idx="2">
                  <c:v>UC HOR</c:v>
                </c:pt>
                <c:pt idx="3">
                  <c:v>LC NORest</c:v>
                </c:pt>
                <c:pt idx="4">
                  <c:v>Tilton NOR</c:v>
                </c:pt>
                <c:pt idx="5">
                  <c:v>UC NOR</c:v>
                </c:pt>
              </c:strCache>
            </c:strRef>
          </c:cat>
          <c:val>
            <c:numRef>
              <c:f>'Adult Returns'!$E$14:$J$14</c:f>
              <c:numCache>
                <c:formatCode>#,##0</c:formatCode>
                <c:ptCount val="6"/>
                <c:pt idx="0">
                  <c:v>2995</c:v>
                </c:pt>
                <c:pt idx="1">
                  <c:v>60</c:v>
                </c:pt>
                <c:pt idx="2">
                  <c:v>165</c:v>
                </c:pt>
                <c:pt idx="3">
                  <c:v>124</c:v>
                </c:pt>
                <c:pt idx="4">
                  <c:v>72</c:v>
                </c:pt>
                <c:pt idx="5">
                  <c:v>305</c:v>
                </c:pt>
              </c:numCache>
            </c:numRef>
          </c:val>
          <c:extLst>
            <c:ext xmlns:c16="http://schemas.microsoft.com/office/drawing/2014/chart" uri="{C3380CC4-5D6E-409C-BE32-E72D297353CC}">
              <c16:uniqueId val="{00000001-360C-44B3-A438-1A6C660F1740}"/>
            </c:ext>
          </c:extLst>
        </c:ser>
        <c:ser>
          <c:idx val="2"/>
          <c:order val="2"/>
          <c:tx>
            <c:strRef>
              <c:f>'Adult Returns'!$D$15</c:f>
              <c:strCache>
                <c:ptCount val="1"/>
                <c:pt idx="0">
                  <c:v>2022</c:v>
                </c:pt>
              </c:strCache>
            </c:strRef>
          </c:tx>
          <c:spPr>
            <a:solidFill>
              <a:schemeClr val="accent3"/>
            </a:solidFill>
            <a:ln>
              <a:noFill/>
            </a:ln>
            <a:effectLst/>
          </c:spPr>
          <c:invertIfNegative val="0"/>
          <c:cat>
            <c:strRef>
              <c:f>'Adult Returns'!$E$12:$J$12</c:f>
              <c:strCache>
                <c:ptCount val="6"/>
                <c:pt idx="0">
                  <c:v>LC HOR</c:v>
                </c:pt>
                <c:pt idx="1">
                  <c:v>Tilton HOR</c:v>
                </c:pt>
                <c:pt idx="2">
                  <c:v>UC HOR</c:v>
                </c:pt>
                <c:pt idx="3">
                  <c:v>LC NORest</c:v>
                </c:pt>
                <c:pt idx="4">
                  <c:v>Tilton NOR</c:v>
                </c:pt>
                <c:pt idx="5">
                  <c:v>UC NOR</c:v>
                </c:pt>
              </c:strCache>
            </c:strRef>
          </c:cat>
          <c:val>
            <c:numRef>
              <c:f>'Adult Returns'!$E$15:$J$15</c:f>
              <c:numCache>
                <c:formatCode>#,##0</c:formatCode>
                <c:ptCount val="6"/>
                <c:pt idx="0">
                  <c:v>2259</c:v>
                </c:pt>
                <c:pt idx="1">
                  <c:v>160</c:v>
                </c:pt>
                <c:pt idx="2">
                  <c:v>216</c:v>
                </c:pt>
                <c:pt idx="3">
                  <c:v>324</c:v>
                </c:pt>
                <c:pt idx="4">
                  <c:v>341</c:v>
                </c:pt>
                <c:pt idx="5">
                  <c:v>363</c:v>
                </c:pt>
              </c:numCache>
            </c:numRef>
          </c:val>
          <c:extLst>
            <c:ext xmlns:c16="http://schemas.microsoft.com/office/drawing/2014/chart" uri="{C3380CC4-5D6E-409C-BE32-E72D297353CC}">
              <c16:uniqueId val="{00000002-360C-44B3-A438-1A6C660F1740}"/>
            </c:ext>
          </c:extLst>
        </c:ser>
        <c:ser>
          <c:idx val="3"/>
          <c:order val="3"/>
          <c:tx>
            <c:strRef>
              <c:f>'Adult Returns'!$D$16</c:f>
              <c:strCache>
                <c:ptCount val="1"/>
                <c:pt idx="0">
                  <c:v>2023</c:v>
                </c:pt>
              </c:strCache>
            </c:strRef>
          </c:tx>
          <c:spPr>
            <a:solidFill>
              <a:schemeClr val="accent4"/>
            </a:solidFill>
            <a:ln>
              <a:noFill/>
            </a:ln>
            <a:effectLst/>
          </c:spPr>
          <c:invertIfNegative val="0"/>
          <c:cat>
            <c:strRef>
              <c:f>'Adult Returns'!$E$12:$J$12</c:f>
              <c:strCache>
                <c:ptCount val="6"/>
                <c:pt idx="0">
                  <c:v>LC HOR</c:v>
                </c:pt>
                <c:pt idx="1">
                  <c:v>Tilton HOR</c:v>
                </c:pt>
                <c:pt idx="2">
                  <c:v>UC HOR</c:v>
                </c:pt>
                <c:pt idx="3">
                  <c:v>LC NORest</c:v>
                </c:pt>
                <c:pt idx="4">
                  <c:v>Tilton NOR</c:v>
                </c:pt>
                <c:pt idx="5">
                  <c:v>UC NOR</c:v>
                </c:pt>
              </c:strCache>
            </c:strRef>
          </c:cat>
          <c:val>
            <c:numRef>
              <c:f>'Adult Returns'!$E$16:$J$16</c:f>
              <c:numCache>
                <c:formatCode>#,##0</c:formatCode>
                <c:ptCount val="6"/>
                <c:pt idx="0">
                  <c:v>3254</c:v>
                </c:pt>
                <c:pt idx="1">
                  <c:v>98</c:v>
                </c:pt>
                <c:pt idx="2">
                  <c:v>202</c:v>
                </c:pt>
                <c:pt idx="3">
                  <c:v>390</c:v>
                </c:pt>
                <c:pt idx="4">
                  <c:v>110</c:v>
                </c:pt>
                <c:pt idx="5">
                  <c:v>282</c:v>
                </c:pt>
              </c:numCache>
            </c:numRef>
          </c:val>
          <c:extLst>
            <c:ext xmlns:c16="http://schemas.microsoft.com/office/drawing/2014/chart" uri="{C3380CC4-5D6E-409C-BE32-E72D297353CC}">
              <c16:uniqueId val="{00000003-360C-44B3-A438-1A6C660F1740}"/>
            </c:ext>
          </c:extLst>
        </c:ser>
        <c:ser>
          <c:idx val="4"/>
          <c:order val="4"/>
          <c:tx>
            <c:strRef>
              <c:f>'Adult Returns'!$D$17</c:f>
              <c:strCache>
                <c:ptCount val="1"/>
                <c:pt idx="0">
                  <c:v>2024</c:v>
                </c:pt>
              </c:strCache>
            </c:strRef>
          </c:tx>
          <c:spPr>
            <a:solidFill>
              <a:schemeClr val="accent5"/>
            </a:solidFill>
            <a:ln>
              <a:noFill/>
            </a:ln>
            <a:effectLst/>
          </c:spPr>
          <c:invertIfNegative val="0"/>
          <c:cat>
            <c:strRef>
              <c:f>'Adult Returns'!$E$12:$J$12</c:f>
              <c:strCache>
                <c:ptCount val="6"/>
                <c:pt idx="0">
                  <c:v>LC HOR</c:v>
                </c:pt>
                <c:pt idx="1">
                  <c:v>Tilton HOR</c:v>
                </c:pt>
                <c:pt idx="2">
                  <c:v>UC HOR</c:v>
                </c:pt>
                <c:pt idx="3">
                  <c:v>LC NORest</c:v>
                </c:pt>
                <c:pt idx="4">
                  <c:v>Tilton NOR</c:v>
                </c:pt>
                <c:pt idx="5">
                  <c:v>UC NOR</c:v>
                </c:pt>
              </c:strCache>
            </c:strRef>
          </c:cat>
          <c:val>
            <c:numRef>
              <c:f>'Adult Returns'!$E$17:$J$17</c:f>
              <c:numCache>
                <c:formatCode>#,##0</c:formatCode>
                <c:ptCount val="6"/>
                <c:pt idx="0">
                  <c:v>2259</c:v>
                </c:pt>
                <c:pt idx="1">
                  <c:v>160</c:v>
                </c:pt>
                <c:pt idx="2">
                  <c:v>216</c:v>
                </c:pt>
                <c:pt idx="3">
                  <c:v>494</c:v>
                </c:pt>
                <c:pt idx="4">
                  <c:v>341</c:v>
                </c:pt>
                <c:pt idx="5">
                  <c:v>363</c:v>
                </c:pt>
              </c:numCache>
            </c:numRef>
          </c:val>
          <c:extLst>
            <c:ext xmlns:c16="http://schemas.microsoft.com/office/drawing/2014/chart" uri="{C3380CC4-5D6E-409C-BE32-E72D297353CC}">
              <c16:uniqueId val="{00000004-360C-44B3-A438-1A6C660F1740}"/>
            </c:ext>
          </c:extLst>
        </c:ser>
        <c:ser>
          <c:idx val="5"/>
          <c:order val="5"/>
          <c:tx>
            <c:strRef>
              <c:f>'Adult Returns'!$D$18</c:f>
              <c:strCache>
                <c:ptCount val="1"/>
                <c:pt idx="0">
                  <c:v>2025</c:v>
                </c:pt>
              </c:strCache>
            </c:strRef>
          </c:tx>
          <c:spPr>
            <a:solidFill>
              <a:schemeClr val="accent6"/>
            </a:solidFill>
            <a:ln>
              <a:noFill/>
            </a:ln>
            <a:effectLst/>
          </c:spPr>
          <c:invertIfNegative val="0"/>
          <c:cat>
            <c:strRef>
              <c:f>'Adult Returns'!$E$12:$J$12</c:f>
              <c:strCache>
                <c:ptCount val="6"/>
                <c:pt idx="0">
                  <c:v>LC HOR</c:v>
                </c:pt>
                <c:pt idx="1">
                  <c:v>Tilton HOR</c:v>
                </c:pt>
                <c:pt idx="2">
                  <c:v>UC HOR</c:v>
                </c:pt>
                <c:pt idx="3">
                  <c:v>LC NORest</c:v>
                </c:pt>
                <c:pt idx="4">
                  <c:v>Tilton NOR</c:v>
                </c:pt>
                <c:pt idx="5">
                  <c:v>UC NOR</c:v>
                </c:pt>
              </c:strCache>
            </c:strRef>
          </c:cat>
          <c:val>
            <c:numRef>
              <c:f>'Adult Returns'!$E$18:$J$18</c:f>
              <c:numCache>
                <c:formatCode>#,##0</c:formatCode>
                <c:ptCount val="6"/>
                <c:pt idx="0">
                  <c:v>2615</c:v>
                </c:pt>
                <c:pt idx="1">
                  <c:v>167</c:v>
                </c:pt>
                <c:pt idx="2">
                  <c:v>307</c:v>
                </c:pt>
                <c:pt idx="4">
                  <c:v>144</c:v>
                </c:pt>
                <c:pt idx="5">
                  <c:v>276</c:v>
                </c:pt>
              </c:numCache>
            </c:numRef>
          </c:val>
          <c:extLst>
            <c:ext xmlns:c16="http://schemas.microsoft.com/office/drawing/2014/chart" uri="{C3380CC4-5D6E-409C-BE32-E72D297353CC}">
              <c16:uniqueId val="{00000005-360C-44B3-A438-1A6C660F1740}"/>
            </c:ext>
          </c:extLst>
        </c:ser>
        <c:dLbls>
          <c:showLegendKey val="0"/>
          <c:showVal val="0"/>
          <c:showCatName val="0"/>
          <c:showSerName val="0"/>
          <c:showPercent val="0"/>
          <c:showBubbleSize val="0"/>
        </c:dLbls>
        <c:gapWidth val="219"/>
        <c:overlap val="-27"/>
        <c:axId val="907887296"/>
        <c:axId val="907889696"/>
      </c:barChart>
      <c:catAx>
        <c:axId val="907887296"/>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907889696"/>
        <c:crosses val="autoZero"/>
        <c:auto val="1"/>
        <c:lblAlgn val="ctr"/>
        <c:lblOffset val="100"/>
        <c:noMultiLvlLbl val="0"/>
      </c:catAx>
      <c:valAx>
        <c:axId val="907889696"/>
        <c:scaling>
          <c:orientation val="minMax"/>
        </c:scaling>
        <c:delete val="0"/>
        <c:axPos val="l"/>
        <c:majorGridlines>
          <c:spPr>
            <a:ln w="3175" cap="flat" cmpd="sng" algn="ctr">
              <a:solidFill>
                <a:schemeClr val="tx1">
                  <a:lumMod val="15000"/>
                  <a:lumOff val="85000"/>
                </a:schemeClr>
              </a:solidFill>
              <a:prstDash val="lgDash"/>
              <a:round/>
            </a:ln>
            <a:effectLst/>
          </c:spPr>
        </c:majorGridlines>
        <c:numFmt formatCode="#,##0"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907887296"/>
        <c:crosses val="autoZero"/>
        <c:crossBetween val="between"/>
      </c:valAx>
      <c:spPr>
        <a:noFill/>
        <a:ln>
          <a:noFill/>
        </a:ln>
        <a:effectLst/>
      </c:spPr>
    </c:plotArea>
    <c:legend>
      <c:legendPos val="b"/>
      <c:layout>
        <c:manualLayout>
          <c:xMode val="edge"/>
          <c:yMode val="edge"/>
          <c:x val="0.10310282395256148"/>
          <c:y val="0.9150318860744816"/>
          <c:w val="0.86169558666277823"/>
          <c:h val="8.496811392551834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'Recent Ret. &amp; Harv. Tables'!$BI$8</c:f>
              <c:strCache>
                <c:ptCount val="1"/>
                <c:pt idx="0">
                  <c:v>Barrier Dam</c:v>
                </c:pt>
              </c:strCache>
            </c:strRef>
          </c:tx>
          <c:spPr>
            <a:solidFill>
              <a:schemeClr val="accent1"/>
            </a:solidFill>
            <a:ln>
              <a:noFill/>
            </a:ln>
            <a:effectLst/>
          </c:spPr>
          <c:invertIfNegative val="0"/>
          <c:cat>
            <c:strRef>
              <c:f>'Recent Ret. &amp; Harv. Tables'!$BH$15:$BH$20</c:f>
              <c:strCache>
                <c:ptCount val="6"/>
                <c:pt idx="0">
                  <c:v>2019</c:v>
                </c:pt>
                <c:pt idx="1">
                  <c:v>2020</c:v>
                </c:pt>
                <c:pt idx="2">
                  <c:v>2021</c:v>
                </c:pt>
                <c:pt idx="3">
                  <c:v>2022</c:v>
                </c:pt>
                <c:pt idx="4">
                  <c:v>2023</c:v>
                </c:pt>
                <c:pt idx="5">
                  <c:v>2024</c:v>
                </c:pt>
              </c:strCache>
            </c:strRef>
          </c:cat>
          <c:val>
            <c:numRef>
              <c:f>'Recent Ret. &amp; Harv. Tables'!$BI$15:$BI$20</c:f>
              <c:numCache>
                <c:formatCode>General</c:formatCode>
                <c:ptCount val="6"/>
                <c:pt idx="0">
                  <c:v>1678</c:v>
                </c:pt>
                <c:pt idx="1">
                  <c:v>3916</c:v>
                </c:pt>
                <c:pt idx="2">
                  <c:v>3222</c:v>
                </c:pt>
                <c:pt idx="3">
                  <c:v>6235</c:v>
                </c:pt>
                <c:pt idx="4">
                  <c:v>4056</c:v>
                </c:pt>
                <c:pt idx="5">
                  <c:v>3464</c:v>
                </c:pt>
              </c:numCache>
            </c:numRef>
          </c:val>
          <c:extLst>
            <c:ext xmlns:c16="http://schemas.microsoft.com/office/drawing/2014/chart" uri="{C3380CC4-5D6E-409C-BE32-E72D297353CC}">
              <c16:uniqueId val="{00000000-8F93-4079-800B-A8F9C257647E}"/>
            </c:ext>
          </c:extLst>
        </c:ser>
        <c:ser>
          <c:idx val="1"/>
          <c:order val="1"/>
          <c:tx>
            <c:strRef>
              <c:f>'Recent Ret. &amp; Harv. Tables'!$BJ$8</c:f>
              <c:strCache>
                <c:ptCount val="1"/>
                <c:pt idx="0">
                  <c:v>Catch</c:v>
                </c:pt>
              </c:strCache>
            </c:strRef>
          </c:tx>
          <c:spPr>
            <a:solidFill>
              <a:schemeClr val="accent2"/>
            </a:solidFill>
            <a:ln>
              <a:noFill/>
            </a:ln>
            <a:effectLst/>
          </c:spPr>
          <c:invertIfNegative val="0"/>
          <c:cat>
            <c:strRef>
              <c:f>'Recent Ret. &amp; Harv. Tables'!$BH$15:$BH$20</c:f>
              <c:strCache>
                <c:ptCount val="6"/>
                <c:pt idx="0">
                  <c:v>2019</c:v>
                </c:pt>
                <c:pt idx="1">
                  <c:v>2020</c:v>
                </c:pt>
                <c:pt idx="2">
                  <c:v>2021</c:v>
                </c:pt>
                <c:pt idx="3">
                  <c:v>2022</c:v>
                </c:pt>
                <c:pt idx="4">
                  <c:v>2023</c:v>
                </c:pt>
                <c:pt idx="5">
                  <c:v>2024</c:v>
                </c:pt>
              </c:strCache>
            </c:strRef>
          </c:cat>
          <c:val>
            <c:numRef>
              <c:f>'Recent Ret. &amp; Harv. Tables'!$BJ$15:$BJ$20</c:f>
              <c:numCache>
                <c:formatCode>#,##0</c:formatCode>
                <c:ptCount val="6"/>
                <c:pt idx="0">
                  <c:v>5295</c:v>
                </c:pt>
                <c:pt idx="1">
                  <c:v>4681</c:v>
                </c:pt>
                <c:pt idx="2">
                  <c:v>4396</c:v>
                </c:pt>
                <c:pt idx="3">
                  <c:v>7717</c:v>
                </c:pt>
                <c:pt idx="4">
                  <c:v>7695</c:v>
                </c:pt>
                <c:pt idx="5">
                  <c:v>5482</c:v>
                </c:pt>
              </c:numCache>
            </c:numRef>
          </c:val>
          <c:extLst>
            <c:ext xmlns:c16="http://schemas.microsoft.com/office/drawing/2014/chart" uri="{C3380CC4-5D6E-409C-BE32-E72D297353CC}">
              <c16:uniqueId val="{00000001-8F93-4079-800B-A8F9C257647E}"/>
            </c:ext>
          </c:extLst>
        </c:ser>
        <c:dLbls>
          <c:showLegendKey val="0"/>
          <c:showVal val="0"/>
          <c:showCatName val="0"/>
          <c:showSerName val="0"/>
          <c:showPercent val="0"/>
          <c:showBubbleSize val="0"/>
        </c:dLbls>
        <c:gapWidth val="219"/>
        <c:overlap val="-27"/>
        <c:axId val="162128495"/>
        <c:axId val="225452751"/>
      </c:barChart>
      <c:lineChart>
        <c:grouping val="standard"/>
        <c:varyColors val="0"/>
        <c:ser>
          <c:idx val="2"/>
          <c:order val="2"/>
          <c:tx>
            <c:strRef>
              <c:f>'Recent Ret. &amp; Harv. Tables'!$BK$8</c:f>
              <c:strCache>
                <c:ptCount val="1"/>
                <c:pt idx="0">
                  <c:v>Harvest Rate</c:v>
                </c:pt>
              </c:strCache>
            </c:strRef>
          </c:tx>
          <c:spPr>
            <a:ln w="28575" cap="rnd">
              <a:solidFill>
                <a:schemeClr val="tx1"/>
              </a:solidFill>
              <a:round/>
            </a:ln>
            <a:effectLst/>
          </c:spPr>
          <c:marker>
            <c:symbol val="none"/>
          </c:marker>
          <c:cat>
            <c:strRef>
              <c:f>'Recent Ret. &amp; Harv. Tables'!$BH$15:$BH$20</c:f>
              <c:strCache>
                <c:ptCount val="6"/>
                <c:pt idx="0">
                  <c:v>2019</c:v>
                </c:pt>
                <c:pt idx="1">
                  <c:v>2020</c:v>
                </c:pt>
                <c:pt idx="2">
                  <c:v>2021</c:v>
                </c:pt>
                <c:pt idx="3">
                  <c:v>2022</c:v>
                </c:pt>
                <c:pt idx="4">
                  <c:v>2023</c:v>
                </c:pt>
                <c:pt idx="5">
                  <c:v>2024</c:v>
                </c:pt>
              </c:strCache>
            </c:strRef>
          </c:cat>
          <c:val>
            <c:numRef>
              <c:f>'Recent Ret. &amp; Harv. Tables'!$BK$15:$BK$20</c:f>
              <c:numCache>
                <c:formatCode>0.0%</c:formatCode>
                <c:ptCount val="6"/>
                <c:pt idx="0">
                  <c:v>0.75935752187007022</c:v>
                </c:pt>
                <c:pt idx="1">
                  <c:v>0.5444922647435152</c:v>
                </c:pt>
                <c:pt idx="2">
                  <c:v>0.57705434497243369</c:v>
                </c:pt>
                <c:pt idx="3">
                  <c:v>0.55311066513761464</c:v>
                </c:pt>
                <c:pt idx="4">
                  <c:v>0.65483788613735006</c:v>
                </c:pt>
                <c:pt idx="5">
                  <c:v>0.61278783813995086</c:v>
                </c:pt>
              </c:numCache>
            </c:numRef>
          </c:val>
          <c:smooth val="0"/>
          <c:extLst>
            <c:ext xmlns:c16="http://schemas.microsoft.com/office/drawing/2014/chart" uri="{C3380CC4-5D6E-409C-BE32-E72D297353CC}">
              <c16:uniqueId val="{00000002-8F93-4079-800B-A8F9C257647E}"/>
            </c:ext>
          </c:extLst>
        </c:ser>
        <c:dLbls>
          <c:showLegendKey val="0"/>
          <c:showVal val="0"/>
          <c:showCatName val="0"/>
          <c:showSerName val="0"/>
          <c:showPercent val="0"/>
          <c:showBubbleSize val="0"/>
        </c:dLbls>
        <c:marker val="1"/>
        <c:smooth val="0"/>
        <c:axId val="162133695"/>
        <c:axId val="225435279"/>
      </c:lineChart>
      <c:catAx>
        <c:axId val="162128495"/>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25452751"/>
        <c:crosses val="autoZero"/>
        <c:auto val="1"/>
        <c:lblAlgn val="ctr"/>
        <c:lblOffset val="100"/>
        <c:noMultiLvlLbl val="0"/>
      </c:catAx>
      <c:valAx>
        <c:axId val="2254527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62128495"/>
        <c:crosses val="autoZero"/>
        <c:crossBetween val="between"/>
      </c:valAx>
      <c:valAx>
        <c:axId val="225435279"/>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62133695"/>
        <c:crosses val="max"/>
        <c:crossBetween val="between"/>
      </c:valAx>
      <c:catAx>
        <c:axId val="162133695"/>
        <c:scaling>
          <c:orientation val="minMax"/>
        </c:scaling>
        <c:delete val="1"/>
        <c:axPos val="b"/>
        <c:numFmt formatCode="General" sourceLinked="1"/>
        <c:majorTickMark val="none"/>
        <c:minorTickMark val="none"/>
        <c:tickLblPos val="nextTo"/>
        <c:crossAx val="225435279"/>
        <c:crosses val="autoZero"/>
        <c:auto val="1"/>
        <c:lblAlgn val="ctr"/>
        <c:lblOffset val="100"/>
        <c:noMultiLvlLbl val="0"/>
      </c:catAx>
      <c:spPr>
        <a:noFill/>
        <a:ln>
          <a:noFill/>
        </a:ln>
        <a:effectLst/>
      </c:spPr>
    </c:plotArea>
    <c:legend>
      <c:legendPos val="b"/>
      <c:layout>
        <c:manualLayout>
          <c:xMode val="edge"/>
          <c:yMode val="edge"/>
          <c:x val="0.24343086750822818"/>
          <c:y val="0.93568624013091484"/>
          <c:w val="0.53053198263155754"/>
          <c:h val="4.7444664052620954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19050" cap="flat" cmpd="thinThick" algn="ctr">
      <a:solidFill>
        <a:schemeClr val="tx1"/>
      </a:solidFill>
      <a:round/>
    </a:ln>
    <a:effectLst/>
  </c:spPr>
  <c:txPr>
    <a:bodyPr/>
    <a:lstStyle/>
    <a:p>
      <a:pPr>
        <a:defRPr sz="20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pivotSource>
    <c:name>[Cowlitz Steelhead Catch 2000-2017.xlsx]Sheet2!PivotTable2</c:name>
    <c:fmtId val="17"/>
  </c:pivotSource>
  <c:chart>
    <c:autoTitleDeleted val="0"/>
    <c:pivotFmts>
      <c:pivotFmt>
        <c:idx val="0"/>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3"/>
          </a:solidFill>
          <a:ln w="28575" cap="rnd">
            <a:solidFill>
              <a:srgbClr val="FF000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3"/>
          </a:solidFill>
          <a:ln w="28575" cap="rnd">
            <a:solidFill>
              <a:srgbClr val="FF000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3"/>
          </a:solidFill>
          <a:ln w="28575" cap="rnd">
            <a:solidFill>
              <a:schemeClr val="accent3"/>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3"/>
          </a:solidFill>
          <a:ln w="28575" cap="rnd">
            <a:solidFill>
              <a:srgbClr val="FF000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Sheet2!$B$6:$B$7</c:f>
              <c:strCache>
                <c:ptCount val="1"/>
                <c:pt idx="0">
                  <c:v>2000</c:v>
                </c:pt>
              </c:strCache>
            </c:strRef>
          </c:tx>
          <c:spPr>
            <a:ln w="28575" cap="rnd">
              <a:solidFill>
                <a:schemeClr val="accent3">
                  <a:tint val="38000"/>
                </a:schemeClr>
              </a:solidFill>
              <a:round/>
            </a:ln>
            <a:effectLst/>
          </c:spPr>
          <c:marker>
            <c:symbol val="none"/>
          </c:marker>
          <c:cat>
            <c:strRef>
              <c:f>Sheet2!$A$8:$A$14</c:f>
              <c:strCache>
                <c:ptCount val="6"/>
                <c:pt idx="0">
                  <c:v>11</c:v>
                </c:pt>
                <c:pt idx="1">
                  <c:v>12</c:v>
                </c:pt>
                <c:pt idx="2">
                  <c:v>1</c:v>
                </c:pt>
                <c:pt idx="3">
                  <c:v>2</c:v>
                </c:pt>
                <c:pt idx="4">
                  <c:v>3</c:v>
                </c:pt>
                <c:pt idx="5">
                  <c:v>4</c:v>
                </c:pt>
              </c:strCache>
            </c:strRef>
          </c:cat>
          <c:val>
            <c:numRef>
              <c:f>Sheet2!$B$8:$B$14</c:f>
              <c:numCache>
                <c:formatCode>0.00%</c:formatCode>
                <c:ptCount val="6"/>
                <c:pt idx="0">
                  <c:v>0.13470739786529259</c:v>
                </c:pt>
                <c:pt idx="1">
                  <c:v>0.35995583364004419</c:v>
                </c:pt>
                <c:pt idx="2">
                  <c:v>0.29315421420684579</c:v>
                </c:pt>
                <c:pt idx="3">
                  <c:v>6.5881486934118508E-2</c:v>
                </c:pt>
                <c:pt idx="4">
                  <c:v>7.28744939271255E-2</c:v>
                </c:pt>
                <c:pt idx="5">
                  <c:v>7.3426573426573424E-2</c:v>
                </c:pt>
              </c:numCache>
            </c:numRef>
          </c:val>
          <c:smooth val="0"/>
          <c:extLst>
            <c:ext xmlns:c16="http://schemas.microsoft.com/office/drawing/2014/chart" uri="{C3380CC4-5D6E-409C-BE32-E72D297353CC}">
              <c16:uniqueId val="{00000000-6656-4322-986B-BAA950B09D9C}"/>
            </c:ext>
          </c:extLst>
        </c:ser>
        <c:ser>
          <c:idx val="1"/>
          <c:order val="1"/>
          <c:tx>
            <c:strRef>
              <c:f>Sheet2!$C$6:$C$7</c:f>
              <c:strCache>
                <c:ptCount val="1"/>
                <c:pt idx="0">
                  <c:v>2001</c:v>
                </c:pt>
              </c:strCache>
            </c:strRef>
          </c:tx>
          <c:spPr>
            <a:ln w="28575" cap="rnd">
              <a:solidFill>
                <a:schemeClr val="accent3">
                  <a:tint val="46000"/>
                </a:schemeClr>
              </a:solidFill>
              <a:round/>
            </a:ln>
            <a:effectLst/>
          </c:spPr>
          <c:marker>
            <c:symbol val="none"/>
          </c:marker>
          <c:cat>
            <c:strRef>
              <c:f>Sheet2!$A$8:$A$14</c:f>
              <c:strCache>
                <c:ptCount val="6"/>
                <c:pt idx="0">
                  <c:v>11</c:v>
                </c:pt>
                <c:pt idx="1">
                  <c:v>12</c:v>
                </c:pt>
                <c:pt idx="2">
                  <c:v>1</c:v>
                </c:pt>
                <c:pt idx="3">
                  <c:v>2</c:v>
                </c:pt>
                <c:pt idx="4">
                  <c:v>3</c:v>
                </c:pt>
                <c:pt idx="5">
                  <c:v>4</c:v>
                </c:pt>
              </c:strCache>
            </c:strRef>
          </c:cat>
          <c:val>
            <c:numRef>
              <c:f>Sheet2!$C$8:$C$14</c:f>
              <c:numCache>
                <c:formatCode>0.00%</c:formatCode>
                <c:ptCount val="6"/>
                <c:pt idx="0">
                  <c:v>0.12661674608577264</c:v>
                </c:pt>
                <c:pt idx="1">
                  <c:v>0.73655547991831183</c:v>
                </c:pt>
                <c:pt idx="2">
                  <c:v>5.3097345132743362E-2</c:v>
                </c:pt>
                <c:pt idx="3">
                  <c:v>1.9145677331518039E-2</c:v>
                </c:pt>
                <c:pt idx="4">
                  <c:v>3.6674608577263443E-2</c:v>
                </c:pt>
                <c:pt idx="5">
                  <c:v>2.7910142954390742E-2</c:v>
                </c:pt>
              </c:numCache>
            </c:numRef>
          </c:val>
          <c:smooth val="0"/>
          <c:extLst>
            <c:ext xmlns:c16="http://schemas.microsoft.com/office/drawing/2014/chart" uri="{C3380CC4-5D6E-409C-BE32-E72D297353CC}">
              <c16:uniqueId val="{00000001-6656-4322-986B-BAA950B09D9C}"/>
            </c:ext>
          </c:extLst>
        </c:ser>
        <c:ser>
          <c:idx val="2"/>
          <c:order val="2"/>
          <c:tx>
            <c:strRef>
              <c:f>Sheet2!$D$6:$D$7</c:f>
              <c:strCache>
                <c:ptCount val="1"/>
                <c:pt idx="0">
                  <c:v>2002</c:v>
                </c:pt>
              </c:strCache>
            </c:strRef>
          </c:tx>
          <c:spPr>
            <a:ln w="28575" cap="rnd">
              <a:solidFill>
                <a:schemeClr val="accent3">
                  <a:tint val="54000"/>
                </a:schemeClr>
              </a:solidFill>
              <a:round/>
            </a:ln>
            <a:effectLst/>
          </c:spPr>
          <c:marker>
            <c:symbol val="none"/>
          </c:marker>
          <c:cat>
            <c:strRef>
              <c:f>Sheet2!$A$8:$A$14</c:f>
              <c:strCache>
                <c:ptCount val="6"/>
                <c:pt idx="0">
                  <c:v>11</c:v>
                </c:pt>
                <c:pt idx="1">
                  <c:v>12</c:v>
                </c:pt>
                <c:pt idx="2">
                  <c:v>1</c:v>
                </c:pt>
                <c:pt idx="3">
                  <c:v>2</c:v>
                </c:pt>
                <c:pt idx="4">
                  <c:v>3</c:v>
                </c:pt>
                <c:pt idx="5">
                  <c:v>4</c:v>
                </c:pt>
              </c:strCache>
            </c:strRef>
          </c:cat>
          <c:val>
            <c:numRef>
              <c:f>Sheet2!$D$8:$D$14</c:f>
              <c:numCache>
                <c:formatCode>0.00%</c:formatCode>
                <c:ptCount val="6"/>
                <c:pt idx="0">
                  <c:v>0.11969696969696969</c:v>
                </c:pt>
                <c:pt idx="1">
                  <c:v>0.23282828282828283</c:v>
                </c:pt>
                <c:pt idx="2">
                  <c:v>0.26456228956228955</c:v>
                </c:pt>
                <c:pt idx="3">
                  <c:v>0.10757575757575757</c:v>
                </c:pt>
                <c:pt idx="4">
                  <c:v>0.18703703703703703</c:v>
                </c:pt>
                <c:pt idx="5">
                  <c:v>8.8299663299663295E-2</c:v>
                </c:pt>
              </c:numCache>
            </c:numRef>
          </c:val>
          <c:smooth val="0"/>
          <c:extLst>
            <c:ext xmlns:c16="http://schemas.microsoft.com/office/drawing/2014/chart" uri="{C3380CC4-5D6E-409C-BE32-E72D297353CC}">
              <c16:uniqueId val="{00000002-6656-4322-986B-BAA950B09D9C}"/>
            </c:ext>
          </c:extLst>
        </c:ser>
        <c:ser>
          <c:idx val="3"/>
          <c:order val="3"/>
          <c:tx>
            <c:strRef>
              <c:f>Sheet2!$E$6:$E$7</c:f>
              <c:strCache>
                <c:ptCount val="1"/>
                <c:pt idx="0">
                  <c:v>2003</c:v>
                </c:pt>
              </c:strCache>
            </c:strRef>
          </c:tx>
          <c:spPr>
            <a:ln w="28575" cap="rnd">
              <a:solidFill>
                <a:schemeClr val="accent3">
                  <a:tint val="62000"/>
                </a:schemeClr>
              </a:solidFill>
              <a:round/>
            </a:ln>
            <a:effectLst/>
          </c:spPr>
          <c:marker>
            <c:symbol val="none"/>
          </c:marker>
          <c:cat>
            <c:strRef>
              <c:f>Sheet2!$A$8:$A$14</c:f>
              <c:strCache>
                <c:ptCount val="6"/>
                <c:pt idx="0">
                  <c:v>11</c:v>
                </c:pt>
                <c:pt idx="1">
                  <c:v>12</c:v>
                </c:pt>
                <c:pt idx="2">
                  <c:v>1</c:v>
                </c:pt>
                <c:pt idx="3">
                  <c:v>2</c:v>
                </c:pt>
                <c:pt idx="4">
                  <c:v>3</c:v>
                </c:pt>
                <c:pt idx="5">
                  <c:v>4</c:v>
                </c:pt>
              </c:strCache>
            </c:strRef>
          </c:cat>
          <c:val>
            <c:numRef>
              <c:f>Sheet2!$E$8:$E$14</c:f>
              <c:numCache>
                <c:formatCode>0.00%</c:formatCode>
                <c:ptCount val="6"/>
                <c:pt idx="0">
                  <c:v>9.5068951107396577E-2</c:v>
                </c:pt>
                <c:pt idx="1">
                  <c:v>0.4174676138737986</c:v>
                </c:pt>
                <c:pt idx="2">
                  <c:v>0.24592561638111157</c:v>
                </c:pt>
                <c:pt idx="3">
                  <c:v>4.6385290430422062E-2</c:v>
                </c:pt>
                <c:pt idx="4">
                  <c:v>0.12996239030505641</c:v>
                </c:pt>
                <c:pt idx="5">
                  <c:v>6.5190137902214798E-2</c:v>
                </c:pt>
              </c:numCache>
            </c:numRef>
          </c:val>
          <c:smooth val="0"/>
          <c:extLst>
            <c:ext xmlns:c16="http://schemas.microsoft.com/office/drawing/2014/chart" uri="{C3380CC4-5D6E-409C-BE32-E72D297353CC}">
              <c16:uniqueId val="{00000003-6656-4322-986B-BAA950B09D9C}"/>
            </c:ext>
          </c:extLst>
        </c:ser>
        <c:ser>
          <c:idx val="4"/>
          <c:order val="4"/>
          <c:tx>
            <c:strRef>
              <c:f>Sheet2!$F$6:$F$7</c:f>
              <c:strCache>
                <c:ptCount val="1"/>
                <c:pt idx="0">
                  <c:v>2004</c:v>
                </c:pt>
              </c:strCache>
            </c:strRef>
          </c:tx>
          <c:spPr>
            <a:ln w="28575" cap="rnd">
              <a:solidFill>
                <a:schemeClr val="accent3">
                  <a:tint val="69000"/>
                </a:schemeClr>
              </a:solidFill>
              <a:round/>
            </a:ln>
            <a:effectLst/>
          </c:spPr>
          <c:marker>
            <c:symbol val="none"/>
          </c:marker>
          <c:cat>
            <c:strRef>
              <c:f>Sheet2!$A$8:$A$14</c:f>
              <c:strCache>
                <c:ptCount val="6"/>
                <c:pt idx="0">
                  <c:v>11</c:v>
                </c:pt>
                <c:pt idx="1">
                  <c:v>12</c:v>
                </c:pt>
                <c:pt idx="2">
                  <c:v>1</c:v>
                </c:pt>
                <c:pt idx="3">
                  <c:v>2</c:v>
                </c:pt>
                <c:pt idx="4">
                  <c:v>3</c:v>
                </c:pt>
                <c:pt idx="5">
                  <c:v>4</c:v>
                </c:pt>
              </c:strCache>
            </c:strRef>
          </c:cat>
          <c:val>
            <c:numRef>
              <c:f>Sheet2!$F$8:$F$14</c:f>
              <c:numCache>
                <c:formatCode>0.00%</c:formatCode>
                <c:ptCount val="6"/>
                <c:pt idx="0">
                  <c:v>0.12273714699493121</c:v>
                </c:pt>
                <c:pt idx="1">
                  <c:v>0.4659666908037654</c:v>
                </c:pt>
                <c:pt idx="2">
                  <c:v>0.16328747284576395</c:v>
                </c:pt>
                <c:pt idx="3">
                  <c:v>5.4489500362056478E-2</c:v>
                </c:pt>
                <c:pt idx="4">
                  <c:v>0.12165097755249819</c:v>
                </c:pt>
                <c:pt idx="5">
                  <c:v>7.1868211440984792E-2</c:v>
                </c:pt>
              </c:numCache>
            </c:numRef>
          </c:val>
          <c:smooth val="0"/>
          <c:extLst>
            <c:ext xmlns:c16="http://schemas.microsoft.com/office/drawing/2014/chart" uri="{C3380CC4-5D6E-409C-BE32-E72D297353CC}">
              <c16:uniqueId val="{00000004-6656-4322-986B-BAA950B09D9C}"/>
            </c:ext>
          </c:extLst>
        </c:ser>
        <c:ser>
          <c:idx val="5"/>
          <c:order val="5"/>
          <c:tx>
            <c:strRef>
              <c:f>Sheet2!$G$6:$G$7</c:f>
              <c:strCache>
                <c:ptCount val="1"/>
                <c:pt idx="0">
                  <c:v>2005</c:v>
                </c:pt>
              </c:strCache>
            </c:strRef>
          </c:tx>
          <c:spPr>
            <a:ln w="28575" cap="rnd">
              <a:solidFill>
                <a:schemeClr val="accent3">
                  <a:tint val="77000"/>
                </a:schemeClr>
              </a:solidFill>
              <a:round/>
            </a:ln>
            <a:effectLst/>
          </c:spPr>
          <c:marker>
            <c:symbol val="none"/>
          </c:marker>
          <c:cat>
            <c:strRef>
              <c:f>Sheet2!$A$8:$A$14</c:f>
              <c:strCache>
                <c:ptCount val="6"/>
                <c:pt idx="0">
                  <c:v>11</c:v>
                </c:pt>
                <c:pt idx="1">
                  <c:v>12</c:v>
                </c:pt>
                <c:pt idx="2">
                  <c:v>1</c:v>
                </c:pt>
                <c:pt idx="3">
                  <c:v>2</c:v>
                </c:pt>
                <c:pt idx="4">
                  <c:v>3</c:v>
                </c:pt>
                <c:pt idx="5">
                  <c:v>4</c:v>
                </c:pt>
              </c:strCache>
            </c:strRef>
          </c:cat>
          <c:val>
            <c:numRef>
              <c:f>Sheet2!$G$8:$G$14</c:f>
              <c:numCache>
                <c:formatCode>0.00%</c:formatCode>
                <c:ptCount val="6"/>
                <c:pt idx="0">
                  <c:v>0.12272441933458883</c:v>
                </c:pt>
                <c:pt idx="1">
                  <c:v>0.37664783427495291</c:v>
                </c:pt>
                <c:pt idx="2">
                  <c:v>0.25894538606403011</c:v>
                </c:pt>
                <c:pt idx="3">
                  <c:v>5.9008160703075956E-2</c:v>
                </c:pt>
                <c:pt idx="4">
                  <c:v>0.11927181418706842</c:v>
                </c:pt>
                <c:pt idx="5">
                  <c:v>6.3402385436283737E-2</c:v>
                </c:pt>
              </c:numCache>
            </c:numRef>
          </c:val>
          <c:smooth val="0"/>
          <c:extLst>
            <c:ext xmlns:c16="http://schemas.microsoft.com/office/drawing/2014/chart" uri="{C3380CC4-5D6E-409C-BE32-E72D297353CC}">
              <c16:uniqueId val="{00000005-6656-4322-986B-BAA950B09D9C}"/>
            </c:ext>
          </c:extLst>
        </c:ser>
        <c:ser>
          <c:idx val="6"/>
          <c:order val="6"/>
          <c:tx>
            <c:strRef>
              <c:f>Sheet2!$H$6:$H$7</c:f>
              <c:strCache>
                <c:ptCount val="1"/>
                <c:pt idx="0">
                  <c:v>2006</c:v>
                </c:pt>
              </c:strCache>
            </c:strRef>
          </c:tx>
          <c:spPr>
            <a:ln w="28575" cap="rnd">
              <a:solidFill>
                <a:schemeClr val="accent3">
                  <a:tint val="85000"/>
                </a:schemeClr>
              </a:solidFill>
              <a:round/>
            </a:ln>
            <a:effectLst/>
          </c:spPr>
          <c:marker>
            <c:symbol val="none"/>
          </c:marker>
          <c:cat>
            <c:strRef>
              <c:f>Sheet2!$A$8:$A$14</c:f>
              <c:strCache>
                <c:ptCount val="6"/>
                <c:pt idx="0">
                  <c:v>11</c:v>
                </c:pt>
                <c:pt idx="1">
                  <c:v>12</c:v>
                </c:pt>
                <c:pt idx="2">
                  <c:v>1</c:v>
                </c:pt>
                <c:pt idx="3">
                  <c:v>2</c:v>
                </c:pt>
                <c:pt idx="4">
                  <c:v>3</c:v>
                </c:pt>
                <c:pt idx="5">
                  <c:v>4</c:v>
                </c:pt>
              </c:strCache>
            </c:strRef>
          </c:cat>
          <c:val>
            <c:numRef>
              <c:f>Sheet2!$H$8:$H$14</c:f>
              <c:numCache>
                <c:formatCode>0.00%</c:formatCode>
                <c:ptCount val="6"/>
                <c:pt idx="0">
                  <c:v>0.11377059372085795</c:v>
                </c:pt>
                <c:pt idx="1">
                  <c:v>0.26577556729872553</c:v>
                </c:pt>
                <c:pt idx="2">
                  <c:v>7.2116879079888091E-2</c:v>
                </c:pt>
                <c:pt idx="3">
                  <c:v>0.10537768106931925</c:v>
                </c:pt>
                <c:pt idx="4">
                  <c:v>0.25240907677960833</c:v>
                </c:pt>
                <c:pt idx="5">
                  <c:v>0.19055020205160086</c:v>
                </c:pt>
              </c:numCache>
            </c:numRef>
          </c:val>
          <c:smooth val="0"/>
          <c:extLst>
            <c:ext xmlns:c16="http://schemas.microsoft.com/office/drawing/2014/chart" uri="{C3380CC4-5D6E-409C-BE32-E72D297353CC}">
              <c16:uniqueId val="{00000006-6656-4322-986B-BAA950B09D9C}"/>
            </c:ext>
          </c:extLst>
        </c:ser>
        <c:ser>
          <c:idx val="7"/>
          <c:order val="7"/>
          <c:tx>
            <c:strRef>
              <c:f>Sheet2!$I$6:$I$7</c:f>
              <c:strCache>
                <c:ptCount val="1"/>
                <c:pt idx="0">
                  <c:v>2007</c:v>
                </c:pt>
              </c:strCache>
            </c:strRef>
          </c:tx>
          <c:spPr>
            <a:ln w="28575" cap="rnd">
              <a:solidFill>
                <a:schemeClr val="accent3">
                  <a:tint val="93000"/>
                </a:schemeClr>
              </a:solidFill>
              <a:round/>
            </a:ln>
            <a:effectLst/>
          </c:spPr>
          <c:marker>
            <c:symbol val="none"/>
          </c:marker>
          <c:cat>
            <c:strRef>
              <c:f>Sheet2!$A$8:$A$14</c:f>
              <c:strCache>
                <c:ptCount val="6"/>
                <c:pt idx="0">
                  <c:v>11</c:v>
                </c:pt>
                <c:pt idx="1">
                  <c:v>12</c:v>
                </c:pt>
                <c:pt idx="2">
                  <c:v>1</c:v>
                </c:pt>
                <c:pt idx="3">
                  <c:v>2</c:v>
                </c:pt>
                <c:pt idx="4">
                  <c:v>3</c:v>
                </c:pt>
                <c:pt idx="5">
                  <c:v>4</c:v>
                </c:pt>
              </c:strCache>
            </c:strRef>
          </c:cat>
          <c:val>
            <c:numRef>
              <c:f>Sheet2!$I$8:$I$14</c:f>
              <c:numCache>
                <c:formatCode>0.00%</c:formatCode>
                <c:ptCount val="6"/>
                <c:pt idx="0">
                  <c:v>0.11836734693877551</c:v>
                </c:pt>
                <c:pt idx="1">
                  <c:v>0.42022263450834879</c:v>
                </c:pt>
                <c:pt idx="2">
                  <c:v>7.6252319109461966E-2</c:v>
                </c:pt>
                <c:pt idx="3">
                  <c:v>4.8979591836734691E-2</c:v>
                </c:pt>
                <c:pt idx="4">
                  <c:v>0.18942486085343227</c:v>
                </c:pt>
                <c:pt idx="5">
                  <c:v>0.14675324675324675</c:v>
                </c:pt>
              </c:numCache>
            </c:numRef>
          </c:val>
          <c:smooth val="0"/>
          <c:extLst>
            <c:ext xmlns:c16="http://schemas.microsoft.com/office/drawing/2014/chart" uri="{C3380CC4-5D6E-409C-BE32-E72D297353CC}">
              <c16:uniqueId val="{00000007-6656-4322-986B-BAA950B09D9C}"/>
            </c:ext>
          </c:extLst>
        </c:ser>
        <c:ser>
          <c:idx val="8"/>
          <c:order val="8"/>
          <c:tx>
            <c:strRef>
              <c:f>Sheet2!$J$6:$J$7</c:f>
              <c:strCache>
                <c:ptCount val="1"/>
                <c:pt idx="0">
                  <c:v>2008</c:v>
                </c:pt>
              </c:strCache>
            </c:strRef>
          </c:tx>
          <c:spPr>
            <a:ln w="28575" cap="rnd">
              <a:solidFill>
                <a:schemeClr val="accent3"/>
              </a:solidFill>
              <a:round/>
            </a:ln>
            <a:effectLst/>
          </c:spPr>
          <c:marker>
            <c:symbol val="none"/>
          </c:marker>
          <c:cat>
            <c:strRef>
              <c:f>Sheet2!$A$8:$A$14</c:f>
              <c:strCache>
                <c:ptCount val="6"/>
                <c:pt idx="0">
                  <c:v>11</c:v>
                </c:pt>
                <c:pt idx="1">
                  <c:v>12</c:v>
                </c:pt>
                <c:pt idx="2">
                  <c:v>1</c:v>
                </c:pt>
                <c:pt idx="3">
                  <c:v>2</c:v>
                </c:pt>
                <c:pt idx="4">
                  <c:v>3</c:v>
                </c:pt>
                <c:pt idx="5">
                  <c:v>4</c:v>
                </c:pt>
              </c:strCache>
            </c:strRef>
          </c:cat>
          <c:val>
            <c:numRef>
              <c:f>Sheet2!$J$8:$J$14</c:f>
              <c:numCache>
                <c:formatCode>0.00%</c:formatCode>
                <c:ptCount val="6"/>
                <c:pt idx="0">
                  <c:v>7.6280323450134774E-2</c:v>
                </c:pt>
                <c:pt idx="1">
                  <c:v>0.13396226415094339</c:v>
                </c:pt>
                <c:pt idx="2">
                  <c:v>0.23989218328840969</c:v>
                </c:pt>
                <c:pt idx="3">
                  <c:v>0.10350404312668464</c:v>
                </c:pt>
                <c:pt idx="4">
                  <c:v>0.21805929919137465</c:v>
                </c:pt>
                <c:pt idx="5">
                  <c:v>0.22830188679245284</c:v>
                </c:pt>
              </c:numCache>
            </c:numRef>
          </c:val>
          <c:smooth val="0"/>
          <c:extLst>
            <c:ext xmlns:c16="http://schemas.microsoft.com/office/drawing/2014/chart" uri="{C3380CC4-5D6E-409C-BE32-E72D297353CC}">
              <c16:uniqueId val="{00000008-6656-4322-986B-BAA950B09D9C}"/>
            </c:ext>
          </c:extLst>
        </c:ser>
        <c:ser>
          <c:idx val="9"/>
          <c:order val="9"/>
          <c:tx>
            <c:strRef>
              <c:f>Sheet2!$K$6:$K$7</c:f>
              <c:strCache>
                <c:ptCount val="1"/>
                <c:pt idx="0">
                  <c:v>2009</c:v>
                </c:pt>
              </c:strCache>
            </c:strRef>
          </c:tx>
          <c:spPr>
            <a:ln w="28575" cap="rnd">
              <a:solidFill>
                <a:schemeClr val="accent3">
                  <a:shade val="92000"/>
                </a:schemeClr>
              </a:solidFill>
              <a:round/>
            </a:ln>
            <a:effectLst/>
          </c:spPr>
          <c:marker>
            <c:symbol val="none"/>
          </c:marker>
          <c:cat>
            <c:strRef>
              <c:f>Sheet2!$A$8:$A$14</c:f>
              <c:strCache>
                <c:ptCount val="6"/>
                <c:pt idx="0">
                  <c:v>11</c:v>
                </c:pt>
                <c:pt idx="1">
                  <c:v>12</c:v>
                </c:pt>
                <c:pt idx="2">
                  <c:v>1</c:v>
                </c:pt>
                <c:pt idx="3">
                  <c:v>2</c:v>
                </c:pt>
                <c:pt idx="4">
                  <c:v>3</c:v>
                </c:pt>
                <c:pt idx="5">
                  <c:v>4</c:v>
                </c:pt>
              </c:strCache>
            </c:strRef>
          </c:cat>
          <c:val>
            <c:numRef>
              <c:f>Sheet2!$K$8:$K$14</c:f>
              <c:numCache>
                <c:formatCode>0.00%</c:formatCode>
                <c:ptCount val="6"/>
                <c:pt idx="0">
                  <c:v>5.5996035678889992E-2</c:v>
                </c:pt>
                <c:pt idx="1">
                  <c:v>0.29253386190948133</c:v>
                </c:pt>
                <c:pt idx="2">
                  <c:v>2.7585067723818961E-2</c:v>
                </c:pt>
                <c:pt idx="3">
                  <c:v>3.5018169805087547E-2</c:v>
                </c:pt>
                <c:pt idx="4">
                  <c:v>0.31020812685827553</c:v>
                </c:pt>
                <c:pt idx="5">
                  <c:v>0.27865873802444663</c:v>
                </c:pt>
              </c:numCache>
            </c:numRef>
          </c:val>
          <c:smooth val="0"/>
          <c:extLst>
            <c:ext xmlns:c16="http://schemas.microsoft.com/office/drawing/2014/chart" uri="{C3380CC4-5D6E-409C-BE32-E72D297353CC}">
              <c16:uniqueId val="{00000009-6656-4322-986B-BAA950B09D9C}"/>
            </c:ext>
          </c:extLst>
        </c:ser>
        <c:ser>
          <c:idx val="10"/>
          <c:order val="10"/>
          <c:tx>
            <c:strRef>
              <c:f>Sheet2!$L$6:$L$7</c:f>
              <c:strCache>
                <c:ptCount val="1"/>
                <c:pt idx="0">
                  <c:v>2010</c:v>
                </c:pt>
              </c:strCache>
            </c:strRef>
          </c:tx>
          <c:spPr>
            <a:ln w="28575" cap="rnd">
              <a:solidFill>
                <a:schemeClr val="accent3">
                  <a:shade val="84000"/>
                </a:schemeClr>
              </a:solidFill>
              <a:round/>
            </a:ln>
            <a:effectLst/>
          </c:spPr>
          <c:marker>
            <c:symbol val="none"/>
          </c:marker>
          <c:cat>
            <c:strRef>
              <c:f>Sheet2!$A$8:$A$14</c:f>
              <c:strCache>
                <c:ptCount val="6"/>
                <c:pt idx="0">
                  <c:v>11</c:v>
                </c:pt>
                <c:pt idx="1">
                  <c:v>12</c:v>
                </c:pt>
                <c:pt idx="2">
                  <c:v>1</c:v>
                </c:pt>
                <c:pt idx="3">
                  <c:v>2</c:v>
                </c:pt>
                <c:pt idx="4">
                  <c:v>3</c:v>
                </c:pt>
                <c:pt idx="5">
                  <c:v>4</c:v>
                </c:pt>
              </c:strCache>
            </c:strRef>
          </c:cat>
          <c:val>
            <c:numRef>
              <c:f>Sheet2!$L$8:$L$14</c:f>
              <c:numCache>
                <c:formatCode>0.00%</c:formatCode>
                <c:ptCount val="6"/>
                <c:pt idx="0">
                  <c:v>4.9832651543324655E-2</c:v>
                </c:pt>
                <c:pt idx="1">
                  <c:v>0.1268129416139829</c:v>
                </c:pt>
                <c:pt idx="2">
                  <c:v>7.725920416511714E-2</c:v>
                </c:pt>
                <c:pt idx="3">
                  <c:v>9.2413536630717733E-2</c:v>
                </c:pt>
                <c:pt idx="4">
                  <c:v>0.3410189661584232</c:v>
                </c:pt>
                <c:pt idx="5">
                  <c:v>0.31266269988843437</c:v>
                </c:pt>
              </c:numCache>
            </c:numRef>
          </c:val>
          <c:smooth val="0"/>
          <c:extLst>
            <c:ext xmlns:c16="http://schemas.microsoft.com/office/drawing/2014/chart" uri="{C3380CC4-5D6E-409C-BE32-E72D297353CC}">
              <c16:uniqueId val="{0000000A-6656-4322-986B-BAA950B09D9C}"/>
            </c:ext>
          </c:extLst>
        </c:ser>
        <c:ser>
          <c:idx val="11"/>
          <c:order val="11"/>
          <c:tx>
            <c:strRef>
              <c:f>Sheet2!$M$6:$M$7</c:f>
              <c:strCache>
                <c:ptCount val="1"/>
                <c:pt idx="0">
                  <c:v>2011</c:v>
                </c:pt>
              </c:strCache>
            </c:strRef>
          </c:tx>
          <c:spPr>
            <a:ln w="28575" cap="rnd">
              <a:solidFill>
                <a:schemeClr val="accent3">
                  <a:shade val="76000"/>
                </a:schemeClr>
              </a:solidFill>
              <a:round/>
            </a:ln>
            <a:effectLst/>
          </c:spPr>
          <c:marker>
            <c:symbol val="none"/>
          </c:marker>
          <c:cat>
            <c:strRef>
              <c:f>Sheet2!$A$8:$A$14</c:f>
              <c:strCache>
                <c:ptCount val="6"/>
                <c:pt idx="0">
                  <c:v>11</c:v>
                </c:pt>
                <c:pt idx="1">
                  <c:v>12</c:v>
                </c:pt>
                <c:pt idx="2">
                  <c:v>1</c:v>
                </c:pt>
                <c:pt idx="3">
                  <c:v>2</c:v>
                </c:pt>
                <c:pt idx="4">
                  <c:v>3</c:v>
                </c:pt>
                <c:pt idx="5">
                  <c:v>4</c:v>
                </c:pt>
              </c:strCache>
            </c:strRef>
          </c:cat>
          <c:val>
            <c:numRef>
              <c:f>Sheet2!$M$8:$M$14</c:f>
              <c:numCache>
                <c:formatCode>0.00%</c:formatCode>
                <c:ptCount val="6"/>
                <c:pt idx="0">
                  <c:v>7.0583226905065979E-2</c:v>
                </c:pt>
                <c:pt idx="1">
                  <c:v>0.36645381013197104</c:v>
                </c:pt>
                <c:pt idx="2">
                  <c:v>4.5381013197105149E-2</c:v>
                </c:pt>
                <c:pt idx="3">
                  <c:v>5.9684972328650492E-2</c:v>
                </c:pt>
                <c:pt idx="4">
                  <c:v>0.25176670923797362</c:v>
                </c:pt>
                <c:pt idx="5">
                  <c:v>0.20613026819923372</c:v>
                </c:pt>
              </c:numCache>
            </c:numRef>
          </c:val>
          <c:smooth val="0"/>
          <c:extLst>
            <c:ext xmlns:c16="http://schemas.microsoft.com/office/drawing/2014/chart" uri="{C3380CC4-5D6E-409C-BE32-E72D297353CC}">
              <c16:uniqueId val="{0000000B-6656-4322-986B-BAA950B09D9C}"/>
            </c:ext>
          </c:extLst>
        </c:ser>
        <c:ser>
          <c:idx val="12"/>
          <c:order val="12"/>
          <c:tx>
            <c:strRef>
              <c:f>Sheet2!$N$6:$N$7</c:f>
              <c:strCache>
                <c:ptCount val="1"/>
                <c:pt idx="0">
                  <c:v>2012</c:v>
                </c:pt>
              </c:strCache>
            </c:strRef>
          </c:tx>
          <c:spPr>
            <a:ln w="28575" cap="rnd">
              <a:solidFill>
                <a:schemeClr val="accent3">
                  <a:shade val="68000"/>
                </a:schemeClr>
              </a:solidFill>
              <a:round/>
            </a:ln>
            <a:effectLst/>
          </c:spPr>
          <c:marker>
            <c:symbol val="none"/>
          </c:marker>
          <c:cat>
            <c:strRef>
              <c:f>Sheet2!$A$8:$A$14</c:f>
              <c:strCache>
                <c:ptCount val="6"/>
                <c:pt idx="0">
                  <c:v>11</c:v>
                </c:pt>
                <c:pt idx="1">
                  <c:v>12</c:v>
                </c:pt>
                <c:pt idx="2">
                  <c:v>1</c:v>
                </c:pt>
                <c:pt idx="3">
                  <c:v>2</c:v>
                </c:pt>
                <c:pt idx="4">
                  <c:v>3</c:v>
                </c:pt>
                <c:pt idx="5">
                  <c:v>4</c:v>
                </c:pt>
              </c:strCache>
            </c:strRef>
          </c:cat>
          <c:val>
            <c:numRef>
              <c:f>Sheet2!$N$8:$N$14</c:f>
              <c:numCache>
                <c:formatCode>0.00%</c:formatCode>
                <c:ptCount val="6"/>
                <c:pt idx="0">
                  <c:v>2.4285210024708789E-2</c:v>
                </c:pt>
                <c:pt idx="1">
                  <c:v>0.13978115072361455</c:v>
                </c:pt>
                <c:pt idx="2">
                  <c:v>0.13356865513589833</c:v>
                </c:pt>
                <c:pt idx="3">
                  <c:v>9.7705612424991178E-2</c:v>
                </c:pt>
                <c:pt idx="4">
                  <c:v>0.34239322273208611</c:v>
                </c:pt>
                <c:pt idx="5">
                  <c:v>0.26226614895870104</c:v>
                </c:pt>
              </c:numCache>
            </c:numRef>
          </c:val>
          <c:smooth val="0"/>
          <c:extLst>
            <c:ext xmlns:c16="http://schemas.microsoft.com/office/drawing/2014/chart" uri="{C3380CC4-5D6E-409C-BE32-E72D297353CC}">
              <c16:uniqueId val="{0000000C-6656-4322-986B-BAA950B09D9C}"/>
            </c:ext>
          </c:extLst>
        </c:ser>
        <c:ser>
          <c:idx val="13"/>
          <c:order val="13"/>
          <c:tx>
            <c:strRef>
              <c:f>Sheet2!$O$6:$O$7</c:f>
              <c:strCache>
                <c:ptCount val="1"/>
                <c:pt idx="0">
                  <c:v>2013</c:v>
                </c:pt>
              </c:strCache>
            </c:strRef>
          </c:tx>
          <c:spPr>
            <a:ln w="28575" cap="rnd">
              <a:solidFill>
                <a:schemeClr val="accent3">
                  <a:shade val="61000"/>
                </a:schemeClr>
              </a:solidFill>
              <a:round/>
            </a:ln>
            <a:effectLst/>
          </c:spPr>
          <c:marker>
            <c:symbol val="none"/>
          </c:marker>
          <c:cat>
            <c:strRef>
              <c:f>Sheet2!$A$8:$A$14</c:f>
              <c:strCache>
                <c:ptCount val="6"/>
                <c:pt idx="0">
                  <c:v>11</c:v>
                </c:pt>
                <c:pt idx="1">
                  <c:v>12</c:v>
                </c:pt>
                <c:pt idx="2">
                  <c:v>1</c:v>
                </c:pt>
                <c:pt idx="3">
                  <c:v>2</c:v>
                </c:pt>
                <c:pt idx="4">
                  <c:v>3</c:v>
                </c:pt>
                <c:pt idx="5">
                  <c:v>4</c:v>
                </c:pt>
              </c:strCache>
            </c:strRef>
          </c:cat>
          <c:val>
            <c:numRef>
              <c:f>Sheet2!$O$8:$O$14</c:f>
              <c:numCache>
                <c:formatCode>0.00%</c:formatCode>
                <c:ptCount val="6"/>
                <c:pt idx="0">
                  <c:v>5.6174334140435836E-2</c:v>
                </c:pt>
                <c:pt idx="1">
                  <c:v>0.30153349475383373</c:v>
                </c:pt>
                <c:pt idx="2">
                  <c:v>0.11476997578692494</c:v>
                </c:pt>
                <c:pt idx="3">
                  <c:v>7.1993543179983854E-2</c:v>
                </c:pt>
                <c:pt idx="4">
                  <c:v>0.28103309120258274</c:v>
                </c:pt>
                <c:pt idx="5">
                  <c:v>0.17449556093623891</c:v>
                </c:pt>
              </c:numCache>
            </c:numRef>
          </c:val>
          <c:smooth val="0"/>
          <c:extLst>
            <c:ext xmlns:c16="http://schemas.microsoft.com/office/drawing/2014/chart" uri="{C3380CC4-5D6E-409C-BE32-E72D297353CC}">
              <c16:uniqueId val="{0000000D-6656-4322-986B-BAA950B09D9C}"/>
            </c:ext>
          </c:extLst>
        </c:ser>
        <c:ser>
          <c:idx val="14"/>
          <c:order val="14"/>
          <c:tx>
            <c:strRef>
              <c:f>Sheet2!$P$6:$P$7</c:f>
              <c:strCache>
                <c:ptCount val="1"/>
                <c:pt idx="0">
                  <c:v>2014</c:v>
                </c:pt>
              </c:strCache>
            </c:strRef>
          </c:tx>
          <c:spPr>
            <a:ln w="28575" cap="rnd">
              <a:solidFill>
                <a:schemeClr val="accent3">
                  <a:shade val="53000"/>
                </a:schemeClr>
              </a:solidFill>
              <a:round/>
            </a:ln>
            <a:effectLst/>
          </c:spPr>
          <c:marker>
            <c:symbol val="none"/>
          </c:marker>
          <c:cat>
            <c:strRef>
              <c:f>Sheet2!$A$8:$A$14</c:f>
              <c:strCache>
                <c:ptCount val="6"/>
                <c:pt idx="0">
                  <c:v>11</c:v>
                </c:pt>
                <c:pt idx="1">
                  <c:v>12</c:v>
                </c:pt>
                <c:pt idx="2">
                  <c:v>1</c:v>
                </c:pt>
                <c:pt idx="3">
                  <c:v>2</c:v>
                </c:pt>
                <c:pt idx="4">
                  <c:v>3</c:v>
                </c:pt>
                <c:pt idx="5">
                  <c:v>4</c:v>
                </c:pt>
              </c:strCache>
            </c:strRef>
          </c:cat>
          <c:val>
            <c:numRef>
              <c:f>Sheet2!$P$8:$P$14</c:f>
              <c:numCache>
                <c:formatCode>0.00%</c:formatCode>
                <c:ptCount val="6"/>
                <c:pt idx="0">
                  <c:v>3.6492774920401663E-2</c:v>
                </c:pt>
                <c:pt idx="1">
                  <c:v>0.12943913788880726</c:v>
                </c:pt>
                <c:pt idx="2">
                  <c:v>0.12711241734019105</c:v>
                </c:pt>
                <c:pt idx="3">
                  <c:v>4.9840803330884156E-2</c:v>
                </c:pt>
                <c:pt idx="4">
                  <c:v>0.37741856478079844</c:v>
                </c:pt>
                <c:pt idx="5">
                  <c:v>0.27969630173891746</c:v>
                </c:pt>
              </c:numCache>
            </c:numRef>
          </c:val>
          <c:smooth val="0"/>
          <c:extLst>
            <c:ext xmlns:c16="http://schemas.microsoft.com/office/drawing/2014/chart" uri="{C3380CC4-5D6E-409C-BE32-E72D297353CC}">
              <c16:uniqueId val="{0000000E-6656-4322-986B-BAA950B09D9C}"/>
            </c:ext>
          </c:extLst>
        </c:ser>
        <c:ser>
          <c:idx val="15"/>
          <c:order val="15"/>
          <c:tx>
            <c:strRef>
              <c:f>Sheet2!$Q$6:$Q$7</c:f>
              <c:strCache>
                <c:ptCount val="1"/>
                <c:pt idx="0">
                  <c:v>2015</c:v>
                </c:pt>
              </c:strCache>
            </c:strRef>
          </c:tx>
          <c:spPr>
            <a:ln w="28575" cap="rnd">
              <a:solidFill>
                <a:schemeClr val="accent3">
                  <a:shade val="45000"/>
                </a:schemeClr>
              </a:solidFill>
              <a:round/>
            </a:ln>
            <a:effectLst/>
          </c:spPr>
          <c:marker>
            <c:symbol val="none"/>
          </c:marker>
          <c:cat>
            <c:strRef>
              <c:f>Sheet2!$A$8:$A$14</c:f>
              <c:strCache>
                <c:ptCount val="6"/>
                <c:pt idx="0">
                  <c:v>11</c:v>
                </c:pt>
                <c:pt idx="1">
                  <c:v>12</c:v>
                </c:pt>
                <c:pt idx="2">
                  <c:v>1</c:v>
                </c:pt>
                <c:pt idx="3">
                  <c:v>2</c:v>
                </c:pt>
                <c:pt idx="4">
                  <c:v>3</c:v>
                </c:pt>
                <c:pt idx="5">
                  <c:v>4</c:v>
                </c:pt>
              </c:strCache>
            </c:strRef>
          </c:cat>
          <c:val>
            <c:numRef>
              <c:f>Sheet2!$Q$8:$Q$14</c:f>
              <c:numCache>
                <c:formatCode>0.00%</c:formatCode>
                <c:ptCount val="6"/>
                <c:pt idx="0">
                  <c:v>3.1906210580989837E-2</c:v>
                </c:pt>
                <c:pt idx="1">
                  <c:v>2.226014691696965E-3</c:v>
                </c:pt>
                <c:pt idx="2">
                  <c:v>6.1067003042220076E-2</c:v>
                </c:pt>
                <c:pt idx="3">
                  <c:v>0.12102099873859168</c:v>
                </c:pt>
                <c:pt idx="4">
                  <c:v>0.45099057653780517</c:v>
                </c:pt>
                <c:pt idx="5">
                  <c:v>0.33278919640869631</c:v>
                </c:pt>
              </c:numCache>
            </c:numRef>
          </c:val>
          <c:smooth val="0"/>
          <c:extLst>
            <c:ext xmlns:c16="http://schemas.microsoft.com/office/drawing/2014/chart" uri="{C3380CC4-5D6E-409C-BE32-E72D297353CC}">
              <c16:uniqueId val="{0000000F-6656-4322-986B-BAA950B09D9C}"/>
            </c:ext>
          </c:extLst>
        </c:ser>
        <c:ser>
          <c:idx val="16"/>
          <c:order val="16"/>
          <c:tx>
            <c:strRef>
              <c:f>Sheet2!$R$6:$R$7</c:f>
              <c:strCache>
                <c:ptCount val="1"/>
                <c:pt idx="0">
                  <c:v>2016</c:v>
                </c:pt>
              </c:strCache>
            </c:strRef>
          </c:tx>
          <c:spPr>
            <a:ln w="28575" cap="rnd">
              <a:solidFill>
                <a:schemeClr val="accent3">
                  <a:shade val="37000"/>
                </a:schemeClr>
              </a:solidFill>
              <a:round/>
            </a:ln>
            <a:effectLst/>
          </c:spPr>
          <c:marker>
            <c:symbol val="none"/>
          </c:marker>
          <c:cat>
            <c:strRef>
              <c:f>Sheet2!$A$8:$A$14</c:f>
              <c:strCache>
                <c:ptCount val="6"/>
                <c:pt idx="0">
                  <c:v>11</c:v>
                </c:pt>
                <c:pt idx="1">
                  <c:v>12</c:v>
                </c:pt>
                <c:pt idx="2">
                  <c:v>1</c:v>
                </c:pt>
                <c:pt idx="3">
                  <c:v>2</c:v>
                </c:pt>
                <c:pt idx="4">
                  <c:v>3</c:v>
                </c:pt>
                <c:pt idx="5">
                  <c:v>4</c:v>
                </c:pt>
              </c:strCache>
            </c:strRef>
          </c:cat>
          <c:val>
            <c:numRef>
              <c:f>Sheet2!$R$8:$R$14</c:f>
              <c:numCache>
                <c:formatCode>0.00%</c:formatCode>
                <c:ptCount val="6"/>
                <c:pt idx="0">
                  <c:v>9.2319054652880359E-3</c:v>
                </c:pt>
                <c:pt idx="1">
                  <c:v>6.4992614475627769E-3</c:v>
                </c:pt>
                <c:pt idx="2">
                  <c:v>1.0118168389955686E-2</c:v>
                </c:pt>
                <c:pt idx="3">
                  <c:v>9.8153618906942394E-2</c:v>
                </c:pt>
                <c:pt idx="4">
                  <c:v>0.49992614475627767</c:v>
                </c:pt>
                <c:pt idx="5">
                  <c:v>0.37607090103397339</c:v>
                </c:pt>
              </c:numCache>
            </c:numRef>
          </c:val>
          <c:smooth val="0"/>
          <c:extLst>
            <c:ext xmlns:c16="http://schemas.microsoft.com/office/drawing/2014/chart" uri="{C3380CC4-5D6E-409C-BE32-E72D297353CC}">
              <c16:uniqueId val="{00000010-6656-4322-986B-BAA950B09D9C}"/>
            </c:ext>
          </c:extLst>
        </c:ser>
        <c:dLbls>
          <c:showLegendKey val="0"/>
          <c:showVal val="0"/>
          <c:showCatName val="0"/>
          <c:showSerName val="0"/>
          <c:showPercent val="0"/>
          <c:showBubbleSize val="0"/>
        </c:dLbls>
        <c:smooth val="0"/>
        <c:axId val="1789646640"/>
        <c:axId val="1952341136"/>
      </c:lineChart>
      <c:catAx>
        <c:axId val="178964664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Month</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52341136"/>
        <c:crosses val="autoZero"/>
        <c:auto val="1"/>
        <c:lblAlgn val="ctr"/>
        <c:lblOffset val="100"/>
        <c:noMultiLvlLbl val="0"/>
      </c:catAx>
      <c:valAx>
        <c:axId val="1952341136"/>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Percent of Season Total Catch</a:t>
                </a:r>
              </a:p>
            </c:rich>
          </c:tx>
          <c:layout>
            <c:manualLayout>
              <c:xMode val="edge"/>
              <c:yMode val="edge"/>
              <c:x val="6.038647342995169E-3"/>
              <c:y val="0.1512247497206606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896466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 Sth'!$D$45</c:f>
              <c:strCache>
                <c:ptCount val="1"/>
                <c:pt idx="0">
                  <c:v>returns</c:v>
                </c:pt>
              </c:strCache>
            </c:strRef>
          </c:tx>
          <c:spPr>
            <a:solidFill>
              <a:srgbClr val="3AB54A"/>
            </a:solidFill>
            <a:ln w="38100">
              <a:solidFill>
                <a:srgbClr val="3AB54A"/>
              </a:solidFill>
            </a:ln>
            <a:effectLst/>
          </c:spPr>
          <c:invertIfNegative val="0"/>
          <c:cat>
            <c:numRef>
              <c:f>'S Sth'!$C$46:$C$51</c:f>
              <c:numCache>
                <c:formatCode>General</c:formatCode>
                <c:ptCount val="6"/>
                <c:pt idx="0">
                  <c:v>2020</c:v>
                </c:pt>
                <c:pt idx="1">
                  <c:v>2021</c:v>
                </c:pt>
                <c:pt idx="2">
                  <c:v>2022</c:v>
                </c:pt>
                <c:pt idx="3">
                  <c:v>2023</c:v>
                </c:pt>
                <c:pt idx="4">
                  <c:v>2024</c:v>
                </c:pt>
                <c:pt idx="5">
                  <c:v>2025</c:v>
                </c:pt>
              </c:numCache>
            </c:numRef>
          </c:cat>
          <c:val>
            <c:numRef>
              <c:f>'S Sth'!$D$46:$D$51</c:f>
              <c:numCache>
                <c:formatCode>General</c:formatCode>
                <c:ptCount val="6"/>
                <c:pt idx="0">
                  <c:v>7001</c:v>
                </c:pt>
                <c:pt idx="1">
                  <c:v>1819</c:v>
                </c:pt>
                <c:pt idx="2">
                  <c:v>5509</c:v>
                </c:pt>
                <c:pt idx="3">
                  <c:v>3894</c:v>
                </c:pt>
                <c:pt idx="4">
                  <c:v>8526</c:v>
                </c:pt>
                <c:pt idx="5">
                  <c:v>4408</c:v>
                </c:pt>
              </c:numCache>
            </c:numRef>
          </c:val>
          <c:extLst>
            <c:ext xmlns:c16="http://schemas.microsoft.com/office/drawing/2014/chart" uri="{C3380CC4-5D6E-409C-BE32-E72D297353CC}">
              <c16:uniqueId val="{00000000-854B-4FF2-9878-6B8A83C995F8}"/>
            </c:ext>
          </c:extLst>
        </c:ser>
        <c:ser>
          <c:idx val="1"/>
          <c:order val="1"/>
          <c:tx>
            <c:strRef>
              <c:f>'S Sth'!$E$45</c:f>
              <c:strCache>
                <c:ptCount val="1"/>
                <c:pt idx="0">
                  <c:v>recycled</c:v>
                </c:pt>
              </c:strCache>
            </c:strRef>
          </c:tx>
          <c:spPr>
            <a:noFill/>
            <a:ln w="38100">
              <a:solidFill>
                <a:srgbClr val="92D050"/>
              </a:solidFill>
            </a:ln>
            <a:effectLst/>
          </c:spPr>
          <c:invertIfNegative val="0"/>
          <c:cat>
            <c:numRef>
              <c:f>'S Sth'!$C$46:$C$51</c:f>
              <c:numCache>
                <c:formatCode>General</c:formatCode>
                <c:ptCount val="6"/>
                <c:pt idx="0">
                  <c:v>2020</c:v>
                </c:pt>
                <c:pt idx="1">
                  <c:v>2021</c:v>
                </c:pt>
                <c:pt idx="2">
                  <c:v>2022</c:v>
                </c:pt>
                <c:pt idx="3">
                  <c:v>2023</c:v>
                </c:pt>
                <c:pt idx="4">
                  <c:v>2024</c:v>
                </c:pt>
                <c:pt idx="5">
                  <c:v>2025</c:v>
                </c:pt>
              </c:numCache>
            </c:numRef>
          </c:cat>
          <c:val>
            <c:numRef>
              <c:f>'S Sth'!$E$46:$E$51</c:f>
              <c:numCache>
                <c:formatCode>General</c:formatCode>
                <c:ptCount val="6"/>
                <c:pt idx="0">
                  <c:v>3034</c:v>
                </c:pt>
                <c:pt idx="1">
                  <c:v>592</c:v>
                </c:pt>
                <c:pt idx="2">
                  <c:v>3022</c:v>
                </c:pt>
                <c:pt idx="3">
                  <c:v>1762</c:v>
                </c:pt>
                <c:pt idx="4">
                  <c:v>4649</c:v>
                </c:pt>
                <c:pt idx="5">
                  <c:v>1982</c:v>
                </c:pt>
              </c:numCache>
            </c:numRef>
          </c:val>
          <c:extLst>
            <c:ext xmlns:c16="http://schemas.microsoft.com/office/drawing/2014/chart" uri="{C3380CC4-5D6E-409C-BE32-E72D297353CC}">
              <c16:uniqueId val="{00000001-854B-4FF2-9878-6B8A83C995F8}"/>
            </c:ext>
          </c:extLst>
        </c:ser>
        <c:dLbls>
          <c:showLegendKey val="0"/>
          <c:showVal val="0"/>
          <c:showCatName val="0"/>
          <c:showSerName val="0"/>
          <c:showPercent val="0"/>
          <c:showBubbleSize val="0"/>
        </c:dLbls>
        <c:gapWidth val="150"/>
        <c:overlap val="100"/>
        <c:axId val="1132562464"/>
        <c:axId val="1132575424"/>
      </c:barChart>
      <c:catAx>
        <c:axId val="1132562464"/>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132575424"/>
        <c:crosses val="autoZero"/>
        <c:auto val="1"/>
        <c:lblAlgn val="ctr"/>
        <c:lblOffset val="100"/>
        <c:noMultiLvlLbl val="0"/>
      </c:catAx>
      <c:valAx>
        <c:axId val="1132575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132562464"/>
        <c:crosses val="autoZero"/>
        <c:crossBetween val="between"/>
      </c:valAx>
      <c:spPr>
        <a:noFill/>
        <a:ln>
          <a:noFill/>
        </a:ln>
        <a:effectLst/>
      </c:spPr>
    </c:plotArea>
    <c:legend>
      <c:legendPos val="b"/>
      <c:layout>
        <c:manualLayout>
          <c:xMode val="edge"/>
          <c:yMode val="edge"/>
          <c:x val="0.22090558992625922"/>
          <c:y val="0.90052038668433776"/>
          <c:w val="0.61109887305753452"/>
          <c:h val="8.0227688123143029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Reversed" id="23">
  <a:schemeClr val="accent3"/>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52_D9014611.xml><?xml version="1.0" encoding="utf-8"?>
<p188:cmLst xmlns:a="http://schemas.openxmlformats.org/drawingml/2006/main" xmlns:r="http://schemas.openxmlformats.org/officeDocument/2006/relationships" xmlns:p188="http://schemas.microsoft.com/office/powerpoint/2018/8/main">
  <p188:cm id="{276CB926-5D33-4DD2-89BF-155ABAF737A1}" authorId="{FB3E32EB-BA95-A9F5-5BA9-2B74F7914BBD}" created="2026-04-03T19:15:03.452">
    <ac:deMkLst xmlns:ac="http://schemas.microsoft.com/office/drawing/2013/main/command">
      <pc:docMk xmlns:pc="http://schemas.microsoft.com/office/powerpoint/2013/main/command"/>
      <pc:sldMk xmlns:pc="http://schemas.microsoft.com/office/powerpoint/2013/main/command" cId="3640739345" sldId="338"/>
      <ac:spMk id="2" creationId="{EB02349A-1DF1-5287-81C1-CD4FE1B7735B}"/>
    </ac:deMkLst>
    <p188:txBody>
      <a:bodyPr/>
      <a:lstStyle/>
      <a:p>
        <a:r>
          <a:rPr lang="en-US"/>
          <a:t>May want to recycle this slide during specific species sections</a:t>
        </a:r>
      </a:p>
    </p188:txBody>
    <p188:extLst>
      <p:ext xmlns:p="http://schemas.openxmlformats.org/presentationml/2006/main" uri="{57CB4572-C831-44C2-8A1C-0ADB6CCDFE69}">
        <p223:reactions xmlns:p223="http://schemas.microsoft.com/office/powerpoint/2022/03/main">
          <p223:rxn type="👍">
            <p223:instance time="2026-04-03T22:23:22.153" authorId="{6CB1BA87-4368-2E5F-7B81-6A385F815831}"/>
          </p223:rxn>
        </p223:reactions>
      </p:ext>
    </p188:extLst>
  </p188:cm>
</p188:cmLst>
</file>

<file path=ppt/comments/modernComment_153_B115ADEA.xml><?xml version="1.0" encoding="utf-8"?>
<p188:cmLst xmlns:a="http://schemas.openxmlformats.org/drawingml/2006/main" xmlns:r="http://schemas.openxmlformats.org/officeDocument/2006/relationships" xmlns:p188="http://schemas.microsoft.com/office/powerpoint/2018/8/main">
  <p188:cm id="{E3A7DCC1-8C74-4898-91CD-16F086009A0C}" authorId="{FB3E32EB-BA95-A9F5-5BA9-2B74F7914BBD}" created="2026-04-03T19:03:26.355">
    <ac:deMkLst xmlns:ac="http://schemas.microsoft.com/office/drawing/2013/main/command">
      <pc:docMk xmlns:pc="http://schemas.microsoft.com/office/powerpoint/2013/main/command"/>
      <pc:sldMk xmlns:pc="http://schemas.microsoft.com/office/powerpoint/2013/main/command" cId="2970988010" sldId="339"/>
      <ac:spMk id="8" creationId="{5F921B23-54BA-3617-C95A-ECB1415566BB}"/>
    </ac:deMkLst>
    <p188:replyLst>
      <p188:reply id="{AAD91F2D-EC05-4065-9941-4ADC33DECE2F}" authorId="{6CB1BA87-4368-2E5F-7B81-6A385F815831}" created="2026-04-03T22:22:59.753">
        <p188:txBody>
          <a:bodyPr/>
          <a:lstStyle/>
          <a:p>
            <a:r>
              <a:rPr lang="en-US"/>
              <a:t>This shows the active fishing spots. Also relevant to TPU vs WDFW creel</a:t>
            </a:r>
          </a:p>
        </p188:txBody>
      </p188:reply>
    </p188:replyLst>
    <p188:txBody>
      <a:bodyPr/>
      <a:lstStyle/>
      <a:p>
        <a:r>
          <a:rPr lang="en-US"/>
          <a:t>What’s the context for having this slide right off the bat?</a:t>
        </a:r>
      </a:p>
    </p188:txBody>
  </p188:cm>
</p188:cmLst>
</file>

<file path=ppt/comments/modernComment_154_CE6E2B69.xml><?xml version="1.0" encoding="utf-8"?>
<p188:cmLst xmlns:a="http://schemas.openxmlformats.org/drawingml/2006/main" xmlns:r="http://schemas.openxmlformats.org/officeDocument/2006/relationships" xmlns:p188="http://schemas.microsoft.com/office/powerpoint/2018/8/main">
  <p188:cm id="{9503956E-38D7-4D1A-8D87-42E11EBC8E4C}" authorId="{FB3E32EB-BA95-A9F5-5BA9-2B74F7914BBD}" created="2026-04-03T19:16:32.142">
    <ac:deMkLst xmlns:ac="http://schemas.microsoft.com/office/drawing/2013/main/command">
      <pc:docMk xmlns:pc="http://schemas.microsoft.com/office/powerpoint/2013/main/command"/>
      <pc:sldMk xmlns:pc="http://schemas.microsoft.com/office/powerpoint/2013/main/command" cId="3463326569" sldId="340"/>
      <ac:spMk id="3" creationId="{D4F6DBFE-9677-EF25-C19A-4EE351D2CCE3}"/>
    </ac:deMkLst>
    <p188:txBody>
      <a:bodyPr/>
      <a:lstStyle/>
      <a:p>
        <a:r>
          <a:rPr lang="en-US"/>
          <a:t>TPU funded creel covers what range on the Cowlitz if not down to mouth.</a:t>
        </a:r>
      </a:p>
    </p188:txBody>
  </p188:cm>
</p188:cmLst>
</file>

<file path=ppt/comments/modernComment_156_F3B5A689.xml><?xml version="1.0" encoding="utf-8"?>
<p188:cmLst xmlns:a="http://schemas.openxmlformats.org/drawingml/2006/main" xmlns:r="http://schemas.openxmlformats.org/officeDocument/2006/relationships" xmlns:p188="http://schemas.microsoft.com/office/powerpoint/2018/8/main">
  <p188:cm id="{0FBCC296-C591-44B2-A5A6-C8175712EA74}" authorId="{FB3E32EB-BA95-A9F5-5BA9-2B74F7914BBD}" created="2026-04-03T19:19:11.097">
    <ac:deMkLst xmlns:ac="http://schemas.microsoft.com/office/drawing/2013/main/command">
      <pc:docMk xmlns:pc="http://schemas.microsoft.com/office/powerpoint/2013/main/command"/>
      <pc:sldMk xmlns:pc="http://schemas.microsoft.com/office/powerpoint/2013/main/command" cId="4088768137" sldId="342"/>
      <ac:spMk id="3" creationId="{9E086BEE-8DFE-4090-4568-5CDFCFBC7940}"/>
    </ac:deMkLst>
    <p188:txBody>
      <a:bodyPr/>
      <a:lstStyle/>
      <a:p>
        <a:r>
          <a:rPr lang="en-US"/>
          <a:t>Slides should follow order presented on earlier slide (#9)</a:t>
        </a:r>
      </a:p>
    </p188:txBody>
  </p188:cm>
  <p188:cm id="{CE3052D6-BE27-42FB-89FC-EDBC2557721E}" authorId="{FB3E32EB-BA95-A9F5-5BA9-2B74F7914BBD}" created="2026-04-03T19:20:29.699">
    <ac:deMkLst xmlns:ac="http://schemas.microsoft.com/office/drawing/2013/main/command">
      <pc:docMk xmlns:pc="http://schemas.microsoft.com/office/powerpoint/2013/main/command"/>
      <pc:sldMk xmlns:pc="http://schemas.microsoft.com/office/powerpoint/2013/main/command" cId="4088768137" sldId="342"/>
      <ac:spMk id="3" creationId="{9E086BEE-8DFE-4090-4568-5CDFCFBC7940}"/>
    </ac:deMkLst>
    <p188:replyLst>
      <p188:reply id="{C2FF41AD-B623-42D5-A8BE-A8CC5D0EFD21}" authorId="{6CB1BA87-4368-2E5F-7B81-6A385F815831}" created="2026-04-03T22:24:25.208">
        <p188:txBody>
          <a:bodyPr/>
          <a:lstStyle/>
          <a:p>
            <a:r>
              <a:rPr lang="en-US"/>
              <a:t>I could recycle slides from the steelhead transition plan for that potentially</a:t>
            </a:r>
          </a:p>
        </p188:txBody>
      </p188:reply>
    </p188:replyLst>
    <p188:txBody>
      <a:bodyPr/>
      <a:lstStyle/>
      <a:p>
        <a:r>
          <a:rPr lang="en-US"/>
          <a:t>Talk about the options between the three programs with a goal of hitting the overall release goal.</a:t>
        </a:r>
      </a:p>
    </p188:txBody>
  </p188:cm>
  <p188:cm id="{AA829C67-E10D-4F69-802E-EFE798BBB99E}" authorId="{FB3E32EB-BA95-A9F5-5BA9-2B74F7914BBD}" created="2026-04-03T19:24:20.425">
    <ac:deMkLst xmlns:ac="http://schemas.microsoft.com/office/drawing/2013/main/command">
      <pc:docMk xmlns:pc="http://schemas.microsoft.com/office/powerpoint/2013/main/command"/>
      <pc:sldMk xmlns:pc="http://schemas.microsoft.com/office/powerpoint/2013/main/command" cId="4088768137" sldId="342"/>
      <ac:spMk id="3" creationId="{9E086BEE-8DFE-4090-4568-5CDFCFBC7940}"/>
    </ac:deMkLst>
    <p188:txBody>
      <a:bodyPr/>
      <a:lstStyle/>
      <a:p>
        <a:r>
          <a:rPr lang="en-US"/>
          <a:t>Make sure to state upper Cowlitz = upper Cowlitz and Cispus populations. </a:t>
        </a:r>
      </a:p>
    </p188:txBody>
    <p188:extLst>
      <p:ext xmlns:p="http://schemas.openxmlformats.org/presentationml/2006/main" uri="{57CB4572-C831-44C2-8A1C-0ADB6CCDFE69}">
        <p223:reactions xmlns:p223="http://schemas.microsoft.com/office/powerpoint/2022/03/main">
          <p223:rxn type="👍">
            <p223:instance time="2026-04-03T22:24:53.717" authorId="{6CB1BA87-4368-2E5F-7B81-6A385F815831}"/>
          </p223:rxn>
        </p223:reactions>
      </p:ext>
    </p188:extLst>
  </p188:cm>
</p188:cmLst>
</file>

<file path=ppt/comments/modernComment_161_EC0E14AB.xml><?xml version="1.0" encoding="utf-8"?>
<p188:cmLst xmlns:a="http://schemas.openxmlformats.org/drawingml/2006/main" xmlns:r="http://schemas.openxmlformats.org/officeDocument/2006/relationships" xmlns:p188="http://schemas.microsoft.com/office/powerpoint/2018/8/main">
  <p188:cm id="{11CDFBF0-9A40-4AF8-B76E-6F94279CCDE1}" authorId="{FB3E32EB-BA95-A9F5-5BA9-2B74F7914BBD}" created="2026-04-03T19:41:03.838">
    <ac:deMkLst xmlns:ac="http://schemas.microsoft.com/office/drawing/2013/main/command">
      <pc:docMk xmlns:pc="http://schemas.microsoft.com/office/powerpoint/2013/main/command"/>
      <pc:sldMk xmlns:pc="http://schemas.microsoft.com/office/powerpoint/2013/main/command" cId="3960345771" sldId="353"/>
      <ac:spMk id="2" creationId="{5E79CB03-F520-5C02-07DD-16263BFC023B}"/>
    </ac:deMkLst>
    <p188:replyLst>
      <p188:reply id="{47E3D799-48E9-4B27-9929-38104EABE240}" authorId="{6CB1BA87-4368-2E5F-7B81-6A385F815831}" created="2026-04-03T22:30:51.407">
        <p188:txBody>
          <a:bodyPr/>
          <a:lstStyle/>
          <a:p>
            <a:r>
              <a:rPr lang="en-US"/>
              <a:t>AHP distribution</a:t>
            </a:r>
          </a:p>
        </p188:txBody>
      </p188:reply>
    </p188:replyLst>
    <p188:txBody>
      <a:bodyPr/>
      <a:lstStyle/>
      <a:p>
        <a:r>
          <a:rPr lang="en-US"/>
          <a:t>Is this figure an average of some time period, just a single year, or splits based on the AHP?</a:t>
        </a:r>
      </a:p>
    </p188:txBody>
  </p188:cm>
</p188:cmLst>
</file>

<file path=ppt/comments/modernComment_168_9C5EBCA6.xml><?xml version="1.0" encoding="utf-8"?>
<p188:cmLst xmlns:a="http://schemas.openxmlformats.org/drawingml/2006/main" xmlns:r="http://schemas.openxmlformats.org/officeDocument/2006/relationships" xmlns:p188="http://schemas.microsoft.com/office/powerpoint/2018/8/main">
  <p188:cm id="{4DB4A104-1F57-46B1-89A4-3E7C9CE354AB}" authorId="{39DA4E9E-1CA2-7095-C8A3-74201AE40BD2}" created="2026-04-09T00:41:46.271">
    <pc:sldMkLst xmlns:pc="http://schemas.microsoft.com/office/powerpoint/2013/main/command">
      <pc:docMk/>
      <pc:sldMk cId="2623454374" sldId="360"/>
    </pc:sldMkLst>
    <p188:replyLst>
      <p188:reply id="{4D7CE271-E487-4450-85BB-AFE31C95DAFD}" authorId="{6CB1BA87-4368-2E5F-7B81-6A385F815831}" created="2026-04-10T21:04:58.867">
        <p188:txBody>
          <a:bodyPr/>
          <a:lstStyle/>
          <a:p>
            <a:r>
              <a:rPr lang="en-US"/>
              <a:t>Added a open bar for upstream HOR. All NORs go upstrem</a:t>
            </a:r>
          </a:p>
        </p188:txBody>
      </p188:reply>
    </p188:replyLst>
    <p188:txBody>
      <a:bodyPr/>
      <a:lstStyle/>
      <a:p>
        <a:r>
          <a:rPr lang="en-US"/>
          <a:t>Can we add a line showing the upstream HOR transport? It would get rid of 1 slide and show that brood is priority set up the CRC table for both lower and upper harvest </a:t>
        </a:r>
      </a:p>
    </p188:txBody>
  </p188:cm>
  <p188:cm id="{E2EE13DF-2EE7-4530-AC50-A55D95761164}" authorId="{6CB1BA87-4368-2E5F-7B81-6A385F815831}" created="2026-04-13T23:03:05.189">
    <pc:sldMkLst xmlns:pc="http://schemas.microsoft.com/office/powerpoint/2013/main/command">
      <pc:docMk/>
      <pc:sldMk cId="2623454374" sldId="360"/>
    </pc:sldMkLst>
    <p188:txBody>
      <a:bodyPr/>
      <a:lstStyle/>
      <a:p>
        <a:r>
          <a:rPr lang="en-US"/>
          <a:t>Maybe split into two slides?
</a:t>
        </a:r>
      </a:p>
    </p188:txBody>
  </p188:cm>
</p188:cmLst>
</file>

<file path=ppt/comments/modernComment_170_D16225DE.xml><?xml version="1.0" encoding="utf-8"?>
<p188:cmLst xmlns:a="http://schemas.openxmlformats.org/drawingml/2006/main" xmlns:r="http://schemas.openxmlformats.org/officeDocument/2006/relationships" xmlns:p188="http://schemas.microsoft.com/office/powerpoint/2018/8/main">
  <p188:cm id="{051EEB50-4E8A-47DB-8598-1B8996C0FFE9}" authorId="{FB3E32EB-BA95-A9F5-5BA9-2B74F7914BBD}" created="2026-04-03T18:43:43">
    <ac:deMkLst xmlns:ac="http://schemas.microsoft.com/office/drawing/2013/main/command">
      <pc:docMk xmlns:pc="http://schemas.microsoft.com/office/powerpoint/2013/main/command"/>
      <pc:sldMk xmlns:pc="http://schemas.microsoft.com/office/powerpoint/2013/main/command" cId="3512870366" sldId="368"/>
      <ac:spMk id="2" creationId="{386F45D3-99AB-822A-D406-F348709F261E}"/>
    </ac:deMkLst>
    <p188:txBody>
      <a:bodyPr/>
      <a:lstStyle/>
      <a:p>
        <a:r>
          <a:rPr lang="en-US"/>
          <a:t>From our eCRC FAQ page (https://wdfw.wa.gov/licenses/fishing/catch-record-card)
“What to expect in the field
When fishing for species that require a catch record card, you may be contacted by WDFW staff as part of routine catch sampling. This information helps WDFW estimate harvest, understand use of electronic catch record cards, and support management of salmon and steelhead fisheries.
Electronic license verification
Additional questions from WDFW staff will focus on catch record cards. Staff may ask which type of catch record card your party used (paper or electronic).
If you are using an electronic catch record card, catch sampling staff may ask to scan the barcode on your mobile device. This barcode scan captures your WILD ID number. It does not collect any other personal information. This helps WDFW understand eCRC adoption and verify reported harvest.
Washington Fish and Wildlife Police may also request to review fishing license or catch record cards, either paper or electronic. Compliance with WDFW Police is required under state law.  Anyone using mobile licensing is responsible for having a working, charged device with the authorized app installed and logged in. A Fish and Wildlife Officer may require display of a valid license and recorded harvest information at any time. If a device cannot display that information when requested, it may result in a citation under state law. 
Mobile licensing is new for the 2026–2027 license year. This year, Fish and Wildlife Officers may use discretion with mobile license holders when circumstances allow.”</a:t>
        </a:r>
      </a:p>
    </p188:txBody>
  </p188:cm>
</p188:cmLst>
</file>

<file path=ppt/comments/modernComment_189_EA78D738.xml><?xml version="1.0" encoding="utf-8"?>
<p188:cmLst xmlns:a="http://schemas.openxmlformats.org/drawingml/2006/main" xmlns:r="http://schemas.openxmlformats.org/officeDocument/2006/relationships" xmlns:p188="http://schemas.microsoft.com/office/powerpoint/2018/8/main">
  <p188:cm id="{CAEF2E54-4079-445A-B656-1E3545F8BCEF}" authorId="{FB3E32EB-BA95-A9F5-5BA9-2B74F7914BBD}" created="2026-04-03T19:25:21.532">
    <ac:deMkLst xmlns:ac="http://schemas.microsoft.com/office/drawing/2013/main/command">
      <pc:docMk xmlns:pc="http://schemas.microsoft.com/office/powerpoint/2013/main/command"/>
      <pc:sldMk xmlns:pc="http://schemas.microsoft.com/office/powerpoint/2013/main/command" cId="3933787960" sldId="393"/>
      <ac:graphicFrameMk id="6" creationId="{393EB3E0-3EF8-F4E2-B453-26BCFAD8ECF1}"/>
    </ac:deMkLst>
    <p188:replyLst>
      <p188:reply id="{BF03B8D7-7EC2-4AFA-9C76-1A2A9B16FDAD}" authorId="{6CB1BA87-4368-2E5F-7B81-6A385F815831}" created="2026-04-03T22:25:19.130">
        <p188:txBody>
          <a:bodyPr/>
          <a:lstStyle/>
          <a:p>
            <a:r>
              <a:rPr lang="en-US"/>
              <a:t>Excluded Toutle and Coweeman</a:t>
            </a:r>
          </a:p>
        </p188:txBody>
      </p188:reply>
    </p188:replyLst>
    <p188:txBody>
      <a:bodyPr/>
      <a:lstStyle/>
      <a:p>
        <a:r>
          <a:rPr lang="en-US"/>
          <a:t>LC NOR estimates just tribs, does it include the Toutle or Coweeman?</a:t>
        </a:r>
      </a:p>
    </p188:txBody>
  </p188:cm>
  <p188:cm id="{F85B3922-2542-49CE-9781-D0D5669E45A6}" authorId="{FB3E32EB-BA95-A9F5-5BA9-2B74F7914BBD}" created="2026-04-03T19:27:29.574">
    <ac:deMkLst xmlns:ac="http://schemas.microsoft.com/office/drawing/2013/main/command">
      <pc:docMk xmlns:pc="http://schemas.microsoft.com/office/powerpoint/2013/main/command"/>
      <pc:sldMk xmlns:pc="http://schemas.microsoft.com/office/powerpoint/2013/main/command" cId="3933787960" sldId="393"/>
      <ac:graphicFrameMk id="6" creationId="{393EB3E0-3EF8-F4E2-B453-26BCFAD8ECF1}"/>
    </ac:deMkLst>
    <p188:replyLst>
      <p188:reply id="{9CEC7236-6494-4F92-B676-28D3E8BEB1CB}" authorId="{6CB1BA87-4368-2E5F-7B81-6A385F815831}" created="2026-04-03T22:26:07.423">
        <p188:txBody>
          <a:bodyPr/>
          <a:lstStyle/>
          <a:p>
            <a:r>
              <a:rPr lang="en-US"/>
              <a:t>The LC HOR+tilton HOR=UC HOR =Total HOR return to Barrier Dam</a:t>
            </a:r>
          </a:p>
        </p188:txBody>
      </p188:reply>
    </p188:replyLst>
    <p188:txBody>
      <a:bodyPr/>
      <a:lstStyle/>
      <a:p>
        <a:r>
          <a:rPr lang="en-US"/>
          <a:t>Is LC HOR harvest plus separator returns and the rest are just separator returns? </a:t>
        </a:r>
      </a:p>
    </p188:txBody>
  </p188:cm>
</p188:cmLst>
</file>

<file path=ppt/comments/modernComment_18F_9C02F935.xml><?xml version="1.0" encoding="utf-8"?>
<p188:cmLst xmlns:a="http://schemas.openxmlformats.org/drawingml/2006/main" xmlns:r="http://schemas.openxmlformats.org/officeDocument/2006/relationships" xmlns:p188="http://schemas.microsoft.com/office/powerpoint/2018/8/main">
  <p188:cm id="{07BF2D6D-A302-4802-A815-17C7720464D2}" authorId="{39DA4E9E-1CA2-7095-C8A3-74201AE40BD2}" created="2026-04-21T06:05:38.820">
    <pc:sldMkLst xmlns:pc="http://schemas.microsoft.com/office/powerpoint/2013/main/command">
      <pc:docMk/>
      <pc:sldMk cId="2617440565" sldId="399"/>
    </pc:sldMkLst>
    <p188:txBody>
      <a:bodyPr/>
      <a:lstStyle/>
      <a:p>
        <a:r>
          <a:rPr lang="en-US"/>
          <a:t>How about switching Chinook and coho so we don’t have to switch back and forth so much?</a:t>
        </a:r>
      </a:p>
    </p188:txBody>
  </p188:cm>
</p188:cmLst>
</file>

<file path=ppt/comments/modernComment_195_294D142A.xml><?xml version="1.0" encoding="utf-8"?>
<p188:cmLst xmlns:a="http://schemas.openxmlformats.org/drawingml/2006/main" xmlns:r="http://schemas.openxmlformats.org/officeDocument/2006/relationships" xmlns:p188="http://schemas.microsoft.com/office/powerpoint/2018/8/main">
  <p188:cm id="{6AA83369-EB79-4886-BB5F-DF0870B97D45}" authorId="{6CB1BA87-4368-2E5F-7B81-6A385F815831}" created="2026-04-13T23:03:37.718">
    <pc:sldMkLst xmlns:pc="http://schemas.microsoft.com/office/powerpoint/2013/main/command">
      <pc:docMk/>
      <pc:sldMk cId="692917290" sldId="405"/>
    </pc:sldMkLst>
    <p188:txBody>
      <a:bodyPr/>
      <a:lstStyle/>
      <a:p>
        <a:r>
          <a:rPr lang="en-US"/>
          <a:t>Maybe split into two graphs?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4503"/>
          </a:xfrm>
          <a:prstGeom prst="rect">
            <a:avLst/>
          </a:prstGeom>
        </p:spPr>
        <p:txBody>
          <a:bodyPr vert="horz" lIns="93102" tIns="46552" rIns="93102" bIns="46552" rtlCol="0"/>
          <a:lstStyle>
            <a:lvl1pPr algn="l">
              <a:defRPr sz="1200"/>
            </a:lvl1pPr>
          </a:lstStyle>
          <a:p>
            <a:endParaRPr lang="en-US"/>
          </a:p>
        </p:txBody>
      </p:sp>
      <p:sp>
        <p:nvSpPr>
          <p:cNvPr id="3" name="Date Placeholder 2"/>
          <p:cNvSpPr>
            <a:spLocks noGrp="1"/>
          </p:cNvSpPr>
          <p:nvPr>
            <p:ph type="dt" sz="quarter" idx="1"/>
          </p:nvPr>
        </p:nvSpPr>
        <p:spPr>
          <a:xfrm>
            <a:off x="3967341" y="0"/>
            <a:ext cx="3035088" cy="464503"/>
          </a:xfrm>
          <a:prstGeom prst="rect">
            <a:avLst/>
          </a:prstGeom>
        </p:spPr>
        <p:txBody>
          <a:bodyPr vert="horz" lIns="93102" tIns="46552" rIns="93102" bIns="46552" rtlCol="0"/>
          <a:lstStyle>
            <a:lvl1pPr algn="r">
              <a:defRPr sz="1200"/>
            </a:lvl1pPr>
          </a:lstStyle>
          <a:p>
            <a:fld id="{A498022D-315E-4DCD-83AA-FDE09CA1E5F4}" type="datetimeFigureOut">
              <a:rPr lang="en-US" smtClean="0"/>
              <a:pPr/>
              <a:t>4/22/2026</a:t>
            </a:fld>
            <a:endParaRPr lang="en-US"/>
          </a:p>
        </p:txBody>
      </p:sp>
      <p:sp>
        <p:nvSpPr>
          <p:cNvPr id="4" name="Footer Placeholder 3"/>
          <p:cNvSpPr>
            <a:spLocks noGrp="1"/>
          </p:cNvSpPr>
          <p:nvPr>
            <p:ph type="ftr" sz="quarter" idx="2"/>
          </p:nvPr>
        </p:nvSpPr>
        <p:spPr>
          <a:xfrm>
            <a:off x="0" y="8823935"/>
            <a:ext cx="3035088" cy="464503"/>
          </a:xfrm>
          <a:prstGeom prst="rect">
            <a:avLst/>
          </a:prstGeom>
        </p:spPr>
        <p:txBody>
          <a:bodyPr vert="horz" lIns="93102" tIns="46552" rIns="93102" bIns="46552" rtlCol="0" anchor="b"/>
          <a:lstStyle>
            <a:lvl1pPr algn="l">
              <a:defRPr sz="1200"/>
            </a:lvl1pPr>
          </a:lstStyle>
          <a:p>
            <a:endParaRPr lang="en-US"/>
          </a:p>
        </p:txBody>
      </p:sp>
      <p:sp>
        <p:nvSpPr>
          <p:cNvPr id="5" name="Slide Number Placeholder 4"/>
          <p:cNvSpPr>
            <a:spLocks noGrp="1"/>
          </p:cNvSpPr>
          <p:nvPr>
            <p:ph type="sldNum" sz="quarter" idx="3"/>
          </p:nvPr>
        </p:nvSpPr>
        <p:spPr>
          <a:xfrm>
            <a:off x="3967341" y="8823935"/>
            <a:ext cx="3035088" cy="464503"/>
          </a:xfrm>
          <a:prstGeom prst="rect">
            <a:avLst/>
          </a:prstGeom>
        </p:spPr>
        <p:txBody>
          <a:bodyPr vert="horz" lIns="93102" tIns="46552" rIns="93102" bIns="46552" rtlCol="0" anchor="b"/>
          <a:lstStyle>
            <a:lvl1pPr algn="r">
              <a:defRPr sz="1200"/>
            </a:lvl1pPr>
          </a:lstStyle>
          <a:p>
            <a:fld id="{C18A62F8-8ED1-4F04-A5B0-86B704968269}"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4503"/>
          </a:xfrm>
          <a:prstGeom prst="rect">
            <a:avLst/>
          </a:prstGeom>
        </p:spPr>
        <p:txBody>
          <a:bodyPr vert="horz" lIns="93102" tIns="46552" rIns="93102" bIns="46552" rtlCol="0"/>
          <a:lstStyle>
            <a:lvl1pPr algn="l">
              <a:defRPr sz="1200"/>
            </a:lvl1pPr>
          </a:lstStyle>
          <a:p>
            <a:endParaRPr lang="en-US"/>
          </a:p>
        </p:txBody>
      </p:sp>
      <p:sp>
        <p:nvSpPr>
          <p:cNvPr id="3" name="Date Placeholder 2"/>
          <p:cNvSpPr>
            <a:spLocks noGrp="1"/>
          </p:cNvSpPr>
          <p:nvPr>
            <p:ph type="dt" idx="1"/>
          </p:nvPr>
        </p:nvSpPr>
        <p:spPr>
          <a:xfrm>
            <a:off x="3967341" y="0"/>
            <a:ext cx="3035088" cy="464503"/>
          </a:xfrm>
          <a:prstGeom prst="rect">
            <a:avLst/>
          </a:prstGeom>
        </p:spPr>
        <p:txBody>
          <a:bodyPr vert="horz" lIns="93102" tIns="46552" rIns="93102" bIns="46552" rtlCol="0"/>
          <a:lstStyle>
            <a:lvl1pPr algn="r">
              <a:defRPr sz="1200"/>
            </a:lvl1pPr>
          </a:lstStyle>
          <a:p>
            <a:fld id="{B791021A-CA97-4BFD-87B6-2FBD359036F0}" type="datetimeFigureOut">
              <a:rPr lang="en-US" smtClean="0"/>
              <a:pPr/>
              <a:t>4/22/2026</a:t>
            </a:fld>
            <a:endParaRPr lang="en-US"/>
          </a:p>
        </p:txBody>
      </p:sp>
      <p:sp>
        <p:nvSpPr>
          <p:cNvPr id="4" name="Slide Image Placeholder 3"/>
          <p:cNvSpPr>
            <a:spLocks noGrp="1" noRot="1" noChangeAspect="1"/>
          </p:cNvSpPr>
          <p:nvPr>
            <p:ph type="sldImg" idx="2"/>
          </p:nvPr>
        </p:nvSpPr>
        <p:spPr>
          <a:xfrm>
            <a:off x="1179513" y="696913"/>
            <a:ext cx="4645025" cy="3482975"/>
          </a:xfrm>
          <a:prstGeom prst="rect">
            <a:avLst/>
          </a:prstGeom>
          <a:noFill/>
          <a:ln w="12700">
            <a:solidFill>
              <a:prstClr val="black"/>
            </a:solidFill>
          </a:ln>
        </p:spPr>
        <p:txBody>
          <a:bodyPr vert="horz" lIns="93102" tIns="46552" rIns="93102" bIns="46552" rtlCol="0" anchor="ctr"/>
          <a:lstStyle/>
          <a:p>
            <a:endParaRPr lang="en-US"/>
          </a:p>
        </p:txBody>
      </p:sp>
      <p:sp>
        <p:nvSpPr>
          <p:cNvPr id="5" name="Notes Placeholder 4"/>
          <p:cNvSpPr>
            <a:spLocks noGrp="1"/>
          </p:cNvSpPr>
          <p:nvPr>
            <p:ph type="body" sz="quarter" idx="3"/>
          </p:nvPr>
        </p:nvSpPr>
        <p:spPr>
          <a:xfrm>
            <a:off x="700405" y="4412774"/>
            <a:ext cx="5603240" cy="4180523"/>
          </a:xfrm>
          <a:prstGeom prst="rect">
            <a:avLst/>
          </a:prstGeom>
        </p:spPr>
        <p:txBody>
          <a:bodyPr vert="horz" lIns="93102" tIns="46552" rIns="93102" bIns="4655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5"/>
            <a:ext cx="3035088" cy="464503"/>
          </a:xfrm>
          <a:prstGeom prst="rect">
            <a:avLst/>
          </a:prstGeom>
        </p:spPr>
        <p:txBody>
          <a:bodyPr vert="horz" lIns="93102" tIns="46552" rIns="93102" bIns="46552"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5"/>
            <a:ext cx="3035088" cy="464503"/>
          </a:xfrm>
          <a:prstGeom prst="rect">
            <a:avLst/>
          </a:prstGeom>
        </p:spPr>
        <p:txBody>
          <a:bodyPr vert="horz" lIns="93102" tIns="46552" rIns="93102" bIns="46552" rtlCol="0" anchor="b"/>
          <a:lstStyle>
            <a:lvl1pPr algn="r">
              <a:defRPr sz="1200"/>
            </a:lvl1pPr>
          </a:lstStyle>
          <a:p>
            <a:fld id="{9A628E4F-335F-45F5-A2FC-FE9487D0909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1</a:t>
            </a:fld>
            <a:endParaRPr lang="en-US"/>
          </a:p>
        </p:txBody>
      </p:sp>
    </p:spTree>
    <p:extLst>
      <p:ext uri="{BB962C8B-B14F-4D97-AF65-F5344CB8AC3E}">
        <p14:creationId xmlns:p14="http://schemas.microsoft.com/office/powerpoint/2010/main" val="1140340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Fishery theme:  Provide abundance building in Upper Cowlitz, Tilton. Fishery in lower Cowlitz with expanded run timing. Provide harvest opportunity in all areas. Not much yet in upper Cowlitz but recent changes to the hatchery programs should improve in the long term, also with some catch and release fishery potential.  This fishery can provide good fishing but water conditions vary with weather patterns. The populations were derived from the native Cowlitz River stock &gt;50 years ago. These stock still produce some very large individuals.  While the lower Cowlitz program is segregated, the upper Cowlitz and Tilton programs are integrated and adaptation is driven by those local conditions.</a:t>
            </a:r>
          </a:p>
          <a:p>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10</a:t>
            </a:fld>
            <a:endParaRPr lang="en-US"/>
          </a:p>
        </p:txBody>
      </p:sp>
    </p:spTree>
    <p:extLst>
      <p:ext uri="{BB962C8B-B14F-4D97-AF65-F5344CB8AC3E}">
        <p14:creationId xmlns:p14="http://schemas.microsoft.com/office/powerpoint/2010/main" val="2154053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Fishery theme:  Provide abundance building in Upper Cowlitz, Tilton. Fishery in lower Cowlitz with expanded run timing. Provide harvest opportunity in all areas. Not much yet in upper Cowlitz but recent changes should improve in the long term, also with some catch and release fishery potential.</a:t>
            </a:r>
          </a:p>
        </p:txBody>
      </p:sp>
      <p:sp>
        <p:nvSpPr>
          <p:cNvPr id="4" name="Slide Number Placeholder 3"/>
          <p:cNvSpPr>
            <a:spLocks noGrp="1"/>
          </p:cNvSpPr>
          <p:nvPr>
            <p:ph type="sldNum" sz="quarter" idx="5"/>
          </p:nvPr>
        </p:nvSpPr>
        <p:spPr/>
        <p:txBody>
          <a:bodyPr/>
          <a:lstStyle/>
          <a:p>
            <a:fld id="{9A628E4F-335F-45F5-A2FC-FE9487D09098}" type="slidenum">
              <a:rPr lang="en-US" smtClean="0"/>
              <a:pPr/>
              <a:t>11</a:t>
            </a:fld>
            <a:endParaRPr lang="en-US"/>
          </a:p>
        </p:txBody>
      </p:sp>
    </p:spTree>
    <p:extLst>
      <p:ext uri="{BB962C8B-B14F-4D97-AF65-F5344CB8AC3E}">
        <p14:creationId xmlns:p14="http://schemas.microsoft.com/office/powerpoint/2010/main" val="2010307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Sliding scale of hatchery production, up to 50% </a:t>
            </a:r>
            <a:r>
              <a:rPr lang="en-US" dirty="0" err="1"/>
              <a:t>pNOB</a:t>
            </a:r>
            <a:r>
              <a:rPr lang="en-US" dirty="0"/>
              <a:t> using about 10% mining rate.  Upper Basin integrated hatchery programs provide fisheries in the lower Cowlitz as well.   Lower Columbia fisheries possible but not well documented. </a:t>
            </a:r>
            <a:r>
              <a:rPr lang="en-US" dirty="0" err="1"/>
              <a:t>Segragated</a:t>
            </a:r>
            <a:r>
              <a:rPr lang="en-US" dirty="0"/>
              <a:t> </a:t>
            </a:r>
            <a:r>
              <a:rPr lang="en-US" dirty="0" err="1"/>
              <a:t>HORxHOR</a:t>
            </a:r>
            <a:r>
              <a:rPr lang="en-US" dirty="0"/>
              <a:t>, Integrated </a:t>
            </a:r>
            <a:r>
              <a:rPr lang="en-US" dirty="0" err="1"/>
              <a:t>HORxNOR</a:t>
            </a:r>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12</a:t>
            </a:fld>
            <a:endParaRPr lang="en-US"/>
          </a:p>
        </p:txBody>
      </p:sp>
    </p:spTree>
    <p:extLst>
      <p:ext uri="{BB962C8B-B14F-4D97-AF65-F5344CB8AC3E}">
        <p14:creationId xmlns:p14="http://schemas.microsoft.com/office/powerpoint/2010/main" val="2051470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545C6-15DB-7DF0-39F3-361D940402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2E84B-357C-5C1E-5B2D-1024861DDD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21B3AE-AB9B-6097-005D-345FD6C3F27B}"/>
              </a:ext>
            </a:extLst>
          </p:cNvPr>
          <p:cNvSpPr>
            <a:spLocks noGrp="1"/>
          </p:cNvSpPr>
          <p:nvPr>
            <p:ph type="body" idx="1"/>
          </p:nvPr>
        </p:nvSpPr>
        <p:spPr/>
        <p:txBody>
          <a:bodyPr/>
          <a:lstStyle/>
          <a:p>
            <a:r>
              <a:rPr lang="en-US" dirty="0"/>
              <a:t>These all provide harvestable fish in Lower Cowlitz fishery.  Maintain full production, Use a 10% mining rate and let Tilton and UCR production vary Full program goals would be 50% </a:t>
            </a:r>
            <a:r>
              <a:rPr lang="en-US" dirty="0" err="1"/>
              <a:t>pNOB</a:t>
            </a:r>
            <a:r>
              <a:rPr lang="en-US" dirty="0"/>
              <a:t> for UCR and Tilton and should be achievable when FPS goals are being met and we are moving towards that goal.</a:t>
            </a:r>
          </a:p>
        </p:txBody>
      </p:sp>
      <p:sp>
        <p:nvSpPr>
          <p:cNvPr id="4" name="Slide Number Placeholder 3">
            <a:extLst>
              <a:ext uri="{FF2B5EF4-FFF2-40B4-BE49-F238E27FC236}">
                <a16:creationId xmlns:a16="http://schemas.microsoft.com/office/drawing/2014/main" id="{2EB40C7E-B2C9-5863-D603-B0AB9E1E22FA}"/>
              </a:ext>
            </a:extLst>
          </p:cNvPr>
          <p:cNvSpPr>
            <a:spLocks noGrp="1"/>
          </p:cNvSpPr>
          <p:nvPr>
            <p:ph type="sldNum" sz="quarter" idx="5"/>
          </p:nvPr>
        </p:nvSpPr>
        <p:spPr/>
        <p:txBody>
          <a:bodyPr/>
          <a:lstStyle/>
          <a:p>
            <a:fld id="{9A628E4F-335F-45F5-A2FC-FE9487D09098}" type="slidenum">
              <a:rPr lang="en-US" smtClean="0"/>
              <a:pPr/>
              <a:t>13</a:t>
            </a:fld>
            <a:endParaRPr lang="en-US"/>
          </a:p>
        </p:txBody>
      </p:sp>
    </p:spTree>
    <p:extLst>
      <p:ext uri="{BB962C8B-B14F-4D97-AF65-F5344CB8AC3E}">
        <p14:creationId xmlns:p14="http://schemas.microsoft.com/office/powerpoint/2010/main" val="739682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Same production overall but integrated programs are an increasing proportion. All of these fish are catchable in the Lower Cowlitz fisheries.   92K </a:t>
            </a:r>
            <a:r>
              <a:rPr lang="en-US" err="1"/>
              <a:t>lbs</a:t>
            </a:r>
            <a:r>
              <a:rPr lang="en-US"/>
              <a:t> of production</a:t>
            </a:r>
          </a:p>
        </p:txBody>
      </p:sp>
      <p:sp>
        <p:nvSpPr>
          <p:cNvPr id="4" name="Slide Number Placeholder 3"/>
          <p:cNvSpPr>
            <a:spLocks noGrp="1"/>
          </p:cNvSpPr>
          <p:nvPr>
            <p:ph type="sldNum" sz="quarter" idx="5"/>
          </p:nvPr>
        </p:nvSpPr>
        <p:spPr/>
        <p:txBody>
          <a:bodyPr/>
          <a:lstStyle/>
          <a:p>
            <a:fld id="{9A628E4F-335F-45F5-A2FC-FE9487D09098}" type="slidenum">
              <a:rPr lang="en-US" smtClean="0"/>
              <a:pPr/>
              <a:t>14</a:t>
            </a:fld>
            <a:endParaRPr lang="en-US"/>
          </a:p>
        </p:txBody>
      </p:sp>
    </p:spTree>
    <p:extLst>
      <p:ext uri="{BB962C8B-B14F-4D97-AF65-F5344CB8AC3E}">
        <p14:creationId xmlns:p14="http://schemas.microsoft.com/office/powerpoint/2010/main" val="2111042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we need a graph of total winter steelhead returns by year? Everything combined.  About 2500-3000 LC hatchery returns with a few hundred Tilton and UCRB pops and programs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15</a:t>
            </a:fld>
            <a:endParaRPr lang="en-US"/>
          </a:p>
        </p:txBody>
      </p:sp>
    </p:spTree>
    <p:extLst>
      <p:ext uri="{BB962C8B-B14F-4D97-AF65-F5344CB8AC3E}">
        <p14:creationId xmlns:p14="http://schemas.microsoft.com/office/powerpoint/2010/main" val="1138299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Crc</a:t>
            </a:r>
            <a:r>
              <a:rPr lang="en-US"/>
              <a:t> data vs returns. Josua to figure out back to 2015-ish</a:t>
            </a:r>
          </a:p>
        </p:txBody>
      </p:sp>
      <p:sp>
        <p:nvSpPr>
          <p:cNvPr id="4" name="Slide Number Placeholder 3"/>
          <p:cNvSpPr>
            <a:spLocks noGrp="1"/>
          </p:cNvSpPr>
          <p:nvPr>
            <p:ph type="sldNum" sz="quarter" idx="5"/>
          </p:nvPr>
        </p:nvSpPr>
        <p:spPr/>
        <p:txBody>
          <a:bodyPr/>
          <a:lstStyle/>
          <a:p>
            <a:fld id="{9A628E4F-335F-45F5-A2FC-FE9487D09098}" type="slidenum">
              <a:rPr lang="en-US" smtClean="0"/>
              <a:pPr/>
              <a:t>16</a:t>
            </a:fld>
            <a:endParaRPr lang="en-US"/>
          </a:p>
        </p:txBody>
      </p:sp>
    </p:spTree>
    <p:extLst>
      <p:ext uri="{BB962C8B-B14F-4D97-AF65-F5344CB8AC3E}">
        <p14:creationId xmlns:p14="http://schemas.microsoft.com/office/powerpoint/2010/main" val="1353301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Balance arrival date and spawn date. Goal to provide meaningful early season fishery and improved table quality and additional catchability by fish being available to the fishery longer.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17</a:t>
            </a:fld>
            <a:endParaRPr lang="en-US"/>
          </a:p>
        </p:txBody>
      </p:sp>
    </p:spTree>
    <p:extLst>
      <p:ext uri="{BB962C8B-B14F-4D97-AF65-F5344CB8AC3E}">
        <p14:creationId xmlns:p14="http://schemas.microsoft.com/office/powerpoint/2010/main" val="335526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graph shows</a:t>
            </a:r>
            <a:r>
              <a:rPr lang="en-US" baseline="0"/>
              <a:t> the bimodal catch when both the early and late winter programs were operate and how thing shifted to March and April once the Chamber’s creek stock program was discontinued, leaving a hole in the fishery. January and February had minimal catch/return</a:t>
            </a:r>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18</a:t>
            </a:fld>
            <a:endParaRPr lang="en-US"/>
          </a:p>
        </p:txBody>
      </p:sp>
    </p:spTree>
    <p:extLst>
      <p:ext uri="{BB962C8B-B14F-4D97-AF65-F5344CB8AC3E}">
        <p14:creationId xmlns:p14="http://schemas.microsoft.com/office/powerpoint/2010/main" val="1254824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80529-5466-85EB-8099-EB8450B712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7B6DB-5F15-52A4-2BEC-6C87F09AE3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31CADB-3D1B-42ED-0B5E-B74810EBE797}"/>
              </a:ext>
            </a:extLst>
          </p:cNvPr>
          <p:cNvSpPr>
            <a:spLocks noGrp="1"/>
          </p:cNvSpPr>
          <p:nvPr>
            <p:ph type="body" idx="1"/>
          </p:nvPr>
        </p:nvSpPr>
        <p:spPr/>
        <p:txBody>
          <a:bodyPr/>
          <a:lstStyle/>
          <a:p>
            <a:r>
              <a:rPr lang="en-US"/>
              <a:t>2024 and 2025 show a little bit of progress. 2025 should have been the first year of new take the first broodstock return. Now a single, broader return timing.</a:t>
            </a:r>
          </a:p>
        </p:txBody>
      </p:sp>
      <p:sp>
        <p:nvSpPr>
          <p:cNvPr id="4" name="Slide Number Placeholder 3">
            <a:extLst>
              <a:ext uri="{FF2B5EF4-FFF2-40B4-BE49-F238E27FC236}">
                <a16:creationId xmlns:a16="http://schemas.microsoft.com/office/drawing/2014/main" id="{26FB6C9A-3D26-0F11-2A02-2E22DBE3AE5F}"/>
              </a:ext>
            </a:extLst>
          </p:cNvPr>
          <p:cNvSpPr>
            <a:spLocks noGrp="1"/>
          </p:cNvSpPr>
          <p:nvPr>
            <p:ph type="sldNum" sz="quarter" idx="5"/>
          </p:nvPr>
        </p:nvSpPr>
        <p:spPr/>
        <p:txBody>
          <a:bodyPr/>
          <a:lstStyle/>
          <a:p>
            <a:fld id="{9A628E4F-335F-45F5-A2FC-FE9487D09098}" type="slidenum">
              <a:rPr lang="en-US" smtClean="0"/>
              <a:pPr/>
              <a:t>19</a:t>
            </a:fld>
            <a:endParaRPr lang="en-US"/>
          </a:p>
        </p:txBody>
      </p:sp>
    </p:spTree>
    <p:extLst>
      <p:ext uri="{BB962C8B-B14F-4D97-AF65-F5344CB8AC3E}">
        <p14:creationId xmlns:p14="http://schemas.microsoft.com/office/powerpoint/2010/main" val="3854127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Creel-Serl, STH-Serl, Chinook-Holowatz, Coho-Serl, Cutts- Holowatz, </a:t>
            </a:r>
            <a:r>
              <a:rPr lang="en-US" dirty="0" err="1"/>
              <a:t>eCRC</a:t>
            </a:r>
            <a:r>
              <a:rPr lang="en-US" dirty="0"/>
              <a:t>-Holowatz</a:t>
            </a:r>
          </a:p>
        </p:txBody>
      </p:sp>
      <p:sp>
        <p:nvSpPr>
          <p:cNvPr id="4" name="Slide Number Placeholder 3"/>
          <p:cNvSpPr>
            <a:spLocks noGrp="1"/>
          </p:cNvSpPr>
          <p:nvPr>
            <p:ph type="sldNum" sz="quarter" idx="5"/>
          </p:nvPr>
        </p:nvSpPr>
        <p:spPr/>
        <p:txBody>
          <a:bodyPr/>
          <a:lstStyle/>
          <a:p>
            <a:fld id="{9A628E4F-335F-45F5-A2FC-FE9487D09098}" type="slidenum">
              <a:rPr lang="en-US" smtClean="0"/>
              <a:pPr/>
              <a:t>2</a:t>
            </a:fld>
            <a:endParaRPr lang="en-US"/>
          </a:p>
        </p:txBody>
      </p:sp>
    </p:spTree>
    <p:extLst>
      <p:ext uri="{BB962C8B-B14F-4D97-AF65-F5344CB8AC3E}">
        <p14:creationId xmlns:p14="http://schemas.microsoft.com/office/powerpoint/2010/main" val="4138634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20</a:t>
            </a:fld>
            <a:endParaRPr lang="en-US"/>
          </a:p>
        </p:txBody>
      </p:sp>
    </p:spTree>
    <p:extLst>
      <p:ext uri="{BB962C8B-B14F-4D97-AF65-F5344CB8AC3E}">
        <p14:creationId xmlns:p14="http://schemas.microsoft.com/office/powerpoint/2010/main" val="1844887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Quality fishery in with expanded run timing. Recent improvements to the Upper Cowlitz hatchery program should improve in the long term. This fishery can provide good fishing, but water conditions vary with weather patterns.</a:t>
            </a:r>
            <a:endParaRPr lang="en-US" dirty="0"/>
          </a:p>
          <a:p>
            <a:r>
              <a:rPr lang="en-US"/>
              <a:t>Maybe compare Cowlitz catch to other systems. Reservoirs often maintain fishability through rainy weather. More consistent conditions. Remember Bryce’s point about shift in LC program combined with summer STHD creates a STHD fishery from Dec-Sept.  Currently no winter STHD recycling program: give reasons why.</a:t>
            </a:r>
          </a:p>
        </p:txBody>
      </p:sp>
      <p:sp>
        <p:nvSpPr>
          <p:cNvPr id="4" name="Slide Number Placeholder 3"/>
          <p:cNvSpPr>
            <a:spLocks noGrp="1"/>
          </p:cNvSpPr>
          <p:nvPr>
            <p:ph type="sldNum" sz="quarter" idx="5"/>
          </p:nvPr>
        </p:nvSpPr>
        <p:spPr/>
        <p:txBody>
          <a:bodyPr/>
          <a:lstStyle/>
          <a:p>
            <a:fld id="{9A628E4F-335F-45F5-A2FC-FE9487D09098}" type="slidenum">
              <a:rPr lang="en-US" smtClean="0"/>
              <a:pPr/>
              <a:t>21</a:t>
            </a:fld>
            <a:endParaRPr lang="en-US"/>
          </a:p>
        </p:txBody>
      </p:sp>
    </p:spTree>
    <p:extLst>
      <p:ext uri="{BB962C8B-B14F-4D97-AF65-F5344CB8AC3E}">
        <p14:creationId xmlns:p14="http://schemas.microsoft.com/office/powerpoint/2010/main" val="1982522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Summer steelhead fishery theme:  This segregated hatchery program is intended to provide a reliably productive fishery from May into September. River conditions are typically low and clear with cool water provided by the hydro-system. Catch limit is 3 fish, and fish are recycled to get more fish to anglers. There is almost no natural fish to compete with and limited straying of these fish into tributaries due to low warm waters. These are considered Skamania stock which is an out of basin stock but has had &gt;50 years of adaptation to the local Cowlitz conditions. High harvest rate</a:t>
            </a:r>
          </a:p>
        </p:txBody>
      </p:sp>
      <p:sp>
        <p:nvSpPr>
          <p:cNvPr id="4" name="Slide Number Placeholder 3"/>
          <p:cNvSpPr>
            <a:spLocks noGrp="1"/>
          </p:cNvSpPr>
          <p:nvPr>
            <p:ph type="sldNum" sz="quarter" idx="5"/>
          </p:nvPr>
        </p:nvSpPr>
        <p:spPr/>
        <p:txBody>
          <a:bodyPr/>
          <a:lstStyle/>
          <a:p>
            <a:fld id="{9A628E4F-335F-45F5-A2FC-FE9487D09098}" type="slidenum">
              <a:rPr lang="en-US" smtClean="0"/>
              <a:pPr/>
              <a:t>22</a:t>
            </a:fld>
            <a:endParaRPr lang="en-US"/>
          </a:p>
        </p:txBody>
      </p:sp>
    </p:spTree>
    <p:extLst>
      <p:ext uri="{BB962C8B-B14F-4D97-AF65-F5344CB8AC3E}">
        <p14:creationId xmlns:p14="http://schemas.microsoft.com/office/powerpoint/2010/main" val="663411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~118K </a:t>
            </a:r>
            <a:r>
              <a:rPr lang="en-US" err="1"/>
              <a:t>lbs</a:t>
            </a:r>
            <a:r>
              <a:rPr lang="en-US"/>
              <a:t> of smolts. But still sufficient surplus</a:t>
            </a:r>
          </a:p>
        </p:txBody>
      </p:sp>
      <p:sp>
        <p:nvSpPr>
          <p:cNvPr id="4" name="Slide Number Placeholder 3"/>
          <p:cNvSpPr>
            <a:spLocks noGrp="1"/>
          </p:cNvSpPr>
          <p:nvPr>
            <p:ph type="sldNum" sz="quarter" idx="5"/>
          </p:nvPr>
        </p:nvSpPr>
        <p:spPr/>
        <p:txBody>
          <a:bodyPr/>
          <a:lstStyle/>
          <a:p>
            <a:fld id="{9A628E4F-335F-45F5-A2FC-FE9487D09098}" type="slidenum">
              <a:rPr lang="en-US" smtClean="0"/>
              <a:pPr/>
              <a:t>23</a:t>
            </a:fld>
            <a:endParaRPr lang="en-US"/>
          </a:p>
        </p:txBody>
      </p:sp>
    </p:spTree>
    <p:extLst>
      <p:ext uri="{BB962C8B-B14F-4D97-AF65-F5344CB8AC3E}">
        <p14:creationId xmlns:p14="http://schemas.microsoft.com/office/powerpoint/2010/main" val="2435095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John to find- ask Brian G</a:t>
            </a:r>
          </a:p>
        </p:txBody>
      </p:sp>
      <p:sp>
        <p:nvSpPr>
          <p:cNvPr id="4" name="Slide Number Placeholder 3"/>
          <p:cNvSpPr>
            <a:spLocks noGrp="1"/>
          </p:cNvSpPr>
          <p:nvPr>
            <p:ph type="sldNum" sz="quarter" idx="5"/>
          </p:nvPr>
        </p:nvSpPr>
        <p:spPr/>
        <p:txBody>
          <a:bodyPr/>
          <a:lstStyle/>
          <a:p>
            <a:fld id="{9A628E4F-335F-45F5-A2FC-FE9487D09098}" type="slidenum">
              <a:rPr lang="en-US" smtClean="0"/>
              <a:pPr/>
              <a:t>24</a:t>
            </a:fld>
            <a:endParaRPr lang="en-US"/>
          </a:p>
        </p:txBody>
      </p:sp>
    </p:spTree>
    <p:extLst>
      <p:ext uri="{BB962C8B-B14F-4D97-AF65-F5344CB8AC3E}">
        <p14:creationId xmlns:p14="http://schemas.microsoft.com/office/powerpoint/2010/main" val="3211908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Rates</a:t>
            </a:r>
            <a:r>
              <a:rPr lang="en-US"/>
              <a:t> may be inflated by recycling and fleet getting a second chance</a:t>
            </a:r>
          </a:p>
          <a:p>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25</a:t>
            </a:fld>
            <a:endParaRPr lang="en-US"/>
          </a:p>
        </p:txBody>
      </p:sp>
    </p:spTree>
    <p:extLst>
      <p:ext uri="{BB962C8B-B14F-4D97-AF65-F5344CB8AC3E}">
        <p14:creationId xmlns:p14="http://schemas.microsoft.com/office/powerpoint/2010/main" val="2558275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97CDA-0930-DFF0-FFD5-98BAB11367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82106-DF1A-0694-D8D9-2A025A3EE1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7C3575-745F-C2C7-8ABC-63770409E467}"/>
              </a:ext>
            </a:extLst>
          </p:cNvPr>
          <p:cNvSpPr>
            <a:spLocks noGrp="1"/>
          </p:cNvSpPr>
          <p:nvPr>
            <p:ph type="body" idx="1"/>
          </p:nvPr>
        </p:nvSpPr>
        <p:spPr/>
        <p:txBody>
          <a:bodyPr/>
          <a:lstStyle/>
          <a:p>
            <a:pPr marL="571500" indent="-571500">
              <a:buFont typeface="Arial" panose="020B0604020202020204" pitchFamily="34" charset="0"/>
              <a:buChar char="•"/>
            </a:pPr>
            <a:r>
              <a:rPr lang="en-US" sz="1200" dirty="0"/>
              <a:t>River conditions are typically low and consistent with cool water provided by the hydro-system. </a:t>
            </a:r>
          </a:p>
          <a:p>
            <a:pPr marL="571500" indent="-571500">
              <a:buFont typeface="Arial" panose="020B0604020202020204" pitchFamily="34" charset="0"/>
              <a:buChar char="•"/>
            </a:pPr>
            <a:r>
              <a:rPr lang="en-US" sz="1200" dirty="0"/>
              <a:t>Few NOR to compete with and limited straying of these fish into tributaries due to low warm waters. </a:t>
            </a:r>
            <a:endParaRPr lang="en-US" dirty="0"/>
          </a:p>
        </p:txBody>
      </p:sp>
      <p:sp>
        <p:nvSpPr>
          <p:cNvPr id="4" name="Slide Number Placeholder 3">
            <a:extLst>
              <a:ext uri="{FF2B5EF4-FFF2-40B4-BE49-F238E27FC236}">
                <a16:creationId xmlns:a16="http://schemas.microsoft.com/office/drawing/2014/main" id="{4BD18F6A-A089-9EFC-4E30-A0345737815F}"/>
              </a:ext>
            </a:extLst>
          </p:cNvPr>
          <p:cNvSpPr>
            <a:spLocks noGrp="1"/>
          </p:cNvSpPr>
          <p:nvPr>
            <p:ph type="sldNum" sz="quarter" idx="5"/>
          </p:nvPr>
        </p:nvSpPr>
        <p:spPr/>
        <p:txBody>
          <a:bodyPr/>
          <a:lstStyle/>
          <a:p>
            <a:fld id="{9A628E4F-335F-45F5-A2FC-FE9487D09098}" type="slidenum">
              <a:rPr lang="en-US" smtClean="0"/>
              <a:pPr/>
              <a:t>26</a:t>
            </a:fld>
            <a:endParaRPr lang="en-US"/>
          </a:p>
        </p:txBody>
      </p:sp>
    </p:spTree>
    <p:extLst>
      <p:ext uri="{BB962C8B-B14F-4D97-AF65-F5344CB8AC3E}">
        <p14:creationId xmlns:p14="http://schemas.microsoft.com/office/powerpoint/2010/main" val="2505859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27</a:t>
            </a:fld>
            <a:endParaRPr lang="en-US"/>
          </a:p>
        </p:txBody>
      </p:sp>
    </p:spTree>
    <p:extLst>
      <p:ext uri="{BB962C8B-B14F-4D97-AF65-F5344CB8AC3E}">
        <p14:creationId xmlns:p14="http://schemas.microsoft.com/office/powerpoint/2010/main" val="2311675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Brood need is based on adult in hatchery survival and fecundity </a:t>
            </a:r>
          </a:p>
          <a:p>
            <a:r>
              <a:rPr lang="en-US"/>
              <a:t>3 sizes are tagged to ID returns by different rearing strategy</a:t>
            </a:r>
          </a:p>
          <a:p>
            <a:pPr defTabSz="913668">
              <a:defRPr/>
            </a:pPr>
            <a:r>
              <a:rPr lang="en-US"/>
              <a:t>Objectives provide opportunity in the  lower and upper basins while providing upstream transport and increase spawner abundance. These releases are also available to mainstem Columbia fisheries.</a:t>
            </a:r>
          </a:p>
          <a:p>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28</a:t>
            </a:fld>
            <a:endParaRPr lang="en-US"/>
          </a:p>
        </p:txBody>
      </p:sp>
    </p:spTree>
    <p:extLst>
      <p:ext uri="{BB962C8B-B14F-4D97-AF65-F5344CB8AC3E}">
        <p14:creationId xmlns:p14="http://schemas.microsoft.com/office/powerpoint/2010/main" val="460859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B98EB-0791-8479-E22E-44F8A7B55F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26F219-CF51-6FA4-F358-6C3A8E55C5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52723A-7F05-39B5-5CC8-7BF8E0350C0B}"/>
              </a:ext>
            </a:extLst>
          </p:cNvPr>
          <p:cNvSpPr>
            <a:spLocks noGrp="1"/>
          </p:cNvSpPr>
          <p:nvPr>
            <p:ph type="body" idx="1"/>
          </p:nvPr>
        </p:nvSpPr>
        <p:spPr/>
        <p:txBody>
          <a:bodyPr/>
          <a:lstStyle/>
          <a:p>
            <a:r>
              <a:rPr lang="en-US" dirty="0">
                <a:solidFill>
                  <a:schemeClr val="tx2"/>
                </a:solidFill>
                <a:latin typeface="Ebrima" panose="02000000000000000000" pitchFamily="2" charset="0"/>
                <a:ea typeface="Ebrima" panose="02000000000000000000" pitchFamily="2" charset="0"/>
                <a:cs typeface="Ebrima" panose="02000000000000000000" pitchFamily="2" charset="0"/>
              </a:rPr>
              <a:t>Actual returns to the Cowlitz, Kalama and Lewis returns all show variability with some banner Years in the Cowlitz. </a:t>
            </a:r>
          </a:p>
          <a:p>
            <a:r>
              <a:rPr lang="en-US" dirty="0">
                <a:solidFill>
                  <a:schemeClr val="tx2"/>
                </a:solidFill>
                <a:latin typeface="Ebrima" panose="02000000000000000000" pitchFamily="2" charset="0"/>
                <a:ea typeface="Ebrima" panose="02000000000000000000" pitchFamily="2" charset="0"/>
                <a:cs typeface="Ebrima" panose="02000000000000000000" pitchFamily="2" charset="0"/>
              </a:rPr>
              <a:t>Not all programs are sized the same</a:t>
            </a:r>
            <a:endParaRPr lang="en-US" dirty="0"/>
          </a:p>
        </p:txBody>
      </p:sp>
      <p:sp>
        <p:nvSpPr>
          <p:cNvPr id="4" name="Slide Number Placeholder 3">
            <a:extLst>
              <a:ext uri="{FF2B5EF4-FFF2-40B4-BE49-F238E27FC236}">
                <a16:creationId xmlns:a16="http://schemas.microsoft.com/office/drawing/2014/main" id="{A4C57E7E-B29C-9278-D3D8-B7FCB0C1E3AA}"/>
              </a:ext>
            </a:extLst>
          </p:cNvPr>
          <p:cNvSpPr>
            <a:spLocks noGrp="1"/>
          </p:cNvSpPr>
          <p:nvPr>
            <p:ph type="sldNum" sz="quarter" idx="5"/>
          </p:nvPr>
        </p:nvSpPr>
        <p:spPr/>
        <p:txBody>
          <a:bodyPr/>
          <a:lstStyle/>
          <a:p>
            <a:fld id="{9A628E4F-335F-45F5-A2FC-FE9487D09098}" type="slidenum">
              <a:rPr lang="en-US" smtClean="0"/>
              <a:pPr/>
              <a:t>29</a:t>
            </a:fld>
            <a:endParaRPr lang="en-US"/>
          </a:p>
        </p:txBody>
      </p:sp>
    </p:spTree>
    <p:extLst>
      <p:ext uri="{BB962C8B-B14F-4D97-AF65-F5344CB8AC3E}">
        <p14:creationId xmlns:p14="http://schemas.microsoft.com/office/powerpoint/2010/main" val="3468297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3</a:t>
            </a:fld>
            <a:endParaRPr lang="en-US"/>
          </a:p>
        </p:txBody>
      </p:sp>
    </p:spTree>
    <p:extLst>
      <p:ext uri="{BB962C8B-B14F-4D97-AF65-F5344CB8AC3E}">
        <p14:creationId xmlns:p14="http://schemas.microsoft.com/office/powerpoint/2010/main" val="2146511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returns to Barrier Dam  and upstream transport. The </a:t>
            </a:r>
            <a:r>
              <a:rPr lang="en-US" dirty="0"/>
              <a:t>full </a:t>
            </a:r>
            <a:r>
              <a:rPr lang="en-US"/>
              <a:t>blue bars are the HORs </a:t>
            </a:r>
            <a:r>
              <a:rPr lang="en-US" dirty="0"/>
              <a:t>that returned to the Barrier Dam. The open blue bars the HORs that were transported </a:t>
            </a:r>
            <a:r>
              <a:rPr lang="en-US"/>
              <a:t>upstream</a:t>
            </a:r>
            <a:r>
              <a:rPr lang="en-US" dirty="0"/>
              <a:t>.  The differences are the fish that were taken for brood.</a:t>
            </a:r>
          </a:p>
          <a:p>
            <a:r>
              <a:rPr lang="en-US" dirty="0"/>
              <a:t>All NORs</a:t>
            </a:r>
            <a:r>
              <a:rPr lang="en-US"/>
              <a:t> go upstream. </a:t>
            </a:r>
          </a:p>
        </p:txBody>
      </p:sp>
      <p:sp>
        <p:nvSpPr>
          <p:cNvPr id="4" name="Slide Number Placeholder 3"/>
          <p:cNvSpPr>
            <a:spLocks noGrp="1"/>
          </p:cNvSpPr>
          <p:nvPr>
            <p:ph type="sldNum" sz="quarter" idx="5"/>
          </p:nvPr>
        </p:nvSpPr>
        <p:spPr/>
        <p:txBody>
          <a:bodyPr/>
          <a:lstStyle/>
          <a:p>
            <a:fld id="{9A628E4F-335F-45F5-A2FC-FE9487D09098}" type="slidenum">
              <a:rPr lang="en-US" smtClean="0"/>
              <a:pPr/>
              <a:t>30</a:t>
            </a:fld>
            <a:endParaRPr lang="en-US"/>
          </a:p>
        </p:txBody>
      </p:sp>
    </p:spTree>
    <p:extLst>
      <p:ext uri="{BB962C8B-B14F-4D97-AF65-F5344CB8AC3E}">
        <p14:creationId xmlns:p14="http://schemas.microsoft.com/office/powerpoint/2010/main" val="262292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31</a:t>
            </a:fld>
            <a:endParaRPr lang="en-US"/>
          </a:p>
        </p:txBody>
      </p:sp>
    </p:spTree>
    <p:extLst>
      <p:ext uri="{BB962C8B-B14F-4D97-AF65-F5344CB8AC3E}">
        <p14:creationId xmlns:p14="http://schemas.microsoft.com/office/powerpoint/2010/main" val="4095679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Harvest rates can reflect different daily limits, duration of the season and river conditions</a:t>
            </a:r>
            <a:r>
              <a:rPr lang="en-US" dirty="0"/>
              <a:t>. Upper Cowlitz may be underutilized. </a:t>
            </a:r>
          </a:p>
          <a:p>
            <a:r>
              <a:rPr lang="en-US" dirty="0"/>
              <a:t>2024 started out 1 adult required ad plus vent clip effective March 1-May 24  then May 25 1 adult with a adipose clip. Then July 4-July 31 perm rules 2 adults</a:t>
            </a:r>
          </a:p>
          <a:p>
            <a:r>
              <a:rPr lang="en-US" dirty="0"/>
              <a:t>2013-2018 lower Cowlitz rates were 32-55% </a:t>
            </a:r>
          </a:p>
          <a:p>
            <a:r>
              <a:rPr lang="en-US" dirty="0"/>
              <a:t>Same period, Upper Cowlitz less than 1- 12%  </a:t>
            </a:r>
            <a:r>
              <a:rPr lang="en-US"/>
              <a:t> </a:t>
            </a:r>
          </a:p>
        </p:txBody>
      </p:sp>
      <p:sp>
        <p:nvSpPr>
          <p:cNvPr id="4" name="Slide Number Placeholder 3"/>
          <p:cNvSpPr>
            <a:spLocks noGrp="1"/>
          </p:cNvSpPr>
          <p:nvPr>
            <p:ph type="sldNum" sz="quarter" idx="5"/>
          </p:nvPr>
        </p:nvSpPr>
        <p:spPr/>
        <p:txBody>
          <a:bodyPr/>
          <a:lstStyle/>
          <a:p>
            <a:fld id="{9A628E4F-335F-45F5-A2FC-FE9487D09098}" type="slidenum">
              <a:rPr lang="en-US" smtClean="0"/>
              <a:pPr/>
              <a:t>32</a:t>
            </a:fld>
            <a:endParaRPr lang="en-US"/>
          </a:p>
        </p:txBody>
      </p:sp>
    </p:spTree>
    <p:extLst>
      <p:ext uri="{BB962C8B-B14F-4D97-AF65-F5344CB8AC3E}">
        <p14:creationId xmlns:p14="http://schemas.microsoft.com/office/powerpoint/2010/main" val="19288741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59890-20C8-E1AD-5F47-50F1AE0CF5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444CCD-692C-594A-CB6C-5D005505F1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F781CF-942C-9580-676B-0191C63BC508}"/>
              </a:ext>
            </a:extLst>
          </p:cNvPr>
          <p:cNvSpPr>
            <a:spLocks noGrp="1"/>
          </p:cNvSpPr>
          <p:nvPr>
            <p:ph type="body" idx="1"/>
          </p:nvPr>
        </p:nvSpPr>
        <p:spPr/>
        <p:txBody>
          <a:bodyPr/>
          <a:lstStyle/>
          <a:p>
            <a:r>
              <a:rPr lang="en-US" dirty="0"/>
              <a:t>Season is set prior to the North of Falcon Process</a:t>
            </a:r>
            <a:endParaRPr lang="en-US"/>
          </a:p>
        </p:txBody>
      </p:sp>
      <p:sp>
        <p:nvSpPr>
          <p:cNvPr id="4" name="Slide Number Placeholder 3">
            <a:extLst>
              <a:ext uri="{FF2B5EF4-FFF2-40B4-BE49-F238E27FC236}">
                <a16:creationId xmlns:a16="http://schemas.microsoft.com/office/drawing/2014/main" id="{9F1E62E0-7B91-8FD5-5980-7EA41A4242AC}"/>
              </a:ext>
            </a:extLst>
          </p:cNvPr>
          <p:cNvSpPr>
            <a:spLocks noGrp="1"/>
          </p:cNvSpPr>
          <p:nvPr>
            <p:ph type="sldNum" sz="quarter" idx="5"/>
          </p:nvPr>
        </p:nvSpPr>
        <p:spPr/>
        <p:txBody>
          <a:bodyPr/>
          <a:lstStyle/>
          <a:p>
            <a:fld id="{9A628E4F-335F-45F5-A2FC-FE9487D09098}" type="slidenum">
              <a:rPr lang="en-US" smtClean="0"/>
              <a:pPr/>
              <a:t>33</a:t>
            </a:fld>
            <a:endParaRPr lang="en-US"/>
          </a:p>
        </p:txBody>
      </p:sp>
    </p:spTree>
    <p:extLst>
      <p:ext uri="{BB962C8B-B14F-4D97-AF65-F5344CB8AC3E}">
        <p14:creationId xmlns:p14="http://schemas.microsoft.com/office/powerpoint/2010/main" val="956054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AF69A-18C8-716D-CF72-5173B3DB2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DF7F15-D4BB-7DB6-FC9C-8A501738DF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79A3FE-3C83-6E75-CDFB-24EDBFDD8C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DB27A1-0E86-8A4C-4DA1-BFD4C1A086D0}"/>
              </a:ext>
            </a:extLst>
          </p:cNvPr>
          <p:cNvSpPr>
            <a:spLocks noGrp="1"/>
          </p:cNvSpPr>
          <p:nvPr>
            <p:ph type="sldNum" sz="quarter" idx="5"/>
          </p:nvPr>
        </p:nvSpPr>
        <p:spPr/>
        <p:txBody>
          <a:bodyPr/>
          <a:lstStyle/>
          <a:p>
            <a:fld id="{9A628E4F-335F-45F5-A2FC-FE9487D09098}" type="slidenum">
              <a:rPr lang="en-US" smtClean="0"/>
              <a:pPr/>
              <a:t>34</a:t>
            </a:fld>
            <a:endParaRPr lang="en-US"/>
          </a:p>
        </p:txBody>
      </p:sp>
    </p:spTree>
    <p:extLst>
      <p:ext uri="{BB962C8B-B14F-4D97-AF65-F5344CB8AC3E}">
        <p14:creationId xmlns:p14="http://schemas.microsoft.com/office/powerpoint/2010/main" val="2539345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Fall Chinook are released at Bremmer Rd. Bridge to promote distribution. </a:t>
            </a:r>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35</a:t>
            </a:fld>
            <a:endParaRPr lang="en-US"/>
          </a:p>
        </p:txBody>
      </p:sp>
    </p:spTree>
    <p:extLst>
      <p:ext uri="{BB962C8B-B14F-4D97-AF65-F5344CB8AC3E}">
        <p14:creationId xmlns:p14="http://schemas.microsoft.com/office/powerpoint/2010/main" val="3839311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Release Goal = 3.5 Million</a:t>
            </a:r>
            <a:r>
              <a:rPr lang="en-US"/>
              <a:t> </a:t>
            </a:r>
            <a:endParaRPr lang="en-US" dirty="0"/>
          </a:p>
          <a:p>
            <a:r>
              <a:rPr lang="en-US" dirty="0"/>
              <a:t>Recent release numbers reflect </a:t>
            </a:r>
            <a:r>
              <a:rPr lang="en-US"/>
              <a:t>challenges to collect adult brood </a:t>
            </a:r>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36</a:t>
            </a:fld>
            <a:endParaRPr lang="en-US"/>
          </a:p>
        </p:txBody>
      </p:sp>
    </p:spTree>
    <p:extLst>
      <p:ext uri="{BB962C8B-B14F-4D97-AF65-F5344CB8AC3E}">
        <p14:creationId xmlns:p14="http://schemas.microsoft.com/office/powerpoint/2010/main" val="4209004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7DCF1-4A1E-D539-D9FC-89B28BBC11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A06390-56EE-90EC-C7F4-07024104E5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A7A943-7360-B2E8-234F-925AF7B51F9A}"/>
              </a:ext>
            </a:extLst>
          </p:cNvPr>
          <p:cNvSpPr>
            <a:spLocks noGrp="1"/>
          </p:cNvSpPr>
          <p:nvPr>
            <p:ph type="body" idx="1"/>
          </p:nvPr>
        </p:nvSpPr>
        <p:spPr/>
        <p:txBody>
          <a:bodyPr/>
          <a:lstStyle/>
          <a:p>
            <a:r>
              <a:rPr lang="en-US" dirty="0"/>
              <a:t>The difference between the Full bars and the open bars are fish used for brood in the integrated program </a:t>
            </a:r>
            <a:endParaRPr lang="en-US"/>
          </a:p>
        </p:txBody>
      </p:sp>
      <p:sp>
        <p:nvSpPr>
          <p:cNvPr id="4" name="Slide Number Placeholder 3">
            <a:extLst>
              <a:ext uri="{FF2B5EF4-FFF2-40B4-BE49-F238E27FC236}">
                <a16:creationId xmlns:a16="http://schemas.microsoft.com/office/drawing/2014/main" id="{94A0C0AB-944C-2AEE-4B62-6F67BF2EEE6E}"/>
              </a:ext>
            </a:extLst>
          </p:cNvPr>
          <p:cNvSpPr>
            <a:spLocks noGrp="1"/>
          </p:cNvSpPr>
          <p:nvPr>
            <p:ph type="sldNum" sz="quarter" idx="5"/>
          </p:nvPr>
        </p:nvSpPr>
        <p:spPr/>
        <p:txBody>
          <a:bodyPr/>
          <a:lstStyle/>
          <a:p>
            <a:fld id="{9A628E4F-335F-45F5-A2FC-FE9487D09098}" type="slidenum">
              <a:rPr lang="en-US" smtClean="0"/>
              <a:pPr/>
              <a:t>37</a:t>
            </a:fld>
            <a:endParaRPr lang="en-US"/>
          </a:p>
        </p:txBody>
      </p:sp>
    </p:spTree>
    <p:extLst>
      <p:ext uri="{BB962C8B-B14F-4D97-AF65-F5344CB8AC3E}">
        <p14:creationId xmlns:p14="http://schemas.microsoft.com/office/powerpoint/2010/main" val="5753418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9A5CE-647B-E135-C09C-57C86FE16E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F92B6A-4B35-75D3-DEF9-9DB444C64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6A5AC2-6516-30D4-9C5F-2CB572B568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CA3998-1181-6770-66FE-7E1EA9047A63}"/>
              </a:ext>
            </a:extLst>
          </p:cNvPr>
          <p:cNvSpPr>
            <a:spLocks noGrp="1"/>
          </p:cNvSpPr>
          <p:nvPr>
            <p:ph type="sldNum" sz="quarter" idx="5"/>
          </p:nvPr>
        </p:nvSpPr>
        <p:spPr/>
        <p:txBody>
          <a:bodyPr/>
          <a:lstStyle/>
          <a:p>
            <a:fld id="{9A628E4F-335F-45F5-A2FC-FE9487D09098}" type="slidenum">
              <a:rPr lang="en-US" smtClean="0"/>
              <a:pPr/>
              <a:t>38</a:t>
            </a:fld>
            <a:endParaRPr lang="en-US"/>
          </a:p>
        </p:txBody>
      </p:sp>
    </p:spTree>
    <p:extLst>
      <p:ext uri="{BB962C8B-B14F-4D97-AF65-F5344CB8AC3E}">
        <p14:creationId xmlns:p14="http://schemas.microsoft.com/office/powerpoint/2010/main" val="28033998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Recent hatchery returns have been very poor. </a:t>
            </a:r>
          </a:p>
        </p:txBody>
      </p:sp>
      <p:sp>
        <p:nvSpPr>
          <p:cNvPr id="4" name="Slide Number Placeholder 3"/>
          <p:cNvSpPr>
            <a:spLocks noGrp="1"/>
          </p:cNvSpPr>
          <p:nvPr>
            <p:ph type="sldNum" sz="quarter" idx="5"/>
          </p:nvPr>
        </p:nvSpPr>
        <p:spPr/>
        <p:txBody>
          <a:bodyPr/>
          <a:lstStyle/>
          <a:p>
            <a:fld id="{9A628E4F-335F-45F5-A2FC-FE9487D09098}" type="slidenum">
              <a:rPr lang="en-US" smtClean="0"/>
              <a:pPr/>
              <a:t>39</a:t>
            </a:fld>
            <a:endParaRPr lang="en-US"/>
          </a:p>
        </p:txBody>
      </p:sp>
    </p:spTree>
    <p:extLst>
      <p:ext uri="{BB962C8B-B14F-4D97-AF65-F5344CB8AC3E}">
        <p14:creationId xmlns:p14="http://schemas.microsoft.com/office/powerpoint/2010/main" val="1846363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4</a:t>
            </a:fld>
            <a:endParaRPr lang="en-US"/>
          </a:p>
        </p:txBody>
      </p:sp>
    </p:spTree>
    <p:extLst>
      <p:ext uri="{BB962C8B-B14F-4D97-AF65-F5344CB8AC3E}">
        <p14:creationId xmlns:p14="http://schemas.microsoft.com/office/powerpoint/2010/main" val="42300300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Fishery Theme:  This native stock coho hatchery program reliably produced good to large returns that feed fisheries in the ocean, lower Columbia, lower Cowlitz, the upper Cowlitz, Cispus and Tilton Rivers.  Fall river fisheries can be affected by fall rains but usually are productive. Changed from 2 stocks, seg and int to one int stock. Therefore HORs can be release to all upstream locations. This should reduce the need to surplus. The hatchery program is one stock integrated with the upper Cowlitz population so fish arriving at the Barrier Dam can generally be transported upstream to support spawner abundance and upper basin fisheries. Lake Scanewa provides a somewhat unique lake fishery for coho salmon.  Natural origin populations are also fairly robust with 20,000 or more total NOR returns form the 3 populations returning in good years.</a:t>
            </a:r>
          </a:p>
        </p:txBody>
      </p:sp>
      <p:sp>
        <p:nvSpPr>
          <p:cNvPr id="4" name="Slide Number Placeholder 3"/>
          <p:cNvSpPr>
            <a:spLocks noGrp="1"/>
          </p:cNvSpPr>
          <p:nvPr>
            <p:ph type="sldNum" sz="quarter" idx="5"/>
          </p:nvPr>
        </p:nvSpPr>
        <p:spPr/>
        <p:txBody>
          <a:bodyPr/>
          <a:lstStyle/>
          <a:p>
            <a:fld id="{9A628E4F-335F-45F5-A2FC-FE9487D09098}" type="slidenum">
              <a:rPr lang="en-US" smtClean="0"/>
              <a:pPr/>
              <a:t>40</a:t>
            </a:fld>
            <a:endParaRPr lang="en-US"/>
          </a:p>
        </p:txBody>
      </p:sp>
    </p:spTree>
    <p:extLst>
      <p:ext uri="{BB962C8B-B14F-4D97-AF65-F5344CB8AC3E}">
        <p14:creationId xmlns:p14="http://schemas.microsoft.com/office/powerpoint/2010/main" val="26595139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John to fill in 6 years. Do we need UCR and Tilton distribution? maybe</a:t>
            </a:r>
          </a:p>
        </p:txBody>
      </p:sp>
      <p:sp>
        <p:nvSpPr>
          <p:cNvPr id="4" name="Slide Number Placeholder 3"/>
          <p:cNvSpPr>
            <a:spLocks noGrp="1"/>
          </p:cNvSpPr>
          <p:nvPr>
            <p:ph type="sldNum" sz="quarter" idx="5"/>
          </p:nvPr>
        </p:nvSpPr>
        <p:spPr/>
        <p:txBody>
          <a:bodyPr/>
          <a:lstStyle/>
          <a:p>
            <a:fld id="{9A628E4F-335F-45F5-A2FC-FE9487D09098}" type="slidenum">
              <a:rPr lang="en-US" smtClean="0"/>
              <a:pPr/>
              <a:t>41</a:t>
            </a:fld>
            <a:endParaRPr lang="en-US"/>
          </a:p>
        </p:txBody>
      </p:sp>
    </p:spTree>
    <p:extLst>
      <p:ext uri="{BB962C8B-B14F-4D97-AF65-F5344CB8AC3E}">
        <p14:creationId xmlns:p14="http://schemas.microsoft.com/office/powerpoint/2010/main" val="658412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42</a:t>
            </a:fld>
            <a:endParaRPr lang="en-US"/>
          </a:p>
        </p:txBody>
      </p:sp>
    </p:spTree>
    <p:extLst>
      <p:ext uri="{BB962C8B-B14F-4D97-AF65-F5344CB8AC3E}">
        <p14:creationId xmlns:p14="http://schemas.microsoft.com/office/powerpoint/2010/main" val="17660716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Retention year round</a:t>
            </a:r>
          </a:p>
          <a:p>
            <a:r>
              <a:rPr lang="en-US"/>
              <a:t>Objectives provide opportunity in the  lower and upper basins while providing upstream transport and spawner abundance.</a:t>
            </a:r>
          </a:p>
          <a:p>
            <a:r>
              <a:rPr lang="en-US"/>
              <a:t>Net Pen program is in its infancy. Juvenile rearing survival is promising, the 2026 return will have first component of these releases. This is part of the Satellite rearing agreement. </a:t>
            </a:r>
          </a:p>
        </p:txBody>
      </p:sp>
      <p:sp>
        <p:nvSpPr>
          <p:cNvPr id="4" name="Slide Number Placeholder 3"/>
          <p:cNvSpPr>
            <a:spLocks noGrp="1"/>
          </p:cNvSpPr>
          <p:nvPr>
            <p:ph type="sldNum" sz="quarter" idx="5"/>
          </p:nvPr>
        </p:nvSpPr>
        <p:spPr/>
        <p:txBody>
          <a:bodyPr/>
          <a:lstStyle/>
          <a:p>
            <a:fld id="{9A628E4F-335F-45F5-A2FC-FE9487D09098}" type="slidenum">
              <a:rPr lang="en-US" smtClean="0"/>
              <a:pPr/>
              <a:t>43</a:t>
            </a:fld>
            <a:endParaRPr lang="en-US"/>
          </a:p>
        </p:txBody>
      </p:sp>
    </p:spTree>
    <p:extLst>
      <p:ext uri="{BB962C8B-B14F-4D97-AF65-F5344CB8AC3E}">
        <p14:creationId xmlns:p14="http://schemas.microsoft.com/office/powerpoint/2010/main" val="27600146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AHP plan is for Lake Scanewa gets NOR fish Upper Cowlitz/</a:t>
            </a:r>
            <a:r>
              <a:rPr lang="en-US" err="1"/>
              <a:t>Cispus</a:t>
            </a:r>
            <a:r>
              <a:rPr lang="en-US"/>
              <a:t> gets 40k HOR adults, </a:t>
            </a:r>
          </a:p>
          <a:p>
            <a:r>
              <a:rPr lang="en-US"/>
              <a:t>Tilton NOR to Bremmer Bridge (HOR 12k to Gust Backstrom) Total of 52,000 adults. We don’t count jacks.  In coho transition plan.  Few fish go to surplus.  Doesn’t always match this distribution when release site are not useable. </a:t>
            </a:r>
          </a:p>
        </p:txBody>
      </p:sp>
      <p:sp>
        <p:nvSpPr>
          <p:cNvPr id="4" name="Slide Number Placeholder 3"/>
          <p:cNvSpPr>
            <a:spLocks noGrp="1"/>
          </p:cNvSpPr>
          <p:nvPr>
            <p:ph type="sldNum" sz="quarter" idx="5"/>
          </p:nvPr>
        </p:nvSpPr>
        <p:spPr/>
        <p:txBody>
          <a:bodyPr/>
          <a:lstStyle/>
          <a:p>
            <a:fld id="{9A628E4F-335F-45F5-A2FC-FE9487D09098}" type="slidenum">
              <a:rPr lang="en-US" smtClean="0"/>
              <a:pPr/>
              <a:t>44</a:t>
            </a:fld>
            <a:endParaRPr lang="en-US"/>
          </a:p>
        </p:txBody>
      </p:sp>
    </p:spTree>
    <p:extLst>
      <p:ext uri="{BB962C8B-B14F-4D97-AF65-F5344CB8AC3E}">
        <p14:creationId xmlns:p14="http://schemas.microsoft.com/office/powerpoint/2010/main" val="29114128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45</a:t>
            </a:fld>
            <a:endParaRPr lang="en-US"/>
          </a:p>
        </p:txBody>
      </p:sp>
    </p:spTree>
    <p:extLst>
      <p:ext uri="{BB962C8B-B14F-4D97-AF65-F5344CB8AC3E}">
        <p14:creationId xmlns:p14="http://schemas.microsoft.com/office/powerpoint/2010/main" val="5675321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46</a:t>
            </a:fld>
            <a:endParaRPr lang="en-US"/>
          </a:p>
        </p:txBody>
      </p:sp>
    </p:spTree>
    <p:extLst>
      <p:ext uri="{BB962C8B-B14F-4D97-AF65-F5344CB8AC3E}">
        <p14:creationId xmlns:p14="http://schemas.microsoft.com/office/powerpoint/2010/main" val="32714182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Josua to pull 6 years</a:t>
            </a:r>
          </a:p>
        </p:txBody>
      </p:sp>
      <p:sp>
        <p:nvSpPr>
          <p:cNvPr id="4" name="Slide Number Placeholder 3"/>
          <p:cNvSpPr>
            <a:spLocks noGrp="1"/>
          </p:cNvSpPr>
          <p:nvPr>
            <p:ph type="sldNum" sz="quarter" idx="5"/>
          </p:nvPr>
        </p:nvSpPr>
        <p:spPr/>
        <p:txBody>
          <a:bodyPr/>
          <a:lstStyle/>
          <a:p>
            <a:fld id="{9A628E4F-335F-45F5-A2FC-FE9487D09098}" type="slidenum">
              <a:rPr lang="en-US" smtClean="0"/>
              <a:pPr/>
              <a:t>47</a:t>
            </a:fld>
            <a:endParaRPr lang="en-US"/>
          </a:p>
        </p:txBody>
      </p:sp>
    </p:spTree>
    <p:extLst>
      <p:ext uri="{BB962C8B-B14F-4D97-AF65-F5344CB8AC3E}">
        <p14:creationId xmlns:p14="http://schemas.microsoft.com/office/powerpoint/2010/main" val="30940803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Wild fish release</a:t>
            </a:r>
          </a:p>
        </p:txBody>
      </p:sp>
      <p:sp>
        <p:nvSpPr>
          <p:cNvPr id="4" name="Slide Number Placeholder 3"/>
          <p:cNvSpPr>
            <a:spLocks noGrp="1"/>
          </p:cNvSpPr>
          <p:nvPr>
            <p:ph type="sldNum" sz="quarter" idx="5"/>
          </p:nvPr>
        </p:nvSpPr>
        <p:spPr/>
        <p:txBody>
          <a:bodyPr/>
          <a:lstStyle/>
          <a:p>
            <a:fld id="{9A628E4F-335F-45F5-A2FC-FE9487D09098}" type="slidenum">
              <a:rPr lang="en-US" smtClean="0"/>
              <a:pPr/>
              <a:t>48</a:t>
            </a:fld>
            <a:endParaRPr lang="en-US"/>
          </a:p>
        </p:txBody>
      </p:sp>
    </p:spTree>
    <p:extLst>
      <p:ext uri="{BB962C8B-B14F-4D97-AF65-F5344CB8AC3E}">
        <p14:creationId xmlns:p14="http://schemas.microsoft.com/office/powerpoint/2010/main" val="19509726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Fisheries can be affected by flows but are usually productive. </a:t>
            </a:r>
            <a:endParaRPr lang="en-US" dirty="0"/>
          </a:p>
          <a:p>
            <a:r>
              <a:rPr lang="en-US" dirty="0"/>
              <a:t>Lake Scanewa provides a somewhat unique lake fishery for Coho salmon. Reduced need for surplus of Coho salmon. </a:t>
            </a:r>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49</a:t>
            </a:fld>
            <a:endParaRPr lang="en-US"/>
          </a:p>
        </p:txBody>
      </p:sp>
    </p:spTree>
    <p:extLst>
      <p:ext uri="{BB962C8B-B14F-4D97-AF65-F5344CB8AC3E}">
        <p14:creationId xmlns:p14="http://schemas.microsoft.com/office/powerpoint/2010/main" val="4255823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Best fishing times.</a:t>
            </a:r>
          </a:p>
        </p:txBody>
      </p:sp>
      <p:sp>
        <p:nvSpPr>
          <p:cNvPr id="4" name="Slide Number Placeholder 3"/>
          <p:cNvSpPr>
            <a:spLocks noGrp="1"/>
          </p:cNvSpPr>
          <p:nvPr>
            <p:ph type="sldNum" sz="quarter" idx="5"/>
          </p:nvPr>
        </p:nvSpPr>
        <p:spPr/>
        <p:txBody>
          <a:bodyPr/>
          <a:lstStyle/>
          <a:p>
            <a:fld id="{9A628E4F-335F-45F5-A2FC-FE9487D09098}" type="slidenum">
              <a:rPr lang="en-US" smtClean="0"/>
              <a:pPr/>
              <a:t>5</a:t>
            </a:fld>
            <a:endParaRPr lang="en-US"/>
          </a:p>
        </p:txBody>
      </p:sp>
    </p:spTree>
    <p:extLst>
      <p:ext uri="{BB962C8B-B14F-4D97-AF65-F5344CB8AC3E}">
        <p14:creationId xmlns:p14="http://schemas.microsoft.com/office/powerpoint/2010/main" val="38248334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Fishery theme:  This is the last hatchery sea-run program in the state of Washington. A relatively low number of smolt are released each year (compared to steelhead) and provides a late-summer and fall fishery. A significant proportion of anglers targeting these fish are fly anglers.  While some excess fish are released to Riffe Lake, the upper Cowlitz and Tilton basins only receive retuning natural origin fish. </a:t>
            </a:r>
          </a:p>
        </p:txBody>
      </p:sp>
      <p:sp>
        <p:nvSpPr>
          <p:cNvPr id="4" name="Slide Number Placeholder 3"/>
          <p:cNvSpPr>
            <a:spLocks noGrp="1"/>
          </p:cNvSpPr>
          <p:nvPr>
            <p:ph type="sldNum" sz="quarter" idx="5"/>
          </p:nvPr>
        </p:nvSpPr>
        <p:spPr/>
        <p:txBody>
          <a:bodyPr/>
          <a:lstStyle/>
          <a:p>
            <a:fld id="{9A628E4F-335F-45F5-A2FC-FE9487D09098}" type="slidenum">
              <a:rPr lang="en-US" smtClean="0"/>
              <a:pPr/>
              <a:t>50</a:t>
            </a:fld>
            <a:endParaRPr lang="en-US"/>
          </a:p>
        </p:txBody>
      </p:sp>
    </p:spTree>
    <p:extLst>
      <p:ext uri="{BB962C8B-B14F-4D97-AF65-F5344CB8AC3E}">
        <p14:creationId xmlns:p14="http://schemas.microsoft.com/office/powerpoint/2010/main" val="1880461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51</a:t>
            </a:fld>
            <a:endParaRPr lang="en-US"/>
          </a:p>
        </p:txBody>
      </p:sp>
    </p:spTree>
    <p:extLst>
      <p:ext uri="{BB962C8B-B14F-4D97-AF65-F5344CB8AC3E}">
        <p14:creationId xmlns:p14="http://schemas.microsoft.com/office/powerpoint/2010/main" val="41892755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52</a:t>
            </a:fld>
            <a:endParaRPr lang="en-US"/>
          </a:p>
        </p:txBody>
      </p:sp>
    </p:spTree>
    <p:extLst>
      <p:ext uri="{BB962C8B-B14F-4D97-AF65-F5344CB8AC3E}">
        <p14:creationId xmlns:p14="http://schemas.microsoft.com/office/powerpoint/2010/main" val="40092497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program releases but variable adult returns. Mysterious.</a:t>
            </a:r>
          </a:p>
          <a:p>
            <a:r>
              <a:rPr lang="en-US" dirty="0"/>
              <a:t>NORs are differentially marked to denote origin </a:t>
            </a:r>
          </a:p>
          <a:p>
            <a:r>
              <a:rPr lang="en-US"/>
              <a:t>Unmarked and dorsal CWT</a:t>
            </a:r>
            <a:r>
              <a:rPr lang="en-US" dirty="0"/>
              <a:t>:</a:t>
            </a:r>
            <a:r>
              <a:rPr lang="en-US"/>
              <a:t> Tilton </a:t>
            </a:r>
            <a:r>
              <a:rPr lang="en-US" dirty="0"/>
              <a:t> </a:t>
            </a:r>
          </a:p>
          <a:p>
            <a:r>
              <a:rPr lang="en-US" dirty="0"/>
              <a:t>Unmarked and sinus </a:t>
            </a:r>
            <a:r>
              <a:rPr lang="en-US"/>
              <a:t>CWT</a:t>
            </a:r>
            <a:r>
              <a:rPr lang="en-US" dirty="0"/>
              <a:t>: Upper</a:t>
            </a:r>
            <a:r>
              <a:rPr lang="en-US"/>
              <a:t> Cowlitz. </a:t>
            </a:r>
            <a:endParaRPr lang="en-US" dirty="0"/>
          </a:p>
          <a:p>
            <a:r>
              <a:rPr lang="en-US"/>
              <a:t>HORs mostly go to Riffe Lake</a:t>
            </a:r>
          </a:p>
        </p:txBody>
      </p:sp>
      <p:sp>
        <p:nvSpPr>
          <p:cNvPr id="4" name="Slide Number Placeholder 3"/>
          <p:cNvSpPr>
            <a:spLocks noGrp="1"/>
          </p:cNvSpPr>
          <p:nvPr>
            <p:ph type="sldNum" sz="quarter" idx="5"/>
          </p:nvPr>
        </p:nvSpPr>
        <p:spPr/>
        <p:txBody>
          <a:bodyPr/>
          <a:lstStyle/>
          <a:p>
            <a:fld id="{9A628E4F-335F-45F5-A2FC-FE9487D09098}" type="slidenum">
              <a:rPr lang="en-US" smtClean="0"/>
              <a:pPr/>
              <a:t>53</a:t>
            </a:fld>
            <a:endParaRPr lang="en-US"/>
          </a:p>
        </p:txBody>
      </p:sp>
    </p:spTree>
    <p:extLst>
      <p:ext uri="{BB962C8B-B14F-4D97-AF65-F5344CB8AC3E}">
        <p14:creationId xmlns:p14="http://schemas.microsoft.com/office/powerpoint/2010/main" val="16092970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Peak hatchery returns September-November</a:t>
            </a:r>
          </a:p>
          <a:p>
            <a:r>
              <a:rPr lang="en-US" sz="1200" dirty="0"/>
              <a:t>We would like to know more about this fishery </a:t>
            </a:r>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54</a:t>
            </a:fld>
            <a:endParaRPr lang="en-US"/>
          </a:p>
        </p:txBody>
      </p:sp>
    </p:spTree>
    <p:extLst>
      <p:ext uri="{BB962C8B-B14F-4D97-AF65-F5344CB8AC3E}">
        <p14:creationId xmlns:p14="http://schemas.microsoft.com/office/powerpoint/2010/main" val="17769985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a kind Gentleman with the Lower Columbia Fly Fishers</a:t>
            </a:r>
          </a:p>
        </p:txBody>
      </p:sp>
      <p:sp>
        <p:nvSpPr>
          <p:cNvPr id="4" name="Slide Number Placeholder 3"/>
          <p:cNvSpPr>
            <a:spLocks noGrp="1"/>
          </p:cNvSpPr>
          <p:nvPr>
            <p:ph type="sldNum" sz="quarter" idx="5"/>
          </p:nvPr>
        </p:nvSpPr>
        <p:spPr/>
        <p:txBody>
          <a:bodyPr/>
          <a:lstStyle/>
          <a:p>
            <a:fld id="{9A628E4F-335F-45F5-A2FC-FE9487D09098}" type="slidenum">
              <a:rPr lang="en-US" smtClean="0"/>
              <a:pPr/>
              <a:t>55</a:t>
            </a:fld>
            <a:endParaRPr lang="en-US"/>
          </a:p>
        </p:txBody>
      </p:sp>
    </p:spTree>
    <p:extLst>
      <p:ext uri="{BB962C8B-B14F-4D97-AF65-F5344CB8AC3E}">
        <p14:creationId xmlns:p14="http://schemas.microsoft.com/office/powerpoint/2010/main" val="13950447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56</a:t>
            </a:fld>
            <a:endParaRPr lang="en-US"/>
          </a:p>
        </p:txBody>
      </p:sp>
    </p:spTree>
    <p:extLst>
      <p:ext uri="{BB962C8B-B14F-4D97-AF65-F5344CB8AC3E}">
        <p14:creationId xmlns:p14="http://schemas.microsoft.com/office/powerpoint/2010/main" val="32844698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57</a:t>
            </a:fld>
            <a:endParaRPr lang="en-US"/>
          </a:p>
        </p:txBody>
      </p:sp>
    </p:spTree>
    <p:extLst>
      <p:ext uri="{BB962C8B-B14F-4D97-AF65-F5344CB8AC3E}">
        <p14:creationId xmlns:p14="http://schemas.microsoft.com/office/powerpoint/2010/main" val="3822598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still need to print vehicle access pass for display</a:t>
            </a:r>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58</a:t>
            </a:fld>
            <a:endParaRPr lang="en-US"/>
          </a:p>
        </p:txBody>
      </p:sp>
    </p:spTree>
    <p:extLst>
      <p:ext uri="{BB962C8B-B14F-4D97-AF65-F5344CB8AC3E}">
        <p14:creationId xmlns:p14="http://schemas.microsoft.com/office/powerpoint/2010/main" val="35130711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response has been favorable with few refusals.</a:t>
            </a:r>
          </a:p>
        </p:txBody>
      </p:sp>
      <p:sp>
        <p:nvSpPr>
          <p:cNvPr id="4" name="Slide Number Placeholder 3"/>
          <p:cNvSpPr>
            <a:spLocks noGrp="1"/>
          </p:cNvSpPr>
          <p:nvPr>
            <p:ph type="sldNum" sz="quarter" idx="5"/>
          </p:nvPr>
        </p:nvSpPr>
        <p:spPr/>
        <p:txBody>
          <a:bodyPr/>
          <a:lstStyle/>
          <a:p>
            <a:fld id="{9A628E4F-335F-45F5-A2FC-FE9487D09098}" type="slidenum">
              <a:rPr lang="en-US" smtClean="0"/>
              <a:pPr/>
              <a:t>59</a:t>
            </a:fld>
            <a:endParaRPr lang="en-US"/>
          </a:p>
        </p:txBody>
      </p:sp>
    </p:spTree>
    <p:extLst>
      <p:ext uri="{BB962C8B-B14F-4D97-AF65-F5344CB8AC3E}">
        <p14:creationId xmlns:p14="http://schemas.microsoft.com/office/powerpoint/2010/main" val="3281463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above and below Toutle. WDFW R5 surveyors sometimes cover below Toutle mouth. </a:t>
            </a:r>
          </a:p>
        </p:txBody>
      </p:sp>
      <p:sp>
        <p:nvSpPr>
          <p:cNvPr id="4" name="Slide Number Placeholder 3"/>
          <p:cNvSpPr>
            <a:spLocks noGrp="1"/>
          </p:cNvSpPr>
          <p:nvPr>
            <p:ph type="sldNum" sz="quarter" idx="5"/>
          </p:nvPr>
        </p:nvSpPr>
        <p:spPr/>
        <p:txBody>
          <a:bodyPr/>
          <a:lstStyle/>
          <a:p>
            <a:fld id="{9A628E4F-335F-45F5-A2FC-FE9487D09098}" type="slidenum">
              <a:rPr lang="en-US" smtClean="0"/>
              <a:pPr/>
              <a:t>6</a:t>
            </a:fld>
            <a:endParaRPr lang="en-US"/>
          </a:p>
        </p:txBody>
      </p:sp>
    </p:spTree>
    <p:extLst>
      <p:ext uri="{BB962C8B-B14F-4D97-AF65-F5344CB8AC3E}">
        <p14:creationId xmlns:p14="http://schemas.microsoft.com/office/powerpoint/2010/main" val="19573346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60</a:t>
            </a:fld>
            <a:endParaRPr lang="en-US"/>
          </a:p>
        </p:txBody>
      </p:sp>
    </p:spTree>
    <p:extLst>
      <p:ext uri="{BB962C8B-B14F-4D97-AF65-F5344CB8AC3E}">
        <p14:creationId xmlns:p14="http://schemas.microsoft.com/office/powerpoint/2010/main" val="24396335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to put in M-R numbers somehow</a:t>
            </a:r>
          </a:p>
          <a:p>
            <a:endParaRPr lang="en-US"/>
          </a:p>
          <a:p>
            <a:r>
              <a:rPr lang="en-US"/>
              <a:t>Change LC HOR (green) to LC NOR (blue)</a:t>
            </a:r>
          </a:p>
          <a:p>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61</a:t>
            </a:fld>
            <a:endParaRPr lang="en-US"/>
          </a:p>
        </p:txBody>
      </p:sp>
    </p:spTree>
    <p:extLst>
      <p:ext uri="{BB962C8B-B14F-4D97-AF65-F5344CB8AC3E}">
        <p14:creationId xmlns:p14="http://schemas.microsoft.com/office/powerpoint/2010/main" val="23871007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62</a:t>
            </a:fld>
            <a:endParaRPr lang="en-US"/>
          </a:p>
        </p:txBody>
      </p:sp>
    </p:spTree>
    <p:extLst>
      <p:ext uri="{BB962C8B-B14F-4D97-AF65-F5344CB8AC3E}">
        <p14:creationId xmlns:p14="http://schemas.microsoft.com/office/powerpoint/2010/main" val="1170339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often more shore anglers interviewed because they are more available to interview during their trip while boats are only available at the end of their trip. Boats hours are higher because boat interviews are at the end of the trip while shore anglers are often mid-trip. The overall goal is to interview 5% +/- of the angler effort.</a:t>
            </a:r>
          </a:p>
        </p:txBody>
      </p:sp>
      <p:sp>
        <p:nvSpPr>
          <p:cNvPr id="4" name="Slide Number Placeholder 3"/>
          <p:cNvSpPr>
            <a:spLocks noGrp="1"/>
          </p:cNvSpPr>
          <p:nvPr>
            <p:ph type="sldNum" sz="quarter" idx="5"/>
          </p:nvPr>
        </p:nvSpPr>
        <p:spPr/>
        <p:txBody>
          <a:bodyPr/>
          <a:lstStyle/>
          <a:p>
            <a:fld id="{9A628E4F-335F-45F5-A2FC-FE9487D09098}" type="slidenum">
              <a:rPr lang="en-US" smtClean="0"/>
              <a:pPr/>
              <a:t>7</a:t>
            </a:fld>
            <a:endParaRPr lang="en-US"/>
          </a:p>
        </p:txBody>
      </p:sp>
    </p:spTree>
    <p:extLst>
      <p:ext uri="{BB962C8B-B14F-4D97-AF65-F5344CB8AC3E}">
        <p14:creationId xmlns:p14="http://schemas.microsoft.com/office/powerpoint/2010/main" val="3502811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expected number of Natural fish released for each Hatchery fish caught. Various factors influencing this rate are relative strength of natural runs and timing compared to river conditions. Minimal data on fall Chinook due to recent fishery closures.  These are additional fish caught and release, but not harvestable. Kind of like the MGS of fishing. Key information to understand incidental impacts on natural populations. Release .25 NOR per HOR kept. </a:t>
            </a:r>
            <a:r>
              <a:rPr lang="en-US" dirty="0" err="1"/>
              <a:t>Applly</a:t>
            </a:r>
            <a:r>
              <a:rPr lang="en-US" dirty="0"/>
              <a:t> to CRC and mortality to get mortality impacts.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8</a:t>
            </a:fld>
            <a:endParaRPr lang="en-US"/>
          </a:p>
        </p:txBody>
      </p:sp>
    </p:spTree>
    <p:extLst>
      <p:ext uri="{BB962C8B-B14F-4D97-AF65-F5344CB8AC3E}">
        <p14:creationId xmlns:p14="http://schemas.microsoft.com/office/powerpoint/2010/main" val="2519474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8E4F-335F-45F5-A2FC-FE9487D09098}" type="slidenum">
              <a:rPr lang="en-US" smtClean="0"/>
              <a:pPr/>
              <a:t>9</a:t>
            </a:fld>
            <a:endParaRPr lang="en-US"/>
          </a:p>
        </p:txBody>
      </p:sp>
    </p:spTree>
    <p:extLst>
      <p:ext uri="{BB962C8B-B14F-4D97-AF65-F5344CB8AC3E}">
        <p14:creationId xmlns:p14="http://schemas.microsoft.com/office/powerpoint/2010/main" val="2964461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4000" cy="3429000"/>
          </a:xfrm>
          <a:prstGeom prst="rect">
            <a:avLst/>
          </a:prstGeom>
          <a:solidFill>
            <a:srgbClr val="007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A53"/>
              </a:solidFill>
            </a:endParaRPr>
          </a:p>
        </p:txBody>
      </p:sp>
      <p:sp>
        <p:nvSpPr>
          <p:cNvPr id="2" name="Title 1"/>
          <p:cNvSpPr>
            <a:spLocks noGrp="1"/>
          </p:cNvSpPr>
          <p:nvPr>
            <p:ph type="title"/>
          </p:nvPr>
        </p:nvSpPr>
        <p:spPr>
          <a:xfrm>
            <a:off x="381000" y="1143000"/>
            <a:ext cx="8382000" cy="1143000"/>
          </a:xfrm>
        </p:spPr>
        <p:txBody>
          <a:bodyPr>
            <a:normAutofit/>
          </a:bodyPr>
          <a:lstStyle>
            <a:lvl1pPr>
              <a:defRPr sz="4200" b="1" baseline="0">
                <a:solidFill>
                  <a:schemeClr val="bg1"/>
                </a:solidFill>
                <a:latin typeface="Rockwell" panose="02060603020205020403" pitchFamily="18"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rgbClr val="28557A"/>
                </a:solidFill>
              </a:defRPr>
            </a:lvl1pPr>
          </a:lstStyle>
          <a:p>
            <a:fld id="{82765077-33CD-41D0-80AC-47D3807B673C}" type="datetime1">
              <a:rPr lang="en-US" smtClean="0"/>
              <a:t>4/22/2026</a:t>
            </a:fld>
            <a:endParaRPr lang="en-US"/>
          </a:p>
        </p:txBody>
      </p:sp>
      <p:sp>
        <p:nvSpPr>
          <p:cNvPr id="4" name="Footer Placeholder 3"/>
          <p:cNvSpPr>
            <a:spLocks noGrp="1"/>
          </p:cNvSpPr>
          <p:nvPr>
            <p:ph type="ftr" sz="quarter" idx="11"/>
          </p:nvPr>
        </p:nvSpPr>
        <p:spPr/>
        <p:txBody>
          <a:bodyPr/>
          <a:lstStyle/>
          <a:p>
            <a:r>
              <a:rPr lang="en-US"/>
              <a:t>Department of Fish and Wildlife</a:t>
            </a:r>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61811" y="5529341"/>
            <a:ext cx="1620377" cy="1003218"/>
          </a:xfrm>
          <a:prstGeom prst="rect">
            <a:avLst/>
          </a:prstGeom>
        </p:spPr>
      </p:pic>
      <p:sp>
        <p:nvSpPr>
          <p:cNvPr id="10" name="Rectangle 9"/>
          <p:cNvSpPr/>
          <p:nvPr userDrawn="1"/>
        </p:nvSpPr>
        <p:spPr>
          <a:xfrm>
            <a:off x="0" y="3429000"/>
            <a:ext cx="9144000" cy="76200"/>
          </a:xfrm>
          <a:prstGeom prst="rect">
            <a:avLst/>
          </a:prstGeom>
          <a:solidFill>
            <a:srgbClr val="92D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2057400"/>
            <a:ext cx="9144000" cy="2743200"/>
          </a:xfrm>
          <a:prstGeom prst="rect">
            <a:avLst/>
          </a:prstGeom>
          <a:solidFill>
            <a:srgbClr val="067B54">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2133600" y="2667000"/>
            <a:ext cx="6400800" cy="1371600"/>
          </a:xfrm>
        </p:spPr>
        <p:txBody>
          <a:bodyPr>
            <a:normAutofit/>
          </a:bodyPr>
          <a:lstStyle>
            <a:lvl1pPr algn="l">
              <a:defRPr sz="3200" b="1">
                <a:solidFill>
                  <a:schemeClr val="bg1"/>
                </a:solidFill>
                <a:latin typeface="Rockwell" panose="02060603020205020403" pitchFamily="18" charset="0"/>
                <a:ea typeface="Roboto Slab" pitchFamily="2" charset="0"/>
              </a:defRPr>
            </a:lvl1pPr>
          </a:lstStyle>
          <a:p>
            <a:r>
              <a:rPr lang="en-US"/>
              <a:t>Click to edit Master title style</a:t>
            </a:r>
          </a:p>
        </p:txBody>
      </p:sp>
      <p:sp>
        <p:nvSpPr>
          <p:cNvPr id="4" name="Date Placeholder 3"/>
          <p:cNvSpPr>
            <a:spLocks noGrp="1"/>
          </p:cNvSpPr>
          <p:nvPr>
            <p:ph type="dt" sz="half" idx="10"/>
          </p:nvPr>
        </p:nvSpPr>
        <p:spPr/>
        <p:txBody>
          <a:bodyPr/>
          <a:lstStyle/>
          <a:p>
            <a:fld id="{13FF6A5E-8619-44AD-8680-5D858FB0EE30}" type="datetime1">
              <a:rPr lang="en-US" smtClean="0">
                <a:solidFill>
                  <a:prstClr val="black">
                    <a:tint val="75000"/>
                  </a:prstClr>
                </a:solidFill>
              </a:rPr>
              <a:t>4/22/2026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Department of Fish and Wildlife</a:t>
            </a: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2543175"/>
            <a:ext cx="1303111" cy="161925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67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 name="Title 1"/>
          <p:cNvSpPr>
            <a:spLocks noGrp="1"/>
          </p:cNvSpPr>
          <p:nvPr>
            <p:ph type="title"/>
          </p:nvPr>
        </p:nvSpPr>
        <p:spPr>
          <a:xfrm>
            <a:off x="465438" y="4406900"/>
            <a:ext cx="8221362" cy="1362075"/>
          </a:xfrm>
        </p:spPr>
        <p:txBody>
          <a:bodyPr anchor="t">
            <a:normAutofit/>
          </a:bodyPr>
          <a:lstStyle>
            <a:lvl1pPr algn="l">
              <a:defRPr sz="3200" b="1" cap="all">
                <a:solidFill>
                  <a:schemeClr val="bg1"/>
                </a:solidFill>
                <a:latin typeface="Rockwell" panose="02060603020205020403" pitchFamily="18" charset="0"/>
                <a:ea typeface="Roboto Slab" pitchFamily="2" charset="0"/>
              </a:defRPr>
            </a:lvl1pPr>
          </a:lstStyle>
          <a:p>
            <a:r>
              <a:rPr lang="en-US"/>
              <a:t>Click to edit Master title style</a:t>
            </a:r>
          </a:p>
        </p:txBody>
      </p:sp>
      <p:sp>
        <p:nvSpPr>
          <p:cNvPr id="3" name="Text Placeholder 2"/>
          <p:cNvSpPr>
            <a:spLocks noGrp="1"/>
          </p:cNvSpPr>
          <p:nvPr>
            <p:ph type="body" idx="1"/>
          </p:nvPr>
        </p:nvSpPr>
        <p:spPr>
          <a:xfrm>
            <a:off x="465438" y="2906713"/>
            <a:ext cx="8221362" cy="1500187"/>
          </a:xfrm>
        </p:spPr>
        <p:txBody>
          <a:bodyPr anchor="b">
            <a:normAutofit/>
          </a:bodyPr>
          <a:lstStyle>
            <a:lvl1pPr marL="0" indent="0">
              <a:buNone/>
              <a:defRPr sz="24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ED922B-BF29-4915-98DA-916F1ADF4C66}" type="datetime1">
              <a:rPr lang="en-US" smtClean="0"/>
              <a:t>4/22/2026</a:t>
            </a:fld>
            <a:endParaRPr lang="en-US"/>
          </a:p>
        </p:txBody>
      </p:sp>
      <p:sp>
        <p:nvSpPr>
          <p:cNvPr id="5" name="Footer Placeholder 4"/>
          <p:cNvSpPr>
            <a:spLocks noGrp="1"/>
          </p:cNvSpPr>
          <p:nvPr>
            <p:ph type="ftr" sz="quarter" idx="11"/>
          </p:nvPr>
        </p:nvSpPr>
        <p:spPr/>
        <p:txBody>
          <a:bodyPr/>
          <a:lstStyle/>
          <a:p>
            <a:r>
              <a:rPr lang="en-US"/>
              <a:t>Department of Fish and Wildlife</a:t>
            </a:r>
          </a:p>
        </p:txBody>
      </p:sp>
      <p:sp>
        <p:nvSpPr>
          <p:cNvPr id="6" name="Slide Number Placeholder 5"/>
          <p:cNvSpPr>
            <a:spLocks noGrp="1"/>
          </p:cNvSpPr>
          <p:nvPr>
            <p:ph type="sldNum" sz="quarter" idx="12"/>
          </p:nvPr>
        </p:nvSpPr>
        <p:spPr/>
        <p:txBody>
          <a:bodyPr/>
          <a:lstStyle/>
          <a:p>
            <a:fld id="{5A73201E-BAD4-4887-93F2-D695096208A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44910" y="274638"/>
            <a:ext cx="8241890" cy="868362"/>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p>
        </p:txBody>
      </p:sp>
      <p:sp>
        <p:nvSpPr>
          <p:cNvPr id="3" name="Content Placeholder 2"/>
          <p:cNvSpPr>
            <a:spLocks noGrp="1"/>
          </p:cNvSpPr>
          <p:nvPr userDrawn="1">
            <p:ph idx="1"/>
          </p:nvPr>
        </p:nvSpPr>
        <p:spPr>
          <a:xfrm>
            <a:off x="444910" y="1582257"/>
            <a:ext cx="8241890" cy="4647093"/>
          </a:xfrm>
        </p:spPr>
        <p:txBody>
          <a:bodyPr>
            <a:normAutofit/>
          </a:bodyPr>
          <a:lstStyle>
            <a:lvl1pPr marL="0" indent="0">
              <a:buNone/>
              <a:defRPr sz="36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defRPr sz="3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defRPr sz="28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a:defRPr sz="24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a:defRPr sz="2400">
                <a:solidFill>
                  <a:srgbClr val="28557A"/>
                </a:solidFill>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Footer Placeholder 3"/>
          <p:cNvSpPr>
            <a:spLocks noGrp="1"/>
          </p:cNvSpPr>
          <p:nvPr userDrawn="1">
            <p:ph type="ftr" sz="quarter" idx="4294967295"/>
          </p:nvPr>
        </p:nvSpPr>
        <p:spPr>
          <a:xfrm>
            <a:off x="898712" y="6508791"/>
            <a:ext cx="2895600" cy="271054"/>
          </a:xfrm>
        </p:spPr>
        <p:txBody>
          <a:bodyPr/>
          <a:lstStyle>
            <a:lvl1pPr algn="l">
              <a:defRPr sz="1000">
                <a:solidFill>
                  <a:schemeClr val="bg1"/>
                </a:solidFill>
                <a:latin typeface="Roboto Slab" pitchFamily="2" charset="0"/>
                <a:ea typeface="Roboto Slab" pitchFamily="2" charset="0"/>
              </a:defRPr>
            </a:lvl1pPr>
          </a:lstStyle>
          <a:p>
            <a:r>
              <a:rPr lang="en-US"/>
              <a:t>Department of Fish and Wildlife</a:t>
            </a:r>
          </a:p>
        </p:txBody>
      </p:sp>
      <p:grpSp>
        <p:nvGrpSpPr>
          <p:cNvPr id="21" name="Group 20"/>
          <p:cNvGrpSpPr/>
          <p:nvPr userDrawn="1"/>
        </p:nvGrpSpPr>
        <p:grpSpPr>
          <a:xfrm>
            <a:off x="0" y="6126163"/>
            <a:ext cx="9144000" cy="731837"/>
            <a:chOff x="0" y="6126163"/>
            <a:chExt cx="9144000" cy="731837"/>
          </a:xfrm>
        </p:grpSpPr>
        <p:sp>
          <p:nvSpPr>
            <p:cNvPr id="22" name="Rectangle 21"/>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25"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Rockwell" panose="02060603020205020403" pitchFamily="18" charset="0"/>
                </a:rPr>
                <a:t>Department of Fish and Wildlife</a:t>
              </a:r>
            </a:p>
          </p:txBody>
        </p:sp>
      </p:grpSp>
      <p:sp>
        <p:nvSpPr>
          <p:cNvPr id="4" name="TextBox 3">
            <a:extLst>
              <a:ext uri="{FF2B5EF4-FFF2-40B4-BE49-F238E27FC236}">
                <a16:creationId xmlns:a16="http://schemas.microsoft.com/office/drawing/2014/main" id="{37DED896-8A52-46D3-AB35-09F206001B25}"/>
              </a:ext>
            </a:extLst>
          </p:cNvPr>
          <p:cNvSpPr txBox="1"/>
          <p:nvPr userDrawn="1"/>
        </p:nvSpPr>
        <p:spPr>
          <a:xfrm>
            <a:off x="8286750" y="6539240"/>
            <a:ext cx="533400" cy="261610"/>
          </a:xfrm>
          <a:prstGeom prst="rect">
            <a:avLst/>
          </a:prstGeom>
          <a:noFill/>
        </p:spPr>
        <p:txBody>
          <a:bodyPr wrap="square" rtlCol="0">
            <a:spAutoFit/>
          </a:bodyPr>
          <a:lstStyle/>
          <a:p>
            <a:pPr algn="r"/>
            <a:fld id="{A44CF46E-C689-44F1-B86A-2F369AF73809}" type="slidenum">
              <a:rPr lang="en-US" sz="1100" b="1" smtClean="0">
                <a:solidFill>
                  <a:schemeClr val="bg1"/>
                </a:solidFill>
                <a:latin typeface="Roboto Slab" pitchFamily="2" charset="0"/>
                <a:ea typeface="Roboto Slab" pitchFamily="2" charset="0"/>
              </a:rPr>
              <a:t>‹#›</a:t>
            </a:fld>
            <a:endParaRPr lang="en-US" sz="1100" b="1">
              <a:solidFill>
                <a:schemeClr val="bg1"/>
              </a:solidFill>
              <a:latin typeface="Roboto Slab" pitchFamily="2" charset="0"/>
              <a:ea typeface="Roboto Slab" pitchFamily="2" charset="0"/>
            </a:endParaRPr>
          </a:p>
        </p:txBody>
      </p:sp>
    </p:spTree>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p>
        </p:txBody>
      </p:sp>
      <p:sp>
        <p:nvSpPr>
          <p:cNvPr id="3" name="Content Placeholder 2"/>
          <p:cNvSpPr>
            <a:spLocks noGrp="1"/>
          </p:cNvSpPr>
          <p:nvPr>
            <p:ph sz="half" idx="1"/>
          </p:nvPr>
        </p:nvSpPr>
        <p:spPr>
          <a:xfrm>
            <a:off x="457200" y="1371600"/>
            <a:ext cx="4038600" cy="4754563"/>
          </a:xfrm>
        </p:spPr>
        <p:txBody>
          <a:bodyPr/>
          <a:lstStyle>
            <a:lvl1pPr marL="0" indent="0">
              <a:buNone/>
              <a:defRPr sz="2800">
                <a:solidFill>
                  <a:srgbClr val="28557A"/>
                </a:solidFill>
                <a:latin typeface="Ebrima" panose="02000000000000000000" pitchFamily="2" charset="0"/>
                <a:ea typeface="Ebrima" panose="02000000000000000000" pitchFamily="2" charset="0"/>
                <a:cs typeface="Ebrima" panose="02000000000000000000" pitchFamily="2" charset="0"/>
              </a:defRPr>
            </a:lvl1pPr>
            <a:lvl2pPr>
              <a:defRPr sz="2400">
                <a:solidFill>
                  <a:srgbClr val="28557A"/>
                </a:solidFill>
                <a:latin typeface="Ebrima" panose="02000000000000000000" pitchFamily="2" charset="0"/>
                <a:ea typeface="Ebrima" panose="02000000000000000000" pitchFamily="2" charset="0"/>
                <a:cs typeface="Ebrima" panose="02000000000000000000" pitchFamily="2" charset="0"/>
              </a:defRPr>
            </a:lvl2pPr>
            <a:lvl3pPr>
              <a:defRPr sz="2000">
                <a:solidFill>
                  <a:srgbClr val="28557A"/>
                </a:solidFill>
                <a:latin typeface="Ebrima" panose="02000000000000000000" pitchFamily="2" charset="0"/>
                <a:ea typeface="Ebrima" panose="02000000000000000000" pitchFamily="2" charset="0"/>
                <a:cs typeface="Ebrima" panose="02000000000000000000" pitchFamily="2" charset="0"/>
              </a:defRPr>
            </a:lvl3pPr>
            <a:lvl4pPr>
              <a:defRPr sz="1800">
                <a:solidFill>
                  <a:srgbClr val="28557A"/>
                </a:solidFill>
                <a:latin typeface="Ebrima" panose="02000000000000000000" pitchFamily="2" charset="0"/>
                <a:ea typeface="Ebrima" panose="02000000000000000000" pitchFamily="2" charset="0"/>
                <a:cs typeface="Ebrima" panose="02000000000000000000" pitchFamily="2" charset="0"/>
              </a:defRPr>
            </a:lvl4pPr>
            <a:lvl5pPr>
              <a:defRPr sz="1800">
                <a:solidFill>
                  <a:srgbClr val="28557A"/>
                </a:solidFill>
                <a:latin typeface="Ebrima" panose="02000000000000000000" pitchFamily="2" charset="0"/>
                <a:ea typeface="Ebrima" panose="02000000000000000000" pitchFamily="2" charset="0"/>
                <a:cs typeface="Ebrima" panose="02000000000000000000" pitchFamily="2"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038600" cy="4754563"/>
          </a:xfrm>
        </p:spPr>
        <p:txBody>
          <a:bodyPr/>
          <a:lstStyle>
            <a:lvl1pPr marL="0" indent="0">
              <a:buNone/>
              <a:defRPr sz="2800">
                <a:solidFill>
                  <a:srgbClr val="28557A"/>
                </a:solidFill>
                <a:latin typeface="Ebrima" panose="02000000000000000000" pitchFamily="2" charset="0"/>
                <a:ea typeface="Ebrima" panose="02000000000000000000" pitchFamily="2" charset="0"/>
                <a:cs typeface="Ebrima" panose="02000000000000000000" pitchFamily="2" charset="0"/>
              </a:defRPr>
            </a:lvl1pPr>
            <a:lvl2pPr>
              <a:defRPr sz="2400">
                <a:solidFill>
                  <a:srgbClr val="28557A"/>
                </a:solidFill>
                <a:latin typeface="Ebrima" panose="02000000000000000000" pitchFamily="2" charset="0"/>
                <a:ea typeface="Ebrima" panose="02000000000000000000" pitchFamily="2" charset="0"/>
                <a:cs typeface="Ebrima" panose="02000000000000000000" pitchFamily="2" charset="0"/>
              </a:defRPr>
            </a:lvl2pPr>
            <a:lvl3pPr>
              <a:defRPr sz="2000">
                <a:solidFill>
                  <a:srgbClr val="28557A"/>
                </a:solidFill>
                <a:latin typeface="Ebrima" panose="02000000000000000000" pitchFamily="2" charset="0"/>
                <a:ea typeface="Ebrima" panose="02000000000000000000" pitchFamily="2" charset="0"/>
                <a:cs typeface="Ebrima" panose="02000000000000000000" pitchFamily="2" charset="0"/>
              </a:defRPr>
            </a:lvl3pPr>
            <a:lvl4pPr>
              <a:defRPr sz="1800">
                <a:solidFill>
                  <a:srgbClr val="28557A"/>
                </a:solidFill>
                <a:latin typeface="Ebrima" panose="02000000000000000000" pitchFamily="2" charset="0"/>
                <a:ea typeface="Ebrima" panose="02000000000000000000" pitchFamily="2" charset="0"/>
                <a:cs typeface="Ebrima" panose="02000000000000000000" pitchFamily="2" charset="0"/>
              </a:defRPr>
            </a:lvl4pPr>
            <a:lvl5pPr>
              <a:defRPr sz="1800">
                <a:solidFill>
                  <a:srgbClr val="28557A"/>
                </a:solidFill>
                <a:latin typeface="Ebrima" panose="02000000000000000000" pitchFamily="2" charset="0"/>
                <a:ea typeface="Ebrima" panose="02000000000000000000" pitchFamily="2" charset="0"/>
                <a:cs typeface="Ebrima" panose="02000000000000000000" pitchFamily="2"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553200" y="6538476"/>
            <a:ext cx="2133600" cy="243324"/>
          </a:xfrm>
        </p:spPr>
        <p:txBody>
          <a:bodyPr/>
          <a:lstStyle>
            <a:lvl1pPr algn="r">
              <a:defRPr>
                <a:solidFill>
                  <a:schemeClr val="bg1"/>
                </a:solidFill>
              </a:defRPr>
            </a:lvl1pPr>
          </a:lstStyle>
          <a:p>
            <a:fld id="{6FD19E62-BC16-499C-BCF6-4003BBF36118}" type="datetime1">
              <a:rPr lang="en-US" smtClean="0"/>
              <a:t>4/22/2026</a:t>
            </a:fld>
            <a:endParaRPr lang="en-US"/>
          </a:p>
        </p:txBody>
      </p:sp>
      <p:sp>
        <p:nvSpPr>
          <p:cNvPr id="6" name="Footer Placeholder 5"/>
          <p:cNvSpPr>
            <a:spLocks noGrp="1"/>
          </p:cNvSpPr>
          <p:nvPr>
            <p:ph type="ftr" sz="quarter" idx="11"/>
          </p:nvPr>
        </p:nvSpPr>
        <p:spPr>
          <a:xfrm>
            <a:off x="1028700" y="6510746"/>
            <a:ext cx="2895600" cy="271054"/>
          </a:xfrm>
        </p:spPr>
        <p:txBody>
          <a:bodyPr/>
          <a:lstStyle>
            <a:lvl1pPr algn="l">
              <a:defRPr>
                <a:solidFill>
                  <a:schemeClr val="bg1"/>
                </a:solidFill>
                <a:latin typeface="Roboto Slab" pitchFamily="2" charset="0"/>
                <a:ea typeface="Roboto Slab" pitchFamily="2" charset="0"/>
              </a:defRPr>
            </a:lvl1pPr>
          </a:lstStyle>
          <a:p>
            <a:r>
              <a:rPr lang="en-US"/>
              <a:t>Department of Fish and Wildlife</a:t>
            </a:r>
          </a:p>
        </p:txBody>
      </p:sp>
      <p:sp>
        <p:nvSpPr>
          <p:cNvPr id="11" name="Rectangle 10"/>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6"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Rockwell" panose="02060603020205020403" pitchFamily="18" charset="0"/>
              </a:rPr>
              <a:t>Department of Fish and Wildlife</a:t>
            </a:r>
          </a:p>
        </p:txBody>
      </p:sp>
      <p:sp>
        <p:nvSpPr>
          <p:cNvPr id="12" name="TextBox 11">
            <a:extLst>
              <a:ext uri="{FF2B5EF4-FFF2-40B4-BE49-F238E27FC236}">
                <a16:creationId xmlns:a16="http://schemas.microsoft.com/office/drawing/2014/main" id="{39C69D68-F1A7-4492-9692-B6BDEA8A83DF}"/>
              </a:ext>
            </a:extLst>
          </p:cNvPr>
          <p:cNvSpPr txBox="1"/>
          <p:nvPr userDrawn="1"/>
        </p:nvSpPr>
        <p:spPr>
          <a:xfrm>
            <a:off x="8286750" y="6539240"/>
            <a:ext cx="533400" cy="261610"/>
          </a:xfrm>
          <a:prstGeom prst="rect">
            <a:avLst/>
          </a:prstGeom>
          <a:noFill/>
        </p:spPr>
        <p:txBody>
          <a:bodyPr wrap="square" rtlCol="0">
            <a:spAutoFit/>
          </a:bodyPr>
          <a:lstStyle/>
          <a:p>
            <a:pPr algn="r"/>
            <a:fld id="{1FCB939F-F3E5-4063-8DA2-A4CE6C8D7BDA}" type="slidenum">
              <a:rPr lang="en-US" sz="1100" b="1" smtClean="0">
                <a:solidFill>
                  <a:schemeClr val="bg1"/>
                </a:solidFill>
                <a:latin typeface="Roboto Slab" pitchFamily="2" charset="0"/>
                <a:ea typeface="Roboto Slab" pitchFamily="2" charset="0"/>
              </a:rPr>
              <a:t>‹#›</a:t>
            </a:fld>
            <a:endParaRPr lang="en-US" sz="1100" b="1">
              <a:solidFill>
                <a:schemeClr val="bg1"/>
              </a:solidFill>
              <a:latin typeface="Roboto Slab" pitchFamily="2" charset="0"/>
              <a:ea typeface="Roboto Slab" pitchFamily="2"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p>
        </p:txBody>
      </p:sp>
      <p:sp>
        <p:nvSpPr>
          <p:cNvPr id="3" name="Content Placeholder 2"/>
          <p:cNvSpPr>
            <a:spLocks noGrp="1"/>
          </p:cNvSpPr>
          <p:nvPr>
            <p:ph idx="1"/>
          </p:nvPr>
        </p:nvSpPr>
        <p:spPr>
          <a:xfrm>
            <a:off x="457200" y="1371600"/>
            <a:ext cx="8229600" cy="4743451"/>
          </a:xfrm>
        </p:spPr>
        <p:txBody>
          <a:bodyPr>
            <a:normAutofit/>
          </a:bodyPr>
          <a:lstStyle>
            <a:lvl1pPr marL="0" indent="0">
              <a:buNone/>
              <a:defRPr sz="36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182880">
              <a:defRPr sz="3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548640" indent="-182880">
              <a:defRPr sz="28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822960" indent="-182880">
              <a:defRPr sz="24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005840" indent="-182880">
              <a:defRPr sz="2400">
                <a:solidFill>
                  <a:srgbClr val="28557A"/>
                </a:solidFill>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0" y="6126163"/>
            <a:ext cx="9144000" cy="731837"/>
            <a:chOff x="0" y="6126163"/>
            <a:chExt cx="9144000" cy="731837"/>
          </a:xfrm>
        </p:grpSpPr>
        <p:sp>
          <p:nvSpPr>
            <p:cNvPr id="11" name="Rectangle 10"/>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4"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Rockwell" panose="02060603020205020403" pitchFamily="18" charset="0"/>
                </a:rPr>
                <a:t>Department of Fish and Wildlife</a:t>
              </a:r>
            </a:p>
          </p:txBody>
        </p:sp>
      </p:grpSp>
      <p:sp>
        <p:nvSpPr>
          <p:cNvPr id="15" name="TextBox 14">
            <a:extLst>
              <a:ext uri="{FF2B5EF4-FFF2-40B4-BE49-F238E27FC236}">
                <a16:creationId xmlns:a16="http://schemas.microsoft.com/office/drawing/2014/main" id="{AF87BB4D-6C54-483E-B839-1645FF42D304}"/>
              </a:ext>
            </a:extLst>
          </p:cNvPr>
          <p:cNvSpPr txBox="1"/>
          <p:nvPr userDrawn="1"/>
        </p:nvSpPr>
        <p:spPr>
          <a:xfrm>
            <a:off x="8286750" y="6539240"/>
            <a:ext cx="533400" cy="261610"/>
          </a:xfrm>
          <a:prstGeom prst="rect">
            <a:avLst/>
          </a:prstGeom>
          <a:noFill/>
        </p:spPr>
        <p:txBody>
          <a:bodyPr wrap="square" rtlCol="0">
            <a:spAutoFit/>
          </a:bodyPr>
          <a:lstStyle/>
          <a:p>
            <a:pPr algn="r"/>
            <a:fld id="{4C188602-A8DB-44B1-A10E-E569E4A19F10}" type="slidenum">
              <a:rPr lang="en-US" sz="1100" b="1" smtClean="0">
                <a:solidFill>
                  <a:schemeClr val="bg1"/>
                </a:solidFill>
                <a:latin typeface="Roboto Slab" pitchFamily="2" charset="0"/>
                <a:ea typeface="Roboto Slab" pitchFamily="2" charset="0"/>
              </a:rPr>
              <a:t>‹#›</a:t>
            </a:fld>
            <a:endParaRPr lang="en-US" sz="1100" b="1">
              <a:solidFill>
                <a:schemeClr val="bg1"/>
              </a:solidFill>
              <a:latin typeface="Roboto Slab" pitchFamily="2" charset="0"/>
              <a:ea typeface="Roboto Slab" pitchFamily="2"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p>
        </p:txBody>
      </p:sp>
      <p:sp>
        <p:nvSpPr>
          <p:cNvPr id="3" name="Date Placeholder 2"/>
          <p:cNvSpPr>
            <a:spLocks noGrp="1"/>
          </p:cNvSpPr>
          <p:nvPr>
            <p:ph type="dt" sz="half" idx="10"/>
          </p:nvPr>
        </p:nvSpPr>
        <p:spPr>
          <a:xfrm>
            <a:off x="6858000" y="6452574"/>
            <a:ext cx="2133600" cy="365125"/>
          </a:xfrm>
        </p:spPr>
        <p:txBody>
          <a:bodyPr/>
          <a:lstStyle>
            <a:lvl1pPr algn="r">
              <a:defRPr>
                <a:solidFill>
                  <a:schemeClr val="bg1"/>
                </a:solidFill>
              </a:defRPr>
            </a:lvl1pPr>
          </a:lstStyle>
          <a:p>
            <a:fld id="{89B539B5-AD2A-4CAB-A137-2BA90BE6C7D9}" type="datetime1">
              <a:rPr lang="en-US" smtClean="0"/>
              <a:t>4/22/2026</a:t>
            </a:fld>
            <a:endParaRPr lang="en-US"/>
          </a:p>
        </p:txBody>
      </p:sp>
      <p:sp>
        <p:nvSpPr>
          <p:cNvPr id="4" name="Footer Placeholder 3"/>
          <p:cNvSpPr>
            <a:spLocks noGrp="1"/>
          </p:cNvSpPr>
          <p:nvPr>
            <p:ph type="ftr" sz="quarter" idx="11"/>
          </p:nvPr>
        </p:nvSpPr>
        <p:spPr>
          <a:xfrm>
            <a:off x="1066800" y="6507501"/>
            <a:ext cx="2895600" cy="274299"/>
          </a:xfrm>
        </p:spPr>
        <p:txBody>
          <a:bodyPr/>
          <a:lstStyle>
            <a:lvl1pPr>
              <a:defRPr>
                <a:solidFill>
                  <a:schemeClr val="bg1"/>
                </a:solidFill>
                <a:latin typeface="Roboto Slab" pitchFamily="2" charset="0"/>
                <a:ea typeface="Roboto Slab" pitchFamily="2" charset="0"/>
                <a:cs typeface="Roboto" panose="02000000000000000000" pitchFamily="2" charset="0"/>
              </a:defRPr>
            </a:lvl1pPr>
          </a:lstStyle>
          <a:p>
            <a:pPr algn="l"/>
            <a:r>
              <a:rPr lang="en-US"/>
              <a:t>Department of Fish and Wildlife</a:t>
            </a:r>
          </a:p>
        </p:txBody>
      </p:sp>
      <p:sp>
        <p:nvSpPr>
          <p:cNvPr id="9" name="Rectangle 8"/>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2"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Rockwell" panose="02060603020205020403" pitchFamily="18" charset="0"/>
              </a:rPr>
              <a:t>Department of Fish and Wildlife</a:t>
            </a:r>
          </a:p>
        </p:txBody>
      </p:sp>
      <p:sp>
        <p:nvSpPr>
          <p:cNvPr id="13" name="TextBox 12">
            <a:extLst>
              <a:ext uri="{FF2B5EF4-FFF2-40B4-BE49-F238E27FC236}">
                <a16:creationId xmlns:a16="http://schemas.microsoft.com/office/drawing/2014/main" id="{3C07C2CE-14D9-4013-90DB-9B041B929791}"/>
              </a:ext>
            </a:extLst>
          </p:cNvPr>
          <p:cNvSpPr txBox="1"/>
          <p:nvPr userDrawn="1"/>
        </p:nvSpPr>
        <p:spPr>
          <a:xfrm>
            <a:off x="8286750" y="6539240"/>
            <a:ext cx="533400" cy="261610"/>
          </a:xfrm>
          <a:prstGeom prst="rect">
            <a:avLst/>
          </a:prstGeom>
          <a:noFill/>
        </p:spPr>
        <p:txBody>
          <a:bodyPr wrap="square" rtlCol="0">
            <a:spAutoFit/>
          </a:bodyPr>
          <a:lstStyle/>
          <a:p>
            <a:pPr algn="r"/>
            <a:fld id="{1DE9A0B4-1333-4AE2-AB74-67387C3FF412}" type="slidenum">
              <a:rPr lang="en-US" sz="1100" b="1" smtClean="0">
                <a:solidFill>
                  <a:schemeClr val="bg1"/>
                </a:solidFill>
                <a:latin typeface="Roboto Slab" pitchFamily="2" charset="0"/>
                <a:ea typeface="Roboto Slab" pitchFamily="2" charset="0"/>
              </a:rPr>
              <a:t>‹#›</a:t>
            </a:fld>
            <a:endParaRPr lang="en-US" sz="1100" b="1">
              <a:solidFill>
                <a:schemeClr val="bg1"/>
              </a:solidFill>
              <a:latin typeface="Roboto Slab" pitchFamily="2" charset="0"/>
              <a:ea typeface="Roboto Slab" pitchFamily="2" charset="0"/>
            </a:endParaRPr>
          </a:p>
        </p:txBody>
      </p:sp>
      <p:sp>
        <p:nvSpPr>
          <p:cNvPr id="5" name="Content Placeholder 2">
            <a:extLst>
              <a:ext uri="{FF2B5EF4-FFF2-40B4-BE49-F238E27FC236}">
                <a16:creationId xmlns:a16="http://schemas.microsoft.com/office/drawing/2014/main" id="{15B3E023-2A23-F05E-DBE6-B9344586F225}"/>
              </a:ext>
            </a:extLst>
          </p:cNvPr>
          <p:cNvSpPr>
            <a:spLocks noGrp="1"/>
          </p:cNvSpPr>
          <p:nvPr>
            <p:ph idx="1"/>
          </p:nvPr>
        </p:nvSpPr>
        <p:spPr>
          <a:xfrm>
            <a:off x="457200" y="1371600"/>
            <a:ext cx="8229600" cy="4743451"/>
          </a:xfrm>
        </p:spPr>
        <p:txBody>
          <a:bodyPr>
            <a:normAutofit/>
          </a:bodyPr>
          <a:lstStyle>
            <a:lvl1pPr marL="0" indent="0">
              <a:buNone/>
              <a:defRPr sz="36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182880">
              <a:defRPr sz="3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548640" indent="-182880">
              <a:defRPr sz="28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822960" indent="-182880">
              <a:defRPr sz="24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005840" indent="-182880">
              <a:defRPr sz="2400">
                <a:solidFill>
                  <a:srgbClr val="28557A"/>
                </a:solidFill>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600"/>
            <a:ext cx="8229600" cy="11890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417638"/>
            <a:ext cx="8229600" cy="47085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4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71666E-D208-4C7F-B43B-32840E55BEDD}" type="datetime1">
              <a:rPr lang="en-US" smtClean="0"/>
              <a:t>4/22/2026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Department of Fish and Wildlife</a:t>
            </a:r>
          </a:p>
        </p:txBody>
      </p:sp>
      <p:sp>
        <p:nvSpPr>
          <p:cNvPr id="6" name="Slide Number Placeholder 5"/>
          <p:cNvSpPr>
            <a:spLocks noGrp="1"/>
          </p:cNvSpPr>
          <p:nvPr>
            <p:ph type="sldNum" sz="quarter" idx="4"/>
          </p:nvPr>
        </p:nvSpPr>
        <p:spPr>
          <a:xfrm>
            <a:off x="6553200" y="635634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3201E-BAD4-4887-93F2-D695096208A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65" r:id="rId2"/>
    <p:sldLayoutId id="2147483651" r:id="rId3"/>
    <p:sldLayoutId id="2147483666" r:id="rId4"/>
    <p:sldLayoutId id="2147483667" r:id="rId5"/>
    <p:sldLayoutId id="2147483668" r:id="rId6"/>
    <p:sldLayoutId id="2147483654" r:id="rId7"/>
  </p:sldLayoutIdLst>
  <p:hf sldNum="0" hdr="0" dt="0"/>
  <p:txStyles>
    <p:titleStyle>
      <a:lvl1pPr algn="l" defTabSz="914400" rtl="0" eaLnBrk="1" latinLnBrk="0" hangingPunct="1">
        <a:spcBef>
          <a:spcPct val="0"/>
        </a:spcBef>
        <a:buNone/>
        <a:defRPr sz="4200" b="0" kern="1200">
          <a:solidFill>
            <a:srgbClr val="0070C0"/>
          </a:solidFill>
          <a:latin typeface="Rockwell" panose="02060603020205020403" pitchFamily="18" charset="0"/>
          <a:ea typeface="Roboto Slab" pitchFamily="2" charset="0"/>
          <a:cs typeface="+mj-cs"/>
        </a:defRPr>
      </a:lvl1pPr>
    </p:titleStyle>
    <p:bodyStyle>
      <a:lvl1pPr marL="0" indent="0" algn="l" defTabSz="914400" rtl="0" eaLnBrk="1" latinLnBrk="0" hangingPunct="1">
        <a:spcBef>
          <a:spcPct val="20000"/>
        </a:spcBef>
        <a:buFont typeface="Arial" pitchFamily="34" charset="0"/>
        <a:buNone/>
        <a:defRPr sz="2800"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24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548640" indent="-228600" algn="l" defTabSz="914400" rtl="0" eaLnBrk="1" latinLnBrk="0" hangingPunct="1">
        <a:spcBef>
          <a:spcPct val="20000"/>
        </a:spcBef>
        <a:buFont typeface="Arial"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73152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91440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56_F3B5A689.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89_EA78D738.xm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8F_9C02F935.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68_9C5EBCA6.xm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chart" Target="../charts/char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chart" Target="../charts/char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195_294D142A.xm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chart" Target="../charts/char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microsoft.com/office/2018/10/relationships/comments" Target="../comments/modernComment_161_EC0E14AB.xm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chart" Target="../charts/chart18.xml"/></Relationships>
</file>

<file path=ppt/slides/_rels/slide4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52_D9014611.xm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5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microsoft.com/office/2018/10/relationships/comments" Target="../comments/modernComment_170_D16225DE.xml"/><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53_B115ADEA.xm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54_CE6E2B69.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2114550"/>
          </a:xfrm>
        </p:spPr>
        <p:txBody>
          <a:bodyPr>
            <a:normAutofit fontScale="90000"/>
          </a:bodyPr>
          <a:lstStyle/>
          <a:p>
            <a:pPr algn="ctr"/>
            <a:r>
              <a:rPr lang="en-US" sz="4400"/>
              <a:t>Cowlitz River Fisheries</a:t>
            </a:r>
            <a:br>
              <a:rPr lang="en-US"/>
            </a:br>
            <a:br>
              <a:rPr lang="en-US"/>
            </a:br>
            <a:r>
              <a:rPr lang="en-US" sz="3100" i="1"/>
              <a:t>Cowlitz River Fisheries and Aquatic Science Conference</a:t>
            </a:r>
            <a:endParaRPr lang="en-US" sz="3100" i="1">
              <a:latin typeface="Rockwell" panose="02060603020205020403" pitchFamily="18" charset="0"/>
            </a:endParaRPr>
          </a:p>
        </p:txBody>
      </p:sp>
      <p:sp>
        <p:nvSpPr>
          <p:cNvPr id="3" name="TextBox 2"/>
          <p:cNvSpPr txBox="1"/>
          <p:nvPr/>
        </p:nvSpPr>
        <p:spPr>
          <a:xfrm>
            <a:off x="0" y="3921155"/>
            <a:ext cx="9144000" cy="1785104"/>
          </a:xfrm>
          <a:prstGeom prst="rect">
            <a:avLst/>
          </a:prstGeom>
          <a:noFill/>
        </p:spPr>
        <p:txBody>
          <a:bodyPr wrap="square" rtlCol="0">
            <a:spAutoFit/>
          </a:bodyPr>
          <a:lstStyle/>
          <a:p>
            <a:pPr algn="ctr"/>
            <a:r>
              <a:rPr lang="en-US" sz="3200">
                <a:cs typeface="Arial" panose="020B0604020202020204" pitchFamily="34" charset="0"/>
              </a:rPr>
              <a:t>Josua Holowatz - WDFW District 10 Fish Biologist</a:t>
            </a:r>
          </a:p>
          <a:p>
            <a:pPr algn="ctr"/>
            <a:r>
              <a:rPr lang="en-US" sz="3200">
                <a:cs typeface="Arial" panose="020B0604020202020204" pitchFamily="34" charset="0"/>
              </a:rPr>
              <a:t>John Serl - WDFW Cowlitz River Biologist </a:t>
            </a:r>
          </a:p>
          <a:p>
            <a:pPr algn="ctr"/>
            <a:r>
              <a:rPr lang="en-US" sz="2800" i="1">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rPr>
              <a:t>April 22, 2026</a:t>
            </a:r>
          </a:p>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3FFB7-7462-CBCE-B701-DB1897A8B05C}"/>
              </a:ext>
            </a:extLst>
          </p:cNvPr>
          <p:cNvSpPr>
            <a:spLocks noGrp="1"/>
          </p:cNvSpPr>
          <p:nvPr>
            <p:ph type="title"/>
          </p:nvPr>
        </p:nvSpPr>
        <p:spPr>
          <a:xfrm>
            <a:off x="444910" y="1028700"/>
            <a:ext cx="3612740" cy="3771900"/>
          </a:xfrm>
        </p:spPr>
        <p:txBody>
          <a:bodyPr/>
          <a:lstStyle/>
          <a:p>
            <a:pPr algn="ctr"/>
            <a:r>
              <a:rPr lang="en-US"/>
              <a:t>Cowlitz River Winter Steelhead</a:t>
            </a:r>
          </a:p>
        </p:txBody>
      </p:sp>
      <p:pic>
        <p:nvPicPr>
          <p:cNvPr id="8" name="Picture 7" descr="A person holding a fish&#10;&#10;Description automatically generated">
            <a:extLst>
              <a:ext uri="{FF2B5EF4-FFF2-40B4-BE49-F238E27FC236}">
                <a16:creationId xmlns:a16="http://schemas.microsoft.com/office/drawing/2014/main" id="{C2832DF9-1DA9-620E-EA08-F708FCAB5E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6307" y="228600"/>
            <a:ext cx="4501943" cy="6002590"/>
          </a:xfrm>
          <a:prstGeom prst="rect">
            <a:avLst/>
          </a:prstGeom>
        </p:spPr>
      </p:pic>
    </p:spTree>
    <p:extLst>
      <p:ext uri="{BB962C8B-B14F-4D97-AF65-F5344CB8AC3E}">
        <p14:creationId xmlns:p14="http://schemas.microsoft.com/office/powerpoint/2010/main" val="1868256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E83A8-D057-EDC4-3530-722794774E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E42127-7D99-B343-43A6-E9D30FDF74B6}"/>
              </a:ext>
            </a:extLst>
          </p:cNvPr>
          <p:cNvSpPr>
            <a:spLocks noGrp="1"/>
          </p:cNvSpPr>
          <p:nvPr>
            <p:ph type="title"/>
          </p:nvPr>
        </p:nvSpPr>
        <p:spPr/>
        <p:txBody>
          <a:bodyPr/>
          <a:lstStyle/>
          <a:p>
            <a:r>
              <a:rPr lang="en-US"/>
              <a:t>Cowlitz River Winter Steelhead</a:t>
            </a:r>
          </a:p>
        </p:txBody>
      </p:sp>
      <p:sp>
        <p:nvSpPr>
          <p:cNvPr id="3" name="Content Placeholder 2">
            <a:extLst>
              <a:ext uri="{FF2B5EF4-FFF2-40B4-BE49-F238E27FC236}">
                <a16:creationId xmlns:a16="http://schemas.microsoft.com/office/drawing/2014/main" id="{849D561D-45A9-B056-8EFB-31951857CD03}"/>
              </a:ext>
            </a:extLst>
          </p:cNvPr>
          <p:cNvSpPr>
            <a:spLocks noGrp="1"/>
          </p:cNvSpPr>
          <p:nvPr>
            <p:ph idx="1"/>
          </p:nvPr>
        </p:nvSpPr>
        <p:spPr>
          <a:xfrm>
            <a:off x="444910" y="1306954"/>
            <a:ext cx="8241890" cy="4647093"/>
          </a:xfrm>
        </p:spPr>
        <p:txBody>
          <a:bodyPr/>
          <a:lstStyle/>
          <a:p>
            <a:pPr marL="571500" indent="-571500">
              <a:buFont typeface="Arial" panose="020B0604020202020204" pitchFamily="34" charset="0"/>
              <a:buChar char="•"/>
            </a:pPr>
            <a:r>
              <a:rPr lang="en-US" dirty="0"/>
              <a:t>Fish Arrive December to June</a:t>
            </a:r>
          </a:p>
          <a:p>
            <a:pPr marL="571500" indent="-571500">
              <a:buFont typeface="Arial" panose="020B0604020202020204" pitchFamily="34" charset="0"/>
              <a:buChar char="•"/>
            </a:pPr>
            <a:r>
              <a:rPr lang="en-US" dirty="0"/>
              <a:t>Best Fishing February to April</a:t>
            </a:r>
          </a:p>
          <a:p>
            <a:pPr marL="571500" indent="-571500">
              <a:buFont typeface="Arial" panose="020B0604020202020204" pitchFamily="34" charset="0"/>
              <a:buChar char="•"/>
            </a:pPr>
            <a:r>
              <a:rPr lang="en-US" dirty="0"/>
              <a:t>Objectives:</a:t>
            </a:r>
          </a:p>
          <a:p>
            <a:pPr marL="937260" lvl="1" indent="-571500">
              <a:buFont typeface="Arial" panose="020B0604020202020204" pitchFamily="34" charset="0"/>
              <a:buChar char="•"/>
            </a:pPr>
            <a:r>
              <a:rPr lang="en-US" dirty="0"/>
              <a:t>Harvest Fisheries</a:t>
            </a:r>
          </a:p>
          <a:p>
            <a:pPr marL="937260" lvl="1" indent="-571500">
              <a:buFont typeface="Arial" panose="020B0604020202020204" pitchFamily="34" charset="0"/>
              <a:buChar char="•"/>
            </a:pPr>
            <a:r>
              <a:rPr lang="en-US" dirty="0"/>
              <a:t>Provide Integrated Adults to Supplement NOR Returns to Upper Cowlitz, Cispus and Tilton Rivers</a:t>
            </a:r>
          </a:p>
        </p:txBody>
      </p:sp>
    </p:spTree>
    <p:extLst>
      <p:ext uri="{BB962C8B-B14F-4D97-AF65-F5344CB8AC3E}">
        <p14:creationId xmlns:p14="http://schemas.microsoft.com/office/powerpoint/2010/main" val="2247450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8F0A0-FA29-EC3D-2050-183284868B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6EA0BF-F981-0242-FC89-C91BDD60F1DE}"/>
              </a:ext>
            </a:extLst>
          </p:cNvPr>
          <p:cNvSpPr>
            <a:spLocks noGrp="1"/>
          </p:cNvSpPr>
          <p:nvPr>
            <p:ph type="title"/>
          </p:nvPr>
        </p:nvSpPr>
        <p:spPr/>
        <p:txBody>
          <a:bodyPr/>
          <a:lstStyle/>
          <a:p>
            <a:r>
              <a:rPr lang="en-US"/>
              <a:t>Cowlitz River Winter Steelhead</a:t>
            </a:r>
          </a:p>
        </p:txBody>
      </p:sp>
      <p:sp>
        <p:nvSpPr>
          <p:cNvPr id="3" name="Content Placeholder 2">
            <a:extLst>
              <a:ext uri="{FF2B5EF4-FFF2-40B4-BE49-F238E27FC236}">
                <a16:creationId xmlns:a16="http://schemas.microsoft.com/office/drawing/2014/main" id="{9E086BEE-8DFE-4090-4568-5CDFCFBC7940}"/>
              </a:ext>
            </a:extLst>
          </p:cNvPr>
          <p:cNvSpPr>
            <a:spLocks noGrp="1"/>
          </p:cNvSpPr>
          <p:nvPr>
            <p:ph idx="1"/>
          </p:nvPr>
        </p:nvSpPr>
        <p:spPr>
          <a:xfrm>
            <a:off x="444910" y="1314450"/>
            <a:ext cx="8241890" cy="4647093"/>
          </a:xfrm>
        </p:spPr>
        <p:txBody>
          <a:bodyPr>
            <a:normAutofit/>
          </a:bodyPr>
          <a:lstStyle/>
          <a:p>
            <a:pPr marL="571500" indent="-571500">
              <a:buFont typeface="Arial" panose="020B0604020202020204" pitchFamily="34" charset="0"/>
              <a:buChar char="•"/>
            </a:pPr>
            <a:r>
              <a:rPr lang="en-US"/>
              <a:t>Hatchery Program Smolt Releases</a:t>
            </a:r>
          </a:p>
          <a:p>
            <a:pPr marL="937260" lvl="1" indent="-571500">
              <a:buFont typeface="Arial" panose="020B0604020202020204" pitchFamily="34" charset="0"/>
              <a:buChar char="•"/>
            </a:pPr>
            <a:r>
              <a:rPr lang="en-US" sz="2800"/>
              <a:t>Segregated Lower= at least 308,000</a:t>
            </a:r>
          </a:p>
          <a:p>
            <a:pPr marL="937260" lvl="1" indent="-571500">
              <a:buFont typeface="Arial" panose="020B0604020202020204" pitchFamily="34" charset="0"/>
              <a:buChar char="•"/>
            </a:pPr>
            <a:r>
              <a:rPr lang="en-US" sz="2800"/>
              <a:t>Integrated Tilton= up to 100,000</a:t>
            </a:r>
          </a:p>
          <a:p>
            <a:pPr marL="937260" lvl="1" indent="-571500">
              <a:buFont typeface="Arial" panose="020B0604020202020204" pitchFamily="34" charset="0"/>
              <a:buChar char="•"/>
            </a:pPr>
            <a:r>
              <a:rPr lang="en-US" sz="2800"/>
              <a:t>Integrated upper Cowlitz= up to 236,000</a:t>
            </a:r>
          </a:p>
          <a:p>
            <a:pPr marL="571500" indent="-571500">
              <a:buFont typeface="Arial" panose="020B0604020202020204" pitchFamily="34" charset="0"/>
              <a:buChar char="•"/>
            </a:pPr>
            <a:r>
              <a:rPr lang="en-US"/>
              <a:t>Purpose of Hatchery Programs</a:t>
            </a:r>
          </a:p>
          <a:p>
            <a:pPr marL="937260" lvl="1" indent="-571500">
              <a:buFont typeface="Arial" panose="020B0604020202020204" pitchFamily="34" charset="0"/>
              <a:buChar char="•"/>
            </a:pPr>
            <a:r>
              <a:rPr lang="en-US" sz="2800" dirty="0"/>
              <a:t>Segregated Program = Lower River Harvest</a:t>
            </a:r>
          </a:p>
          <a:p>
            <a:pPr marL="937260" lvl="1" indent="-571500">
              <a:buFont typeface="Arial" panose="020B0604020202020204" pitchFamily="34" charset="0"/>
              <a:buChar char="•"/>
            </a:pPr>
            <a:r>
              <a:rPr lang="en-US" sz="2800" dirty="0"/>
              <a:t>Integrated Programs = Abundance Building in Upper Cowlitz/Cispus and Tilton</a:t>
            </a:r>
          </a:p>
        </p:txBody>
      </p:sp>
      <p:sp>
        <p:nvSpPr>
          <p:cNvPr id="4" name="Footer Placeholder 3">
            <a:extLst>
              <a:ext uri="{FF2B5EF4-FFF2-40B4-BE49-F238E27FC236}">
                <a16:creationId xmlns:a16="http://schemas.microsoft.com/office/drawing/2014/main" id="{CA25A5B8-81E2-9D6F-7CA3-D8BD79E51B41}"/>
              </a:ext>
            </a:extLst>
          </p:cNvPr>
          <p:cNvSpPr>
            <a:spLocks noGrp="1"/>
          </p:cNvSpPr>
          <p:nvPr>
            <p:ph type="ftr" sz="quarter" idx="4294967295"/>
          </p:nvPr>
        </p:nvSpPr>
        <p:spPr/>
        <p:txBody>
          <a:bodyPr/>
          <a:lstStyle/>
          <a:p>
            <a:r>
              <a:rPr lang="en-US"/>
              <a:t>Department of Fish and Wildlife</a:t>
            </a:r>
          </a:p>
        </p:txBody>
      </p:sp>
    </p:spTree>
    <p:extLst>
      <p:ext uri="{BB962C8B-B14F-4D97-AF65-F5344CB8AC3E}">
        <p14:creationId xmlns:p14="http://schemas.microsoft.com/office/powerpoint/2010/main" val="4088768137"/>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7EBD3-0114-EC94-EAD0-FACF29D54D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771D84-4C28-A583-FEC1-83E5294D4C66}"/>
              </a:ext>
            </a:extLst>
          </p:cNvPr>
          <p:cNvSpPr>
            <a:spLocks noGrp="1"/>
          </p:cNvSpPr>
          <p:nvPr>
            <p:ph type="title"/>
          </p:nvPr>
        </p:nvSpPr>
        <p:spPr>
          <a:xfrm>
            <a:off x="0" y="-64418"/>
            <a:ext cx="9144000" cy="1208862"/>
          </a:xfrm>
        </p:spPr>
        <p:txBody>
          <a:bodyPr>
            <a:normAutofit fontScale="90000"/>
          </a:bodyPr>
          <a:lstStyle/>
          <a:p>
            <a:pPr algn="ctr"/>
            <a:r>
              <a:rPr lang="en-US"/>
              <a:t>Cowlitz Winter Steelhead Hatchery Production Sliding Adjustments</a:t>
            </a:r>
          </a:p>
        </p:txBody>
      </p:sp>
      <p:sp>
        <p:nvSpPr>
          <p:cNvPr id="10" name="TextBox 9">
            <a:extLst>
              <a:ext uri="{FF2B5EF4-FFF2-40B4-BE49-F238E27FC236}">
                <a16:creationId xmlns:a16="http://schemas.microsoft.com/office/drawing/2014/main" id="{2C47E479-D6B2-66E4-13E2-D800773B8D61}"/>
              </a:ext>
            </a:extLst>
          </p:cNvPr>
          <p:cNvSpPr txBox="1"/>
          <p:nvPr/>
        </p:nvSpPr>
        <p:spPr>
          <a:xfrm>
            <a:off x="457200" y="1639880"/>
            <a:ext cx="1428750" cy="523220"/>
          </a:xfrm>
          <a:prstGeom prst="rect">
            <a:avLst/>
          </a:prstGeom>
          <a:noFill/>
        </p:spPr>
        <p:txBody>
          <a:bodyPr wrap="square" rtlCol="0">
            <a:spAutoFit/>
          </a:bodyPr>
          <a:lstStyle/>
          <a:p>
            <a:r>
              <a:rPr lang="en-US" sz="2800" b="1">
                <a:solidFill>
                  <a:srgbClr val="FF0000"/>
                </a:solidFill>
              </a:rPr>
              <a:t>308,500</a:t>
            </a:r>
          </a:p>
        </p:txBody>
      </p:sp>
      <p:sp>
        <p:nvSpPr>
          <p:cNvPr id="11" name="TextBox 10">
            <a:extLst>
              <a:ext uri="{FF2B5EF4-FFF2-40B4-BE49-F238E27FC236}">
                <a16:creationId xmlns:a16="http://schemas.microsoft.com/office/drawing/2014/main" id="{8C5C2494-03C0-B181-D746-CB59EE3FEA56}"/>
              </a:ext>
            </a:extLst>
          </p:cNvPr>
          <p:cNvSpPr txBox="1"/>
          <p:nvPr/>
        </p:nvSpPr>
        <p:spPr>
          <a:xfrm>
            <a:off x="2096537" y="1144444"/>
            <a:ext cx="5143500" cy="584775"/>
          </a:xfrm>
          <a:prstGeom prst="rect">
            <a:avLst/>
          </a:prstGeom>
          <a:noFill/>
        </p:spPr>
        <p:txBody>
          <a:bodyPr wrap="square" rtlCol="0">
            <a:spAutoFit/>
          </a:bodyPr>
          <a:lstStyle/>
          <a:p>
            <a:pPr algn="ctr"/>
            <a:r>
              <a:rPr lang="en-US" sz="3200" b="1">
                <a:solidFill>
                  <a:srgbClr val="FF0000"/>
                </a:solidFill>
              </a:rPr>
              <a:t>Lower Cowlitz Segregated</a:t>
            </a:r>
          </a:p>
        </p:txBody>
      </p:sp>
      <p:sp>
        <p:nvSpPr>
          <p:cNvPr id="16" name="TextBox 15">
            <a:extLst>
              <a:ext uri="{FF2B5EF4-FFF2-40B4-BE49-F238E27FC236}">
                <a16:creationId xmlns:a16="http://schemas.microsoft.com/office/drawing/2014/main" id="{A13FAEC5-5954-2DAA-0A8A-85F4DAD4FE07}"/>
              </a:ext>
            </a:extLst>
          </p:cNvPr>
          <p:cNvSpPr txBox="1"/>
          <p:nvPr/>
        </p:nvSpPr>
        <p:spPr>
          <a:xfrm>
            <a:off x="1971675" y="2216348"/>
            <a:ext cx="5429250" cy="584775"/>
          </a:xfrm>
          <a:prstGeom prst="rect">
            <a:avLst/>
          </a:prstGeom>
          <a:noFill/>
        </p:spPr>
        <p:txBody>
          <a:bodyPr wrap="square" rtlCol="0">
            <a:spAutoFit/>
          </a:bodyPr>
          <a:lstStyle/>
          <a:p>
            <a:pPr algn="ctr"/>
            <a:r>
              <a:rPr lang="en-US" sz="3200" b="1">
                <a:solidFill>
                  <a:srgbClr val="00B050"/>
                </a:solidFill>
              </a:rPr>
              <a:t>Tilton River Integrated</a:t>
            </a:r>
          </a:p>
        </p:txBody>
      </p:sp>
      <p:sp>
        <p:nvSpPr>
          <p:cNvPr id="3" name="Arrow: Right 2">
            <a:extLst>
              <a:ext uri="{FF2B5EF4-FFF2-40B4-BE49-F238E27FC236}">
                <a16:creationId xmlns:a16="http://schemas.microsoft.com/office/drawing/2014/main" id="{DD9CE0F3-0232-E8E6-BAB1-EB30ED8C9B57}"/>
              </a:ext>
            </a:extLst>
          </p:cNvPr>
          <p:cNvSpPr/>
          <p:nvPr/>
        </p:nvSpPr>
        <p:spPr>
          <a:xfrm>
            <a:off x="1885950" y="1595762"/>
            <a:ext cx="6661507" cy="60594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4E9A2D0D-8C8C-F9A6-1C75-57F911D0EF11}"/>
              </a:ext>
            </a:extLst>
          </p:cNvPr>
          <p:cNvSpPr/>
          <p:nvPr/>
        </p:nvSpPr>
        <p:spPr>
          <a:xfrm rot="10800000">
            <a:off x="3308341" y="2814455"/>
            <a:ext cx="1851212" cy="584774"/>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F8E4D3D-E246-EC46-39AB-27B26C0A75F8}"/>
              </a:ext>
            </a:extLst>
          </p:cNvPr>
          <p:cNvSpPr txBox="1"/>
          <p:nvPr/>
        </p:nvSpPr>
        <p:spPr>
          <a:xfrm>
            <a:off x="5212819" y="2843127"/>
            <a:ext cx="2079813" cy="523220"/>
          </a:xfrm>
          <a:prstGeom prst="rect">
            <a:avLst/>
          </a:prstGeom>
          <a:noFill/>
        </p:spPr>
        <p:txBody>
          <a:bodyPr wrap="square" rtlCol="0">
            <a:spAutoFit/>
          </a:bodyPr>
          <a:lstStyle/>
          <a:p>
            <a:r>
              <a:rPr lang="en-US" sz="2800" b="1">
                <a:solidFill>
                  <a:srgbClr val="00B050"/>
                </a:solidFill>
              </a:rPr>
              <a:t>100,000</a:t>
            </a:r>
          </a:p>
        </p:txBody>
      </p:sp>
      <p:sp>
        <p:nvSpPr>
          <p:cNvPr id="12" name="TextBox 11">
            <a:extLst>
              <a:ext uri="{FF2B5EF4-FFF2-40B4-BE49-F238E27FC236}">
                <a16:creationId xmlns:a16="http://schemas.microsoft.com/office/drawing/2014/main" id="{8044BF0E-02C3-BAFA-8499-0F8AD8C0D1B7}"/>
              </a:ext>
            </a:extLst>
          </p:cNvPr>
          <p:cNvSpPr txBox="1"/>
          <p:nvPr/>
        </p:nvSpPr>
        <p:spPr>
          <a:xfrm>
            <a:off x="1935972" y="3467483"/>
            <a:ext cx="5862691" cy="584775"/>
          </a:xfrm>
          <a:prstGeom prst="rect">
            <a:avLst/>
          </a:prstGeom>
          <a:noFill/>
        </p:spPr>
        <p:txBody>
          <a:bodyPr wrap="square" rtlCol="0">
            <a:spAutoFit/>
          </a:bodyPr>
          <a:lstStyle/>
          <a:p>
            <a:pPr algn="ctr"/>
            <a:r>
              <a:rPr lang="en-US" sz="3200" b="1">
                <a:solidFill>
                  <a:srgbClr val="0070C0"/>
                </a:solidFill>
              </a:rPr>
              <a:t>Upper Cowlitz/Cispus Integrated</a:t>
            </a:r>
          </a:p>
        </p:txBody>
      </p:sp>
      <p:sp>
        <p:nvSpPr>
          <p:cNvPr id="13" name="Arrow: Right 12">
            <a:extLst>
              <a:ext uri="{FF2B5EF4-FFF2-40B4-BE49-F238E27FC236}">
                <a16:creationId xmlns:a16="http://schemas.microsoft.com/office/drawing/2014/main" id="{0811ED4B-1F51-092E-D085-C4F26EF38344}"/>
              </a:ext>
            </a:extLst>
          </p:cNvPr>
          <p:cNvSpPr/>
          <p:nvPr/>
        </p:nvSpPr>
        <p:spPr>
          <a:xfrm rot="10800000">
            <a:off x="1535905" y="4023744"/>
            <a:ext cx="3611656"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81CED0C-3B68-15BF-C33F-645BB856DFA8}"/>
              </a:ext>
            </a:extLst>
          </p:cNvPr>
          <p:cNvSpPr txBox="1"/>
          <p:nvPr/>
        </p:nvSpPr>
        <p:spPr>
          <a:xfrm>
            <a:off x="5212819" y="4104876"/>
            <a:ext cx="1943100" cy="523220"/>
          </a:xfrm>
          <a:prstGeom prst="rect">
            <a:avLst/>
          </a:prstGeom>
          <a:noFill/>
        </p:spPr>
        <p:txBody>
          <a:bodyPr wrap="square" rtlCol="0">
            <a:spAutoFit/>
          </a:bodyPr>
          <a:lstStyle/>
          <a:p>
            <a:r>
              <a:rPr lang="en-US" sz="2800" b="1">
                <a:solidFill>
                  <a:srgbClr val="0070C0"/>
                </a:solidFill>
              </a:rPr>
              <a:t>236,000</a:t>
            </a:r>
          </a:p>
        </p:txBody>
      </p:sp>
      <p:sp>
        <p:nvSpPr>
          <p:cNvPr id="7" name="TextBox 6">
            <a:extLst>
              <a:ext uri="{FF2B5EF4-FFF2-40B4-BE49-F238E27FC236}">
                <a16:creationId xmlns:a16="http://schemas.microsoft.com/office/drawing/2014/main" id="{8C81AB32-F3B5-01AF-3223-7E34B9ACC6A3}"/>
              </a:ext>
            </a:extLst>
          </p:cNvPr>
          <p:cNvSpPr txBox="1"/>
          <p:nvPr/>
        </p:nvSpPr>
        <p:spPr>
          <a:xfrm>
            <a:off x="868680" y="4909944"/>
            <a:ext cx="7300635" cy="584775"/>
          </a:xfrm>
          <a:prstGeom prst="rect">
            <a:avLst/>
          </a:prstGeom>
          <a:noFill/>
        </p:spPr>
        <p:txBody>
          <a:bodyPr wrap="square" rtlCol="0">
            <a:spAutoFit/>
          </a:bodyPr>
          <a:lstStyle/>
          <a:p>
            <a:pPr algn="ctr"/>
            <a:r>
              <a:rPr lang="en-US" sz="3200" b="1"/>
              <a:t>Total Cowlitz Winter Steelhead Release</a:t>
            </a:r>
          </a:p>
        </p:txBody>
      </p:sp>
      <p:sp>
        <p:nvSpPr>
          <p:cNvPr id="8" name="TextBox 7">
            <a:extLst>
              <a:ext uri="{FF2B5EF4-FFF2-40B4-BE49-F238E27FC236}">
                <a16:creationId xmlns:a16="http://schemas.microsoft.com/office/drawing/2014/main" id="{7CEDE2EA-8239-B516-B497-E6FB85F7E81E}"/>
              </a:ext>
            </a:extLst>
          </p:cNvPr>
          <p:cNvSpPr txBox="1"/>
          <p:nvPr/>
        </p:nvSpPr>
        <p:spPr>
          <a:xfrm>
            <a:off x="5900333" y="5483456"/>
            <a:ext cx="2268983" cy="600400"/>
          </a:xfrm>
          <a:prstGeom prst="rect">
            <a:avLst/>
          </a:prstGeom>
          <a:noFill/>
        </p:spPr>
        <p:txBody>
          <a:bodyPr wrap="square" rtlCol="0">
            <a:spAutoFit/>
          </a:bodyPr>
          <a:lstStyle/>
          <a:p>
            <a:pPr algn="ctr"/>
            <a:r>
              <a:rPr lang="en-US" sz="3200" b="1"/>
              <a:t>644,500</a:t>
            </a:r>
          </a:p>
        </p:txBody>
      </p:sp>
      <p:sp>
        <p:nvSpPr>
          <p:cNvPr id="15" name="Rectangle: Rounded Corners 14">
            <a:extLst>
              <a:ext uri="{FF2B5EF4-FFF2-40B4-BE49-F238E27FC236}">
                <a16:creationId xmlns:a16="http://schemas.microsoft.com/office/drawing/2014/main" id="{726B6AF5-54B2-0083-9566-2CECC39D80B1}"/>
              </a:ext>
            </a:extLst>
          </p:cNvPr>
          <p:cNvSpPr/>
          <p:nvPr/>
        </p:nvSpPr>
        <p:spPr>
          <a:xfrm>
            <a:off x="2887495" y="5614699"/>
            <a:ext cx="627148" cy="435056"/>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A0D8791F-6EBD-3F4E-D170-4816A28B6006}"/>
              </a:ext>
            </a:extLst>
          </p:cNvPr>
          <p:cNvSpPr/>
          <p:nvPr/>
        </p:nvSpPr>
        <p:spPr>
          <a:xfrm>
            <a:off x="1212112" y="5628029"/>
            <a:ext cx="1131038" cy="4350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9DCF6B9-06C9-BB3E-BF33-E1DF6BFC09D1}"/>
              </a:ext>
            </a:extLst>
          </p:cNvPr>
          <p:cNvSpPr/>
          <p:nvPr/>
        </p:nvSpPr>
        <p:spPr>
          <a:xfrm>
            <a:off x="4013148" y="5628029"/>
            <a:ext cx="1600843" cy="455827"/>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42ABEE4-596C-64BF-4781-077EE87CD8E7}"/>
              </a:ext>
            </a:extLst>
          </p:cNvPr>
          <p:cNvSpPr txBox="1"/>
          <p:nvPr/>
        </p:nvSpPr>
        <p:spPr>
          <a:xfrm>
            <a:off x="2363531" y="5539839"/>
            <a:ext cx="345116" cy="600400"/>
          </a:xfrm>
          <a:prstGeom prst="rect">
            <a:avLst/>
          </a:prstGeom>
          <a:noFill/>
        </p:spPr>
        <p:txBody>
          <a:bodyPr wrap="square" rtlCol="0">
            <a:spAutoFit/>
          </a:bodyPr>
          <a:lstStyle/>
          <a:p>
            <a:r>
              <a:rPr lang="en-US" sz="3200" b="1"/>
              <a:t>+</a:t>
            </a:r>
          </a:p>
        </p:txBody>
      </p:sp>
      <p:sp>
        <p:nvSpPr>
          <p:cNvPr id="20" name="TextBox 19">
            <a:extLst>
              <a:ext uri="{FF2B5EF4-FFF2-40B4-BE49-F238E27FC236}">
                <a16:creationId xmlns:a16="http://schemas.microsoft.com/office/drawing/2014/main" id="{11F57E28-F7D5-B1A6-9631-8D7C1D84189E}"/>
              </a:ext>
            </a:extLst>
          </p:cNvPr>
          <p:cNvSpPr txBox="1"/>
          <p:nvPr/>
        </p:nvSpPr>
        <p:spPr>
          <a:xfrm>
            <a:off x="3604067" y="5539840"/>
            <a:ext cx="345116" cy="584775"/>
          </a:xfrm>
          <a:prstGeom prst="rect">
            <a:avLst/>
          </a:prstGeom>
          <a:noFill/>
        </p:spPr>
        <p:txBody>
          <a:bodyPr wrap="square" rtlCol="0">
            <a:spAutoFit/>
          </a:bodyPr>
          <a:lstStyle/>
          <a:p>
            <a:r>
              <a:rPr lang="en-US" sz="3200" b="1"/>
              <a:t>+</a:t>
            </a:r>
          </a:p>
        </p:txBody>
      </p:sp>
      <p:sp>
        <p:nvSpPr>
          <p:cNvPr id="22" name="TextBox 21">
            <a:extLst>
              <a:ext uri="{FF2B5EF4-FFF2-40B4-BE49-F238E27FC236}">
                <a16:creationId xmlns:a16="http://schemas.microsoft.com/office/drawing/2014/main" id="{6C05B578-AD45-32EB-3194-A56B880C4FA3}"/>
              </a:ext>
            </a:extLst>
          </p:cNvPr>
          <p:cNvSpPr txBox="1"/>
          <p:nvPr/>
        </p:nvSpPr>
        <p:spPr>
          <a:xfrm>
            <a:off x="5900333" y="5478310"/>
            <a:ext cx="500224" cy="584775"/>
          </a:xfrm>
          <a:prstGeom prst="rect">
            <a:avLst/>
          </a:prstGeom>
          <a:noFill/>
        </p:spPr>
        <p:txBody>
          <a:bodyPr wrap="square" rtlCol="0">
            <a:spAutoFit/>
          </a:bodyPr>
          <a:lstStyle/>
          <a:p>
            <a:r>
              <a:rPr lang="en-US" sz="3200" b="1"/>
              <a:t>=</a:t>
            </a:r>
          </a:p>
        </p:txBody>
      </p:sp>
      <p:sp>
        <p:nvSpPr>
          <p:cNvPr id="4" name="Rectangle: Rounded Corners 3">
            <a:extLst>
              <a:ext uri="{FF2B5EF4-FFF2-40B4-BE49-F238E27FC236}">
                <a16:creationId xmlns:a16="http://schemas.microsoft.com/office/drawing/2014/main" id="{589F720B-A64F-9ACC-6CBC-02DD162F7080}"/>
              </a:ext>
            </a:extLst>
          </p:cNvPr>
          <p:cNvSpPr/>
          <p:nvPr/>
        </p:nvSpPr>
        <p:spPr>
          <a:xfrm>
            <a:off x="2211572" y="5628029"/>
            <a:ext cx="131578" cy="421726"/>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AF976A5-60E3-4441-C00A-23EE11EB1B37}"/>
              </a:ext>
            </a:extLst>
          </p:cNvPr>
          <p:cNvSpPr/>
          <p:nvPr/>
        </p:nvSpPr>
        <p:spPr>
          <a:xfrm>
            <a:off x="3425219" y="5628029"/>
            <a:ext cx="89424" cy="4217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0E1FF3A5-97BE-595D-2D55-7A1AA2BB0CDE}"/>
              </a:ext>
            </a:extLst>
          </p:cNvPr>
          <p:cNvSpPr/>
          <p:nvPr/>
        </p:nvSpPr>
        <p:spPr>
          <a:xfrm>
            <a:off x="5656153" y="5648800"/>
            <a:ext cx="202018" cy="435056"/>
          </a:xfrm>
          <a:prstGeom prst="roundRect">
            <a:avLst/>
          </a:prstGeom>
          <a:solidFill>
            <a:srgbClr val="FF5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5252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1E430-B461-2789-6BAA-CC1549048C06}"/>
              </a:ext>
            </a:extLst>
          </p:cNvPr>
          <p:cNvSpPr>
            <a:spLocks noGrp="1"/>
          </p:cNvSpPr>
          <p:nvPr>
            <p:ph type="title"/>
          </p:nvPr>
        </p:nvSpPr>
        <p:spPr/>
        <p:txBody>
          <a:bodyPr>
            <a:normAutofit fontScale="90000"/>
          </a:bodyPr>
          <a:lstStyle/>
          <a:p>
            <a:pPr algn="ctr"/>
            <a:r>
              <a:rPr lang="en-US"/>
              <a:t>Cowlitz Hatchery Winter Steelhead Smolt Production </a:t>
            </a:r>
          </a:p>
        </p:txBody>
      </p:sp>
      <p:graphicFrame>
        <p:nvGraphicFramePr>
          <p:cNvPr id="4" name="Content Placeholder 3">
            <a:extLst>
              <a:ext uri="{FF2B5EF4-FFF2-40B4-BE49-F238E27FC236}">
                <a16:creationId xmlns:a16="http://schemas.microsoft.com/office/drawing/2014/main" id="{268535D5-430F-37E6-66CD-0077D6FB6FD0}"/>
              </a:ext>
            </a:extLst>
          </p:cNvPr>
          <p:cNvGraphicFramePr>
            <a:graphicFrameLocks noGrp="1"/>
          </p:cNvGraphicFramePr>
          <p:nvPr>
            <p:ph idx="1"/>
            <p:extLst>
              <p:ext uri="{D42A27DB-BD31-4B8C-83A1-F6EECF244321}">
                <p14:modId xmlns:p14="http://schemas.microsoft.com/office/powerpoint/2010/main" val="2440776334"/>
              </p:ext>
            </p:extLst>
          </p:nvPr>
        </p:nvGraphicFramePr>
        <p:xfrm>
          <a:off x="444500" y="1428750"/>
          <a:ext cx="8242300" cy="48180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79169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462D5-8DBA-6ABA-2295-D05DA2E890E6}"/>
              </a:ext>
            </a:extLst>
          </p:cNvPr>
          <p:cNvSpPr>
            <a:spLocks noGrp="1"/>
          </p:cNvSpPr>
          <p:nvPr>
            <p:ph type="title"/>
          </p:nvPr>
        </p:nvSpPr>
        <p:spPr>
          <a:xfrm>
            <a:off x="0" y="164592"/>
            <a:ext cx="9029700" cy="1147572"/>
          </a:xfrm>
        </p:spPr>
        <p:txBody>
          <a:bodyPr>
            <a:normAutofit fontScale="90000"/>
          </a:bodyPr>
          <a:lstStyle/>
          <a:p>
            <a:pPr algn="ctr"/>
            <a:r>
              <a:rPr lang="en-US" dirty="0"/>
              <a:t>Cowlitz River Adult Steelhead Returns To Barrier Dam</a:t>
            </a:r>
          </a:p>
        </p:txBody>
      </p:sp>
      <p:graphicFrame>
        <p:nvGraphicFramePr>
          <p:cNvPr id="6" name="Content Placeholder 5">
            <a:extLst>
              <a:ext uri="{FF2B5EF4-FFF2-40B4-BE49-F238E27FC236}">
                <a16:creationId xmlns:a16="http://schemas.microsoft.com/office/drawing/2014/main" id="{393EB3E0-3EF8-F4E2-B453-26BCFAD8ECF1}"/>
              </a:ext>
            </a:extLst>
          </p:cNvPr>
          <p:cNvGraphicFramePr>
            <a:graphicFrameLocks noGrp="1"/>
          </p:cNvGraphicFramePr>
          <p:nvPr>
            <p:ph idx="1"/>
          </p:nvPr>
        </p:nvGraphicFramePr>
        <p:xfrm>
          <a:off x="457200" y="1371600"/>
          <a:ext cx="8229600" cy="4743450"/>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Rounded Corners 2">
            <a:extLst>
              <a:ext uri="{FF2B5EF4-FFF2-40B4-BE49-F238E27FC236}">
                <a16:creationId xmlns:a16="http://schemas.microsoft.com/office/drawing/2014/main" id="{BB0CF6C8-A13C-8C24-10F9-E910D13985C2}"/>
              </a:ext>
            </a:extLst>
          </p:cNvPr>
          <p:cNvSpPr/>
          <p:nvPr/>
        </p:nvSpPr>
        <p:spPr>
          <a:xfrm>
            <a:off x="4937760" y="2404872"/>
            <a:ext cx="4023360" cy="3346704"/>
          </a:xfrm>
          <a:prstGeom prst="roundRect">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2E8F3F0-AEBF-3A46-69D3-F5D4A534F735}"/>
              </a:ext>
            </a:extLst>
          </p:cNvPr>
          <p:cNvSpPr txBox="1"/>
          <p:nvPr/>
        </p:nvSpPr>
        <p:spPr>
          <a:xfrm>
            <a:off x="5330952" y="2798064"/>
            <a:ext cx="3218688" cy="461665"/>
          </a:xfrm>
          <a:prstGeom prst="rect">
            <a:avLst/>
          </a:prstGeom>
          <a:noFill/>
        </p:spPr>
        <p:txBody>
          <a:bodyPr wrap="square" rtlCol="0">
            <a:spAutoFit/>
          </a:bodyPr>
          <a:lstStyle/>
          <a:p>
            <a:pPr algn="ctr"/>
            <a:r>
              <a:rPr lang="en-US" sz="2400">
                <a:solidFill>
                  <a:srgbClr val="3AB54A"/>
                </a:solidFill>
              </a:rPr>
              <a:t>NOR Populations</a:t>
            </a:r>
          </a:p>
        </p:txBody>
      </p:sp>
    </p:spTree>
    <p:extLst>
      <p:ext uri="{BB962C8B-B14F-4D97-AF65-F5344CB8AC3E}">
        <p14:creationId xmlns:p14="http://schemas.microsoft.com/office/powerpoint/2010/main" val="3933787960"/>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B8E52-C5A7-B355-5D41-639A8E96E2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45D9B3-EDE9-6C95-0813-2EA953AB0571}"/>
              </a:ext>
            </a:extLst>
          </p:cNvPr>
          <p:cNvSpPr>
            <a:spLocks noGrp="1"/>
          </p:cNvSpPr>
          <p:nvPr>
            <p:ph type="title"/>
          </p:nvPr>
        </p:nvSpPr>
        <p:spPr>
          <a:xfrm>
            <a:off x="0" y="62085"/>
            <a:ext cx="9034272" cy="868362"/>
          </a:xfrm>
        </p:spPr>
        <p:txBody>
          <a:bodyPr>
            <a:normAutofit fontScale="90000"/>
          </a:bodyPr>
          <a:lstStyle/>
          <a:p>
            <a:pPr algn="ctr"/>
            <a:r>
              <a:rPr lang="en-US" dirty="0"/>
              <a:t>Lower Cowlitz River Winter Steelhead</a:t>
            </a:r>
          </a:p>
        </p:txBody>
      </p:sp>
      <p:sp>
        <p:nvSpPr>
          <p:cNvPr id="3" name="Content Placeholder 2">
            <a:extLst>
              <a:ext uri="{FF2B5EF4-FFF2-40B4-BE49-F238E27FC236}">
                <a16:creationId xmlns:a16="http://schemas.microsoft.com/office/drawing/2014/main" id="{3F82B2E8-588A-10FF-8B05-0B91B6E662FF}"/>
              </a:ext>
            </a:extLst>
          </p:cNvPr>
          <p:cNvSpPr>
            <a:spLocks noGrp="1"/>
          </p:cNvSpPr>
          <p:nvPr>
            <p:ph idx="1"/>
          </p:nvPr>
        </p:nvSpPr>
        <p:spPr>
          <a:xfrm>
            <a:off x="358876" y="1105453"/>
            <a:ext cx="8413955" cy="4647093"/>
          </a:xfrm>
        </p:spPr>
        <p:txBody>
          <a:bodyPr>
            <a:normAutofit/>
          </a:bodyPr>
          <a:lstStyle/>
          <a:p>
            <a:r>
              <a:rPr lang="en-US" sz="2400" dirty="0"/>
              <a:t>Barrier Dam arrivals and Lower Cowlitz CRC reported harvest</a:t>
            </a:r>
          </a:p>
        </p:txBody>
      </p:sp>
      <p:sp>
        <p:nvSpPr>
          <p:cNvPr id="4" name="Footer Placeholder 3">
            <a:extLst>
              <a:ext uri="{FF2B5EF4-FFF2-40B4-BE49-F238E27FC236}">
                <a16:creationId xmlns:a16="http://schemas.microsoft.com/office/drawing/2014/main" id="{76ED7D8C-319F-6327-F8A7-843B5DE892B8}"/>
              </a:ext>
            </a:extLst>
          </p:cNvPr>
          <p:cNvSpPr>
            <a:spLocks noGrp="1"/>
          </p:cNvSpPr>
          <p:nvPr>
            <p:ph type="ftr" sz="quarter" idx="4294967295"/>
          </p:nvPr>
        </p:nvSpPr>
        <p:spPr/>
        <p:txBody>
          <a:bodyPr/>
          <a:lstStyle/>
          <a:p>
            <a:r>
              <a:rPr lang="en-US"/>
              <a:t>Department of Fish and Wildlife</a:t>
            </a:r>
          </a:p>
        </p:txBody>
      </p:sp>
      <p:graphicFrame>
        <p:nvGraphicFramePr>
          <p:cNvPr id="5" name="Chart 4">
            <a:extLst>
              <a:ext uri="{FF2B5EF4-FFF2-40B4-BE49-F238E27FC236}">
                <a16:creationId xmlns:a16="http://schemas.microsoft.com/office/drawing/2014/main" id="{54E4FBCE-1653-43F4-BB0D-9340D6F4E4BA}"/>
              </a:ext>
            </a:extLst>
          </p:cNvPr>
          <p:cNvGraphicFramePr>
            <a:graphicFrameLocks/>
          </p:cNvGraphicFramePr>
          <p:nvPr>
            <p:extLst>
              <p:ext uri="{D42A27DB-BD31-4B8C-83A1-F6EECF244321}">
                <p14:modId xmlns:p14="http://schemas.microsoft.com/office/powerpoint/2010/main" val="1691173758"/>
              </p:ext>
            </p:extLst>
          </p:nvPr>
        </p:nvGraphicFramePr>
        <p:xfrm>
          <a:off x="444910" y="1664208"/>
          <a:ext cx="8031578" cy="45171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4558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EB634-D148-D66E-1D9B-53EF574F9A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D629D9-40DB-F06F-8D0A-150FA30C0C13}"/>
              </a:ext>
            </a:extLst>
          </p:cNvPr>
          <p:cNvSpPr>
            <a:spLocks noGrp="1"/>
          </p:cNvSpPr>
          <p:nvPr>
            <p:ph type="title"/>
          </p:nvPr>
        </p:nvSpPr>
        <p:spPr/>
        <p:txBody>
          <a:bodyPr/>
          <a:lstStyle/>
          <a:p>
            <a:r>
              <a:rPr lang="en-US"/>
              <a:t>Cowlitz River Winter Steelhead</a:t>
            </a:r>
          </a:p>
        </p:txBody>
      </p:sp>
      <p:sp>
        <p:nvSpPr>
          <p:cNvPr id="3" name="Content Placeholder 2">
            <a:extLst>
              <a:ext uri="{FF2B5EF4-FFF2-40B4-BE49-F238E27FC236}">
                <a16:creationId xmlns:a16="http://schemas.microsoft.com/office/drawing/2014/main" id="{4E695738-CD42-66C1-B6E8-CA9B94650AB6}"/>
              </a:ext>
            </a:extLst>
          </p:cNvPr>
          <p:cNvSpPr>
            <a:spLocks noGrp="1"/>
          </p:cNvSpPr>
          <p:nvPr>
            <p:ph idx="1"/>
          </p:nvPr>
        </p:nvSpPr>
        <p:spPr/>
        <p:txBody>
          <a:bodyPr>
            <a:normAutofit/>
          </a:bodyPr>
          <a:lstStyle/>
          <a:p>
            <a:pPr marL="571500" indent="-571500">
              <a:buFont typeface="Arial" panose="020B0604020202020204" pitchFamily="34" charset="0"/>
              <a:buChar char="•"/>
            </a:pPr>
            <a:r>
              <a:rPr lang="en-US" sz="3200" dirty="0"/>
              <a:t>Elimination of early winter steelhead (Chambers Creek stock) in 2011 created a harvest gap in the fishery</a:t>
            </a:r>
            <a:endParaRPr lang="en-US" sz="3200" dirty="0">
              <a:highlight>
                <a:srgbClr val="FFFF00"/>
              </a:highlight>
            </a:endParaRPr>
          </a:p>
          <a:p>
            <a:pPr marL="571500" indent="-571500">
              <a:buFont typeface="Arial" panose="020B0604020202020204" pitchFamily="34" charset="0"/>
              <a:buChar char="•"/>
            </a:pPr>
            <a:r>
              <a:rPr lang="en-US" sz="3200" dirty="0"/>
              <a:t>Aggressive timing shift of broodstock collection curve for lower Cowlitz steelhead program initiated in 2023 has begun to fill seasonal harvest gap </a:t>
            </a:r>
          </a:p>
        </p:txBody>
      </p:sp>
      <p:sp>
        <p:nvSpPr>
          <p:cNvPr id="4" name="Footer Placeholder 3">
            <a:extLst>
              <a:ext uri="{FF2B5EF4-FFF2-40B4-BE49-F238E27FC236}">
                <a16:creationId xmlns:a16="http://schemas.microsoft.com/office/drawing/2014/main" id="{6C3E02B4-99C5-1B9C-B38D-1891F036AEF7}"/>
              </a:ext>
            </a:extLst>
          </p:cNvPr>
          <p:cNvSpPr>
            <a:spLocks noGrp="1"/>
          </p:cNvSpPr>
          <p:nvPr>
            <p:ph type="ftr" sz="quarter" idx="4294967295"/>
          </p:nvPr>
        </p:nvSpPr>
        <p:spPr/>
        <p:txBody>
          <a:bodyPr/>
          <a:lstStyle/>
          <a:p>
            <a:r>
              <a:rPr lang="en-US"/>
              <a:t>Department of Fish and Wildlife</a:t>
            </a:r>
          </a:p>
        </p:txBody>
      </p:sp>
    </p:spTree>
    <p:extLst>
      <p:ext uri="{BB962C8B-B14F-4D97-AF65-F5344CB8AC3E}">
        <p14:creationId xmlns:p14="http://schemas.microsoft.com/office/powerpoint/2010/main" val="3073432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CB534-9B0A-4589-99AA-E45469DF8618}"/>
              </a:ext>
            </a:extLst>
          </p:cNvPr>
          <p:cNvSpPr>
            <a:spLocks noGrp="1"/>
          </p:cNvSpPr>
          <p:nvPr>
            <p:ph type="title"/>
          </p:nvPr>
        </p:nvSpPr>
        <p:spPr>
          <a:xfrm>
            <a:off x="514350" y="1028700"/>
            <a:ext cx="7886700" cy="738663"/>
          </a:xfrm>
        </p:spPr>
        <p:txBody>
          <a:bodyPr>
            <a:noAutofit/>
          </a:bodyPr>
          <a:lstStyle/>
          <a:p>
            <a:pPr algn="ctr"/>
            <a:r>
              <a:rPr lang="en-US" sz="2100">
                <a:solidFill>
                  <a:schemeClr val="tx1"/>
                </a:solidFill>
              </a:rPr>
              <a:t>Hatchery winter steelhead catch has evolved: </a:t>
            </a:r>
            <a:br>
              <a:rPr lang="en-US" sz="2100">
                <a:solidFill>
                  <a:schemeClr val="tx1"/>
                </a:solidFill>
              </a:rPr>
            </a:br>
            <a:r>
              <a:rPr lang="en-US" sz="2100">
                <a:solidFill>
                  <a:schemeClr val="tx1"/>
                </a:solidFill>
              </a:rPr>
              <a:t>early </a:t>
            </a:r>
            <a:r>
              <a:rPr lang="en-US" sz="2100">
                <a:solidFill>
                  <a:schemeClr val="tx1"/>
                </a:solidFill>
                <a:sym typeface="Wingdings" panose="05000000000000000000" pitchFamily="2" charset="2"/>
              </a:rPr>
              <a:t></a:t>
            </a:r>
            <a:r>
              <a:rPr lang="en-US" sz="2100">
                <a:solidFill>
                  <a:schemeClr val="tx1"/>
                </a:solidFill>
              </a:rPr>
              <a:t> bimodal </a:t>
            </a:r>
            <a:r>
              <a:rPr lang="en-US" sz="2100">
                <a:solidFill>
                  <a:schemeClr val="tx1"/>
                </a:solidFill>
                <a:sym typeface="Wingdings" panose="05000000000000000000" pitchFamily="2" charset="2"/>
              </a:rPr>
              <a:t></a:t>
            </a:r>
            <a:r>
              <a:rPr lang="en-US" sz="2100">
                <a:solidFill>
                  <a:schemeClr val="tx1"/>
                </a:solidFill>
              </a:rPr>
              <a:t> late</a:t>
            </a:r>
          </a:p>
        </p:txBody>
      </p:sp>
      <p:graphicFrame>
        <p:nvGraphicFramePr>
          <p:cNvPr id="4" name="Content Placeholder 3">
            <a:extLst>
              <a:ext uri="{FF2B5EF4-FFF2-40B4-BE49-F238E27FC236}">
                <a16:creationId xmlns:a16="http://schemas.microsoft.com/office/drawing/2014/main" id="{07A6680A-A90F-4A9E-883D-672CAEE309C5}"/>
              </a:ext>
            </a:extLst>
          </p:cNvPr>
          <p:cNvGraphicFramePr>
            <a:graphicFrameLocks noGrp="1"/>
          </p:cNvGraphicFramePr>
          <p:nvPr>
            <p:ph idx="1"/>
            <p:extLst>
              <p:ext uri="{D42A27DB-BD31-4B8C-83A1-F6EECF244321}">
                <p14:modId xmlns:p14="http://schemas.microsoft.com/office/powerpoint/2010/main" val="3365443095"/>
              </p:ext>
            </p:extLst>
          </p:nvPr>
        </p:nvGraphicFramePr>
        <p:xfrm>
          <a:off x="400050" y="1823048"/>
          <a:ext cx="8343900" cy="400625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D9BFD5B0-8559-D2E0-9A97-9F625C42CB0D}"/>
              </a:ext>
            </a:extLst>
          </p:cNvPr>
          <p:cNvSpPr txBox="1"/>
          <p:nvPr/>
        </p:nvSpPr>
        <p:spPr>
          <a:xfrm>
            <a:off x="57150" y="105696"/>
            <a:ext cx="9201150" cy="738664"/>
          </a:xfrm>
          <a:prstGeom prst="rect">
            <a:avLst/>
          </a:prstGeom>
          <a:noFill/>
        </p:spPr>
        <p:txBody>
          <a:bodyPr wrap="square" rtlCol="0">
            <a:spAutoFit/>
          </a:bodyPr>
          <a:lstStyle/>
          <a:p>
            <a:pPr algn="ctr"/>
            <a:r>
              <a:rPr lang="en-US" sz="4200">
                <a:solidFill>
                  <a:srgbClr val="067B54"/>
                </a:solidFill>
                <a:latin typeface="Rockwell" panose="02060603020205020403" pitchFamily="18" charset="0"/>
                <a:ea typeface="Roboto Slab" pitchFamily="2" charset="0"/>
                <a:cs typeface="+mj-cs"/>
              </a:rPr>
              <a:t>Steelhead Run Timing Shift</a:t>
            </a:r>
          </a:p>
        </p:txBody>
      </p:sp>
    </p:spTree>
    <p:extLst>
      <p:ext uri="{BB962C8B-B14F-4D97-AF65-F5344CB8AC3E}">
        <p14:creationId xmlns:p14="http://schemas.microsoft.com/office/powerpoint/2010/main" val="2192467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A73A2-8CA8-CBF2-B9DA-93BABBC2200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BCFDA2A-F770-E881-DD04-CE963B1C2849}"/>
              </a:ext>
            </a:extLst>
          </p:cNvPr>
          <p:cNvSpPr>
            <a:spLocks noGrp="1"/>
          </p:cNvSpPr>
          <p:nvPr>
            <p:ph type="title"/>
          </p:nvPr>
        </p:nvSpPr>
        <p:spPr>
          <a:xfrm>
            <a:off x="457200" y="228600"/>
            <a:ext cx="8229600" cy="914400"/>
          </a:xfrm>
        </p:spPr>
        <p:txBody>
          <a:bodyPr anchor="ctr">
            <a:normAutofit fontScale="90000"/>
          </a:bodyPr>
          <a:lstStyle/>
          <a:p>
            <a:pPr algn="ctr">
              <a:lnSpc>
                <a:spcPct val="90000"/>
              </a:lnSpc>
            </a:pPr>
            <a:r>
              <a:rPr lang="en-US" sz="4400" dirty="0"/>
              <a:t>Are We Making Progress?   </a:t>
            </a:r>
            <a:br>
              <a:rPr lang="en-US" sz="1400" dirty="0"/>
            </a:br>
            <a:r>
              <a:rPr lang="en-US" sz="1400" dirty="0"/>
              <a:t>Cowlitz Winter Steelhead Returns to the Barrier Dam Facility www.mytpu.org/community-environment/fish-wildlife-environment/cowlitz-fish-report/</a:t>
            </a:r>
          </a:p>
        </p:txBody>
      </p:sp>
      <p:pic>
        <p:nvPicPr>
          <p:cNvPr id="4" name="Picture 3">
            <a:extLst>
              <a:ext uri="{FF2B5EF4-FFF2-40B4-BE49-F238E27FC236}">
                <a16:creationId xmlns:a16="http://schemas.microsoft.com/office/drawing/2014/main" id="{29013477-AE96-B212-22A8-B9CD0313902F}"/>
              </a:ext>
            </a:extLst>
          </p:cNvPr>
          <p:cNvPicPr>
            <a:picLocks noChangeAspect="1"/>
          </p:cNvPicPr>
          <p:nvPr/>
        </p:nvPicPr>
        <p:blipFill>
          <a:blip r:embed="rId3"/>
          <a:stretch>
            <a:fillRect/>
          </a:stretch>
        </p:blipFill>
        <p:spPr>
          <a:xfrm>
            <a:off x="483634" y="1162050"/>
            <a:ext cx="8229600" cy="5206764"/>
          </a:xfrm>
          <a:prstGeom prst="rect">
            <a:avLst/>
          </a:prstGeom>
        </p:spPr>
      </p:pic>
    </p:spTree>
    <p:extLst>
      <p:ext uri="{BB962C8B-B14F-4D97-AF65-F5344CB8AC3E}">
        <p14:creationId xmlns:p14="http://schemas.microsoft.com/office/powerpoint/2010/main" val="3999933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7E327-7BF2-5E25-B10A-6F616303AEAA}"/>
              </a:ext>
            </a:extLst>
          </p:cNvPr>
          <p:cNvSpPr>
            <a:spLocks noGrp="1"/>
          </p:cNvSpPr>
          <p:nvPr>
            <p:ph type="title"/>
          </p:nvPr>
        </p:nvSpPr>
        <p:spPr>
          <a:xfrm>
            <a:off x="355898" y="199545"/>
            <a:ext cx="8241890" cy="868362"/>
          </a:xfrm>
        </p:spPr>
        <p:txBody>
          <a:bodyPr>
            <a:normAutofit/>
          </a:bodyPr>
          <a:lstStyle/>
          <a:p>
            <a:pPr algn="ctr"/>
            <a:r>
              <a:rPr lang="en-US" b="1" dirty="0"/>
              <a:t>Presentation Outline</a:t>
            </a:r>
          </a:p>
        </p:txBody>
      </p:sp>
      <p:sp>
        <p:nvSpPr>
          <p:cNvPr id="3" name="Content Placeholder 2">
            <a:extLst>
              <a:ext uri="{FF2B5EF4-FFF2-40B4-BE49-F238E27FC236}">
                <a16:creationId xmlns:a16="http://schemas.microsoft.com/office/drawing/2014/main" id="{C08C622D-C5BE-3F9A-6658-81CFD4E6F687}"/>
              </a:ext>
            </a:extLst>
          </p:cNvPr>
          <p:cNvSpPr>
            <a:spLocks noGrp="1"/>
          </p:cNvSpPr>
          <p:nvPr>
            <p:ph idx="1"/>
          </p:nvPr>
        </p:nvSpPr>
        <p:spPr>
          <a:xfrm>
            <a:off x="355898" y="1143000"/>
            <a:ext cx="8486350" cy="4901184"/>
          </a:xfrm>
        </p:spPr>
        <p:txBody>
          <a:bodyPr>
            <a:normAutofit/>
          </a:bodyPr>
          <a:lstStyle/>
          <a:p>
            <a:pPr marL="571500" indent="-571500">
              <a:buFont typeface="Arial" panose="020B0604020202020204" pitchFamily="34" charset="0"/>
              <a:buChar char="•"/>
            </a:pPr>
            <a:r>
              <a:rPr lang="en-US" dirty="0"/>
              <a:t>Lower Cowlitz Creel Efforts</a:t>
            </a:r>
          </a:p>
          <a:p>
            <a:pPr marL="571500" indent="-571500">
              <a:buFont typeface="Arial" panose="020B0604020202020204" pitchFamily="34" charset="0"/>
              <a:buChar char="•"/>
            </a:pPr>
            <a:r>
              <a:rPr lang="en-US" dirty="0"/>
              <a:t>Cowlitz Winter and Summer Steelhead</a:t>
            </a:r>
          </a:p>
          <a:p>
            <a:pPr marL="571500" indent="-571500">
              <a:buFont typeface="Arial" panose="020B0604020202020204" pitchFamily="34" charset="0"/>
              <a:buChar char="•"/>
            </a:pPr>
            <a:r>
              <a:rPr lang="en-US" dirty="0"/>
              <a:t>Cowlitz Spring and Fall Chinook </a:t>
            </a:r>
          </a:p>
          <a:p>
            <a:pPr marL="571500" indent="-571500">
              <a:buFont typeface="Arial" panose="020B0604020202020204" pitchFamily="34" charset="0"/>
              <a:buChar char="•"/>
            </a:pPr>
            <a:r>
              <a:rPr lang="en-US" dirty="0"/>
              <a:t>Cowlitz Coho</a:t>
            </a:r>
          </a:p>
          <a:p>
            <a:pPr marL="571500" indent="-571500">
              <a:buFont typeface="Arial" panose="020B0604020202020204" pitchFamily="34" charset="0"/>
              <a:buChar char="•"/>
            </a:pPr>
            <a:r>
              <a:rPr lang="en-US" dirty="0"/>
              <a:t>Cowlitz Sea-Run Cutthroat</a:t>
            </a:r>
          </a:p>
          <a:p>
            <a:pPr marL="571500" indent="-571500">
              <a:buFont typeface="Arial" panose="020B0604020202020204" pitchFamily="34" charset="0"/>
              <a:buChar char="•"/>
            </a:pPr>
            <a:r>
              <a:rPr lang="en-US" dirty="0"/>
              <a:t>Electronic Catch Record Card Update</a:t>
            </a:r>
            <a:endParaRPr lang="en-US" b="1" i="1" dirty="0">
              <a:solidFill>
                <a:srgbClr val="FF0000"/>
              </a:solidFill>
            </a:endParaRPr>
          </a:p>
        </p:txBody>
      </p:sp>
    </p:spTree>
    <p:extLst>
      <p:ext uri="{BB962C8B-B14F-4D97-AF65-F5344CB8AC3E}">
        <p14:creationId xmlns:p14="http://schemas.microsoft.com/office/powerpoint/2010/main" val="2617440565"/>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4B470-0653-1331-3B91-DAEC4A80CFE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316632B8-C4D3-3820-C7F5-C0EC1C5E988A}"/>
              </a:ext>
            </a:extLst>
          </p:cNvPr>
          <p:cNvSpPr>
            <a:spLocks noGrp="1"/>
          </p:cNvSpPr>
          <p:nvPr>
            <p:ph type="title"/>
          </p:nvPr>
        </p:nvSpPr>
        <p:spPr>
          <a:xfrm>
            <a:off x="0" y="155448"/>
            <a:ext cx="9144000" cy="914400"/>
          </a:xfrm>
        </p:spPr>
        <p:txBody>
          <a:bodyPr>
            <a:noAutofit/>
          </a:bodyPr>
          <a:lstStyle/>
          <a:p>
            <a:pPr algn="ctr"/>
            <a:r>
              <a:rPr lang="en-US" sz="3600" dirty="0"/>
              <a:t>“Typical” Cowlitz Stock Winter Steelhead</a:t>
            </a:r>
          </a:p>
        </p:txBody>
      </p:sp>
      <p:pic>
        <p:nvPicPr>
          <p:cNvPr id="3" name="Picture 2" descr="A person holding a large fish&#10;&#10;AI-generated content may be incorrect.">
            <a:extLst>
              <a:ext uri="{FF2B5EF4-FFF2-40B4-BE49-F238E27FC236}">
                <a16:creationId xmlns:a16="http://schemas.microsoft.com/office/drawing/2014/main" id="{E13F6D8F-3465-C77B-3B62-271F899B6110}"/>
              </a:ext>
            </a:extLst>
          </p:cNvPr>
          <p:cNvPicPr>
            <a:picLocks noChangeAspect="1"/>
          </p:cNvPicPr>
          <p:nvPr/>
        </p:nvPicPr>
        <p:blipFill>
          <a:blip r:embed="rId3">
            <a:extLst>
              <a:ext uri="{28A0092B-C50C-407E-A947-70E740481C1C}">
                <a14:useLocalDpi xmlns:a14="http://schemas.microsoft.com/office/drawing/2010/main" val="0"/>
              </a:ext>
            </a:extLst>
          </a:blip>
          <a:srcRect t="5832" b="10000"/>
          <a:stretch/>
        </p:blipFill>
        <p:spPr>
          <a:xfrm>
            <a:off x="457200" y="1208721"/>
            <a:ext cx="7772400" cy="4906328"/>
          </a:xfrm>
          <a:prstGeom prst="rect">
            <a:avLst/>
          </a:prstGeom>
        </p:spPr>
      </p:pic>
    </p:spTree>
    <p:extLst>
      <p:ext uri="{BB962C8B-B14F-4D97-AF65-F5344CB8AC3E}">
        <p14:creationId xmlns:p14="http://schemas.microsoft.com/office/powerpoint/2010/main" val="1962081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E5A9E-941E-E7F1-A160-B3FBA30C1B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AE2A63-1858-35A6-1C00-0E45F8F9C456}"/>
              </a:ext>
            </a:extLst>
          </p:cNvPr>
          <p:cNvSpPr>
            <a:spLocks noGrp="1"/>
          </p:cNvSpPr>
          <p:nvPr>
            <p:ph type="title"/>
          </p:nvPr>
        </p:nvSpPr>
        <p:spPr>
          <a:xfrm>
            <a:off x="508918" y="0"/>
            <a:ext cx="8241890" cy="868362"/>
          </a:xfrm>
        </p:spPr>
        <p:txBody>
          <a:bodyPr/>
          <a:lstStyle/>
          <a:p>
            <a:pPr algn="ctr"/>
            <a:r>
              <a:rPr lang="en-US" dirty="0"/>
              <a:t>Cowlitz River Winter Steelhead</a:t>
            </a:r>
          </a:p>
        </p:txBody>
      </p:sp>
      <p:sp>
        <p:nvSpPr>
          <p:cNvPr id="3" name="Content Placeholder 2">
            <a:extLst>
              <a:ext uri="{FF2B5EF4-FFF2-40B4-BE49-F238E27FC236}">
                <a16:creationId xmlns:a16="http://schemas.microsoft.com/office/drawing/2014/main" id="{5E4935A2-F53F-B245-58DF-7871BC9BBDCC}"/>
              </a:ext>
            </a:extLst>
          </p:cNvPr>
          <p:cNvSpPr>
            <a:spLocks noGrp="1"/>
          </p:cNvSpPr>
          <p:nvPr>
            <p:ph idx="1"/>
          </p:nvPr>
        </p:nvSpPr>
        <p:spPr>
          <a:xfrm>
            <a:off x="234598" y="868362"/>
            <a:ext cx="8671658" cy="5212398"/>
          </a:xfrm>
        </p:spPr>
        <p:txBody>
          <a:bodyPr>
            <a:normAutofit fontScale="77500" lnSpcReduction="20000"/>
          </a:bodyPr>
          <a:lstStyle/>
          <a:p>
            <a:r>
              <a:rPr lang="en-US" sz="3200" dirty="0"/>
              <a:t>Fishery Theme: </a:t>
            </a:r>
          </a:p>
          <a:p>
            <a:pPr marL="457200" indent="-457200">
              <a:buFont typeface="Arial" panose="020B0604020202020204" pitchFamily="34" charset="0"/>
              <a:buChar char="•"/>
            </a:pPr>
            <a:r>
              <a:rPr lang="en-US" sz="3200" dirty="0"/>
              <a:t>Lower Cowlitz segregated program focused on harvest</a:t>
            </a:r>
          </a:p>
          <a:p>
            <a:pPr marL="457200" indent="-457200">
              <a:buFont typeface="Arial" panose="020B0604020202020204" pitchFamily="34" charset="0"/>
              <a:buChar char="•"/>
            </a:pPr>
            <a:r>
              <a:rPr lang="en-US" sz="3200" dirty="0"/>
              <a:t>Upper Cowlitz and Tilton programs are integrated, focused on abundance building. </a:t>
            </a:r>
          </a:p>
          <a:p>
            <a:pPr marL="457200" indent="-457200">
              <a:buFont typeface="Arial" panose="020B0604020202020204" pitchFamily="34" charset="0"/>
              <a:buChar char="•"/>
            </a:pPr>
            <a:r>
              <a:rPr lang="en-US" sz="3200" dirty="0"/>
              <a:t>Harvest opportunity in all areas with protracted return timing.</a:t>
            </a:r>
          </a:p>
          <a:p>
            <a:pPr marL="571500" indent="-571500">
              <a:buFont typeface="Arial" panose="020B0604020202020204" pitchFamily="34" charset="0"/>
              <a:buChar char="•"/>
            </a:pPr>
            <a:endParaRPr lang="en-US" sz="3200" dirty="0"/>
          </a:p>
          <a:p>
            <a:r>
              <a:rPr lang="en-US" sz="3200" dirty="0"/>
              <a:t>Fishery Nuances: </a:t>
            </a:r>
          </a:p>
          <a:p>
            <a:pPr marL="571500" indent="-571500">
              <a:buFont typeface="Arial" panose="020B0604020202020204" pitchFamily="34" charset="0"/>
              <a:buChar char="•"/>
            </a:pPr>
            <a:r>
              <a:rPr lang="en-US" sz="3200"/>
              <a:t>Catch Record Card (CRC) Management</a:t>
            </a:r>
            <a:r>
              <a:rPr lang="en-US" sz="3200" dirty="0"/>
              <a:t> period: November-April</a:t>
            </a:r>
          </a:p>
          <a:p>
            <a:pPr marL="571500" indent="-571500">
              <a:buFont typeface="Arial" panose="020B0604020202020204" pitchFamily="34" charset="0"/>
              <a:buChar char="•"/>
            </a:pPr>
            <a:r>
              <a:rPr lang="en-US" sz="3200" dirty="0"/>
              <a:t>Daily limit is 3 adipose clipped over 20” in addition to the daily salmon limit. </a:t>
            </a:r>
          </a:p>
          <a:p>
            <a:pPr marL="571500" indent="-571500">
              <a:buFont typeface="Arial" panose="020B0604020202020204" pitchFamily="34" charset="0"/>
              <a:buChar char="•"/>
            </a:pPr>
            <a:r>
              <a:rPr lang="en-US" sz="3200" dirty="0"/>
              <a:t>Forecasted as part of the lower Columbia aggregate. Contributes to the lower Columbia mainstem harvest. </a:t>
            </a:r>
          </a:p>
          <a:p>
            <a:pPr marL="571500" indent="-571500">
              <a:buFont typeface="Arial" panose="020B0604020202020204" pitchFamily="34" charset="0"/>
              <a:buChar char="•"/>
            </a:pPr>
            <a:endParaRPr lang="en-US" sz="3200" dirty="0"/>
          </a:p>
          <a:p>
            <a:pPr marL="457200" indent="-457200">
              <a:buFont typeface="Arial" panose="020B0604020202020204" pitchFamily="34" charset="0"/>
              <a:buChar char="•"/>
            </a:pPr>
            <a:endParaRPr lang="en-US" sz="3100" dirty="0"/>
          </a:p>
        </p:txBody>
      </p:sp>
      <p:sp>
        <p:nvSpPr>
          <p:cNvPr id="4" name="Footer Placeholder 3">
            <a:extLst>
              <a:ext uri="{FF2B5EF4-FFF2-40B4-BE49-F238E27FC236}">
                <a16:creationId xmlns:a16="http://schemas.microsoft.com/office/drawing/2014/main" id="{4576113C-485F-0A57-4DFF-DB83659E2EAF}"/>
              </a:ext>
            </a:extLst>
          </p:cNvPr>
          <p:cNvSpPr>
            <a:spLocks noGrp="1"/>
          </p:cNvSpPr>
          <p:nvPr>
            <p:ph type="ftr" sz="quarter" idx="4294967295"/>
          </p:nvPr>
        </p:nvSpPr>
        <p:spPr/>
        <p:txBody>
          <a:bodyPr/>
          <a:lstStyle/>
          <a:p>
            <a:r>
              <a:rPr lang="en-US"/>
              <a:t>Department of Fish and Wildlife</a:t>
            </a:r>
          </a:p>
        </p:txBody>
      </p:sp>
    </p:spTree>
    <p:extLst>
      <p:ext uri="{BB962C8B-B14F-4D97-AF65-F5344CB8AC3E}">
        <p14:creationId xmlns:p14="http://schemas.microsoft.com/office/powerpoint/2010/main" val="924937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1AE4E-4E88-4617-E0B3-9DC3E0924D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FE5103-741B-3E88-B21F-0B1BB1576A07}"/>
              </a:ext>
            </a:extLst>
          </p:cNvPr>
          <p:cNvSpPr>
            <a:spLocks noGrp="1"/>
          </p:cNvSpPr>
          <p:nvPr>
            <p:ph type="title"/>
          </p:nvPr>
        </p:nvSpPr>
        <p:spPr>
          <a:xfrm>
            <a:off x="628650" y="50434"/>
            <a:ext cx="8241890" cy="868362"/>
          </a:xfrm>
        </p:spPr>
        <p:txBody>
          <a:bodyPr/>
          <a:lstStyle/>
          <a:p>
            <a:r>
              <a:rPr lang="en-US"/>
              <a:t>Cowlitz River Summer Steelhead</a:t>
            </a:r>
          </a:p>
        </p:txBody>
      </p:sp>
      <p:pic>
        <p:nvPicPr>
          <p:cNvPr id="7" name="Picture 6" descr="A picture containing nature, ocean floor&#10;&#10;AI-generated content may be incorrect.">
            <a:extLst>
              <a:ext uri="{FF2B5EF4-FFF2-40B4-BE49-F238E27FC236}">
                <a16:creationId xmlns:a16="http://schemas.microsoft.com/office/drawing/2014/main" id="{269D32DA-0514-3698-60BE-75D75E53691A}"/>
              </a:ext>
            </a:extLst>
          </p:cNvPr>
          <p:cNvPicPr>
            <a:picLocks noChangeAspect="1"/>
          </p:cNvPicPr>
          <p:nvPr/>
        </p:nvPicPr>
        <p:blipFill>
          <a:blip r:embed="rId3">
            <a:extLst>
              <a:ext uri="{28A0092B-C50C-407E-A947-70E740481C1C}">
                <a14:useLocalDpi xmlns:a14="http://schemas.microsoft.com/office/drawing/2010/main" val="0"/>
              </a:ext>
            </a:extLst>
          </a:blip>
          <a:srcRect l="24630" t="39910" r="33940" b="39671"/>
          <a:stretch>
            <a:fillRect/>
          </a:stretch>
        </p:blipFill>
        <p:spPr>
          <a:xfrm>
            <a:off x="926332" y="1143000"/>
            <a:ext cx="7291335" cy="4791449"/>
          </a:xfrm>
          <a:prstGeom prst="rect">
            <a:avLst/>
          </a:prstGeom>
        </p:spPr>
      </p:pic>
      <p:cxnSp>
        <p:nvCxnSpPr>
          <p:cNvPr id="9" name="Straight Connector 8">
            <a:extLst>
              <a:ext uri="{FF2B5EF4-FFF2-40B4-BE49-F238E27FC236}">
                <a16:creationId xmlns:a16="http://schemas.microsoft.com/office/drawing/2014/main" id="{6723D130-67E4-72AD-AA42-EC1A6533E1C3}"/>
              </a:ext>
            </a:extLst>
          </p:cNvPr>
          <p:cNvCxnSpPr>
            <a:cxnSpLocks/>
          </p:cNvCxnSpPr>
          <p:nvPr/>
        </p:nvCxnSpPr>
        <p:spPr>
          <a:xfrm>
            <a:off x="1028700" y="1943100"/>
            <a:ext cx="2400300" cy="165735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830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43942-E35B-CF28-4CDE-BDDECCEE11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50C3A2-3258-56A9-C80A-7060644D5EA0}"/>
              </a:ext>
            </a:extLst>
          </p:cNvPr>
          <p:cNvSpPr>
            <a:spLocks noGrp="1"/>
          </p:cNvSpPr>
          <p:nvPr>
            <p:ph type="title"/>
          </p:nvPr>
        </p:nvSpPr>
        <p:spPr/>
        <p:txBody>
          <a:bodyPr/>
          <a:lstStyle/>
          <a:p>
            <a:pPr algn="ctr"/>
            <a:r>
              <a:rPr lang="en-US" dirty="0"/>
              <a:t>Cowlitz River Summer Steelhead</a:t>
            </a:r>
          </a:p>
        </p:txBody>
      </p:sp>
      <p:sp>
        <p:nvSpPr>
          <p:cNvPr id="3" name="Content Placeholder 2">
            <a:extLst>
              <a:ext uri="{FF2B5EF4-FFF2-40B4-BE49-F238E27FC236}">
                <a16:creationId xmlns:a16="http://schemas.microsoft.com/office/drawing/2014/main" id="{362405D9-8AEB-DB4F-A655-63BA5EBCFE2C}"/>
              </a:ext>
            </a:extLst>
          </p:cNvPr>
          <p:cNvSpPr>
            <a:spLocks noGrp="1"/>
          </p:cNvSpPr>
          <p:nvPr>
            <p:ph idx="1"/>
          </p:nvPr>
        </p:nvSpPr>
        <p:spPr>
          <a:xfrm>
            <a:off x="457200" y="1105453"/>
            <a:ext cx="8241890" cy="4647093"/>
          </a:xfrm>
        </p:spPr>
        <p:txBody>
          <a:bodyPr>
            <a:normAutofit lnSpcReduction="10000"/>
          </a:bodyPr>
          <a:lstStyle/>
          <a:p>
            <a:pPr marL="571500" indent="-571500">
              <a:buFont typeface="Arial" panose="020B0604020202020204" pitchFamily="34" charset="0"/>
              <a:buChar char="•"/>
            </a:pPr>
            <a:r>
              <a:rPr lang="en-US"/>
              <a:t>Hatchery Programs</a:t>
            </a:r>
          </a:p>
          <a:p>
            <a:pPr marL="937260" lvl="1" indent="-571500">
              <a:buFont typeface="Arial" panose="020B0604020202020204" pitchFamily="34" charset="0"/>
              <a:buChar char="•"/>
            </a:pPr>
            <a:r>
              <a:rPr lang="en-US"/>
              <a:t>One segregated stock</a:t>
            </a:r>
          </a:p>
          <a:p>
            <a:pPr marL="937260" lvl="1" indent="-571500">
              <a:buFont typeface="Arial" panose="020B0604020202020204" pitchFamily="34" charset="0"/>
              <a:buChar char="•"/>
            </a:pPr>
            <a:r>
              <a:rPr lang="en-US"/>
              <a:t>Release goal is 650,000 smolts</a:t>
            </a:r>
          </a:p>
          <a:p>
            <a:pPr marL="571500" indent="-571500">
              <a:buFont typeface="Arial" panose="020B0604020202020204" pitchFamily="34" charset="0"/>
              <a:buChar char="•"/>
            </a:pPr>
            <a:r>
              <a:rPr lang="en-US"/>
              <a:t>Purpose of Hatchery Programs</a:t>
            </a:r>
          </a:p>
          <a:p>
            <a:pPr marL="937260" lvl="1" indent="-571500">
              <a:buFont typeface="Arial" panose="020B0604020202020204" pitchFamily="34" charset="0"/>
              <a:buChar char="•"/>
            </a:pPr>
            <a:r>
              <a:rPr lang="en-US"/>
              <a:t>Harvest</a:t>
            </a:r>
          </a:p>
          <a:p>
            <a:pPr marL="937260" lvl="1" indent="-571500">
              <a:buFont typeface="Arial" panose="020B0604020202020204" pitchFamily="34" charset="0"/>
              <a:buChar char="•"/>
            </a:pPr>
            <a:r>
              <a:rPr lang="en-US"/>
              <a:t>Peak Fishery from May through August</a:t>
            </a:r>
          </a:p>
          <a:p>
            <a:pPr marL="937260" lvl="1" indent="-571500">
              <a:buFont typeface="Arial" panose="020B0604020202020204" pitchFamily="34" charset="0"/>
              <a:buChar char="•"/>
            </a:pPr>
            <a:r>
              <a:rPr lang="en-US"/>
              <a:t>Recycling to increase harvest (6,600 max), increase opportunity</a:t>
            </a:r>
          </a:p>
        </p:txBody>
      </p:sp>
      <p:sp>
        <p:nvSpPr>
          <p:cNvPr id="4" name="Footer Placeholder 3">
            <a:extLst>
              <a:ext uri="{FF2B5EF4-FFF2-40B4-BE49-F238E27FC236}">
                <a16:creationId xmlns:a16="http://schemas.microsoft.com/office/drawing/2014/main" id="{E0C2F1D7-4156-8A68-54A2-2A2CDCE8B5C0}"/>
              </a:ext>
            </a:extLst>
          </p:cNvPr>
          <p:cNvSpPr>
            <a:spLocks noGrp="1"/>
          </p:cNvSpPr>
          <p:nvPr>
            <p:ph type="ftr" sz="quarter" idx="4294967295"/>
          </p:nvPr>
        </p:nvSpPr>
        <p:spPr/>
        <p:txBody>
          <a:bodyPr/>
          <a:lstStyle/>
          <a:p>
            <a:r>
              <a:rPr lang="en-US"/>
              <a:t>Department of Fish and Wildlife</a:t>
            </a:r>
          </a:p>
        </p:txBody>
      </p:sp>
    </p:spTree>
    <p:extLst>
      <p:ext uri="{BB962C8B-B14F-4D97-AF65-F5344CB8AC3E}">
        <p14:creationId xmlns:p14="http://schemas.microsoft.com/office/powerpoint/2010/main" val="4123831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AD99B-9271-F169-808C-3CA8558A7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3087E4-833A-D40C-51D6-EE6BB983066D}"/>
              </a:ext>
            </a:extLst>
          </p:cNvPr>
          <p:cNvSpPr>
            <a:spLocks noGrp="1"/>
          </p:cNvSpPr>
          <p:nvPr>
            <p:ph type="title"/>
          </p:nvPr>
        </p:nvSpPr>
        <p:spPr/>
        <p:txBody>
          <a:bodyPr>
            <a:normAutofit fontScale="90000"/>
          </a:bodyPr>
          <a:lstStyle/>
          <a:p>
            <a:pPr algn="ctr"/>
            <a:r>
              <a:rPr lang="en-US" dirty="0"/>
              <a:t>Cowlitz River Summer Steelhead</a:t>
            </a:r>
            <a:br>
              <a:rPr lang="en-US" dirty="0"/>
            </a:br>
            <a:r>
              <a:rPr lang="en-US" dirty="0"/>
              <a:t>Returns to Barrier Dam</a:t>
            </a:r>
          </a:p>
        </p:txBody>
      </p:sp>
      <p:sp>
        <p:nvSpPr>
          <p:cNvPr id="4" name="Footer Placeholder 3">
            <a:extLst>
              <a:ext uri="{FF2B5EF4-FFF2-40B4-BE49-F238E27FC236}">
                <a16:creationId xmlns:a16="http://schemas.microsoft.com/office/drawing/2014/main" id="{0B91687D-E567-E32B-3AF5-6ED7DC949F72}"/>
              </a:ext>
            </a:extLst>
          </p:cNvPr>
          <p:cNvSpPr>
            <a:spLocks noGrp="1"/>
          </p:cNvSpPr>
          <p:nvPr>
            <p:ph type="ftr" sz="quarter" idx="4294967295"/>
          </p:nvPr>
        </p:nvSpPr>
        <p:spPr/>
        <p:txBody>
          <a:bodyPr/>
          <a:lstStyle/>
          <a:p>
            <a:r>
              <a:rPr lang="en-US"/>
              <a:t>Department of Fish and Wildlife</a:t>
            </a:r>
          </a:p>
        </p:txBody>
      </p:sp>
      <p:graphicFrame>
        <p:nvGraphicFramePr>
          <p:cNvPr id="7" name="Chart 6">
            <a:extLst>
              <a:ext uri="{FF2B5EF4-FFF2-40B4-BE49-F238E27FC236}">
                <a16:creationId xmlns:a16="http://schemas.microsoft.com/office/drawing/2014/main" id="{B2652075-408F-DEA5-3FA4-DC2AA0CB5CE9}"/>
              </a:ext>
            </a:extLst>
          </p:cNvPr>
          <p:cNvGraphicFramePr>
            <a:graphicFrameLocks/>
          </p:cNvGraphicFramePr>
          <p:nvPr>
            <p:extLst>
              <p:ext uri="{D42A27DB-BD31-4B8C-83A1-F6EECF244321}">
                <p14:modId xmlns:p14="http://schemas.microsoft.com/office/powerpoint/2010/main" val="113682830"/>
              </p:ext>
            </p:extLst>
          </p:nvPr>
        </p:nvGraphicFramePr>
        <p:xfrm>
          <a:off x="444910" y="1198498"/>
          <a:ext cx="8150450" cy="48456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41928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22A25-128A-8E5E-45EF-770E7FA74A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DD7853-7DEB-23C0-B954-55B97DB1ACAE}"/>
              </a:ext>
            </a:extLst>
          </p:cNvPr>
          <p:cNvSpPr>
            <a:spLocks noGrp="1"/>
          </p:cNvSpPr>
          <p:nvPr>
            <p:ph type="title"/>
          </p:nvPr>
        </p:nvSpPr>
        <p:spPr>
          <a:xfrm>
            <a:off x="362614" y="119780"/>
            <a:ext cx="8241890" cy="868362"/>
          </a:xfrm>
        </p:spPr>
        <p:txBody>
          <a:bodyPr/>
          <a:lstStyle/>
          <a:p>
            <a:pPr algn="ctr"/>
            <a:r>
              <a:rPr lang="en-US" dirty="0"/>
              <a:t>Cowlitz Summer Steelhead</a:t>
            </a:r>
          </a:p>
        </p:txBody>
      </p:sp>
      <p:sp>
        <p:nvSpPr>
          <p:cNvPr id="3" name="Content Placeholder 2">
            <a:extLst>
              <a:ext uri="{FF2B5EF4-FFF2-40B4-BE49-F238E27FC236}">
                <a16:creationId xmlns:a16="http://schemas.microsoft.com/office/drawing/2014/main" id="{FD297A05-BE6E-D5CC-BF97-28C0AA483F36}"/>
              </a:ext>
            </a:extLst>
          </p:cNvPr>
          <p:cNvSpPr>
            <a:spLocks noGrp="1"/>
          </p:cNvSpPr>
          <p:nvPr>
            <p:ph idx="1"/>
          </p:nvPr>
        </p:nvSpPr>
        <p:spPr>
          <a:xfrm>
            <a:off x="444910" y="844677"/>
            <a:ext cx="8159594" cy="5168646"/>
          </a:xfrm>
        </p:spPr>
        <p:txBody>
          <a:bodyPr>
            <a:normAutofit/>
          </a:bodyPr>
          <a:lstStyle/>
          <a:p>
            <a:pPr algn="ctr"/>
            <a:r>
              <a:rPr lang="en-US" sz="2400" dirty="0"/>
              <a:t>Arrivals at Barrier Dam and CRC reported harvest</a:t>
            </a:r>
          </a:p>
        </p:txBody>
      </p:sp>
      <p:sp>
        <p:nvSpPr>
          <p:cNvPr id="4" name="Footer Placeholder 3">
            <a:extLst>
              <a:ext uri="{FF2B5EF4-FFF2-40B4-BE49-F238E27FC236}">
                <a16:creationId xmlns:a16="http://schemas.microsoft.com/office/drawing/2014/main" id="{05FC9E3A-DFE2-785D-4D88-33B8D79BA90B}"/>
              </a:ext>
            </a:extLst>
          </p:cNvPr>
          <p:cNvSpPr>
            <a:spLocks noGrp="1"/>
          </p:cNvSpPr>
          <p:nvPr>
            <p:ph type="ftr" sz="quarter" idx="4294967295"/>
          </p:nvPr>
        </p:nvSpPr>
        <p:spPr/>
        <p:txBody>
          <a:bodyPr/>
          <a:lstStyle/>
          <a:p>
            <a:r>
              <a:rPr lang="en-US"/>
              <a:t>Department of Fish and Wildlife</a:t>
            </a:r>
          </a:p>
        </p:txBody>
      </p:sp>
      <p:graphicFrame>
        <p:nvGraphicFramePr>
          <p:cNvPr id="5" name="Chart 4">
            <a:extLst>
              <a:ext uri="{FF2B5EF4-FFF2-40B4-BE49-F238E27FC236}">
                <a16:creationId xmlns:a16="http://schemas.microsoft.com/office/drawing/2014/main" id="{DDBF750B-F928-4B49-883F-4E51876A59BF}"/>
              </a:ext>
            </a:extLst>
          </p:cNvPr>
          <p:cNvGraphicFramePr>
            <a:graphicFrameLocks/>
          </p:cNvGraphicFramePr>
          <p:nvPr>
            <p:extLst>
              <p:ext uri="{D42A27DB-BD31-4B8C-83A1-F6EECF244321}">
                <p14:modId xmlns:p14="http://schemas.microsoft.com/office/powerpoint/2010/main" val="2318999939"/>
              </p:ext>
            </p:extLst>
          </p:nvPr>
        </p:nvGraphicFramePr>
        <p:xfrm>
          <a:off x="362614" y="1598335"/>
          <a:ext cx="8433914" cy="44986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32899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BFEC5-B7BE-D3D0-96E5-8046D957E9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1A9F3-D21E-DC8F-E8E2-C4AE8B85C780}"/>
              </a:ext>
            </a:extLst>
          </p:cNvPr>
          <p:cNvSpPr>
            <a:spLocks noGrp="1"/>
          </p:cNvSpPr>
          <p:nvPr>
            <p:ph type="title"/>
          </p:nvPr>
        </p:nvSpPr>
        <p:spPr>
          <a:xfrm>
            <a:off x="336812" y="0"/>
            <a:ext cx="8241890" cy="868362"/>
          </a:xfrm>
        </p:spPr>
        <p:txBody>
          <a:bodyPr/>
          <a:lstStyle/>
          <a:p>
            <a:pPr algn="ctr"/>
            <a:r>
              <a:rPr lang="en-US"/>
              <a:t>Cowlitz Summer Steelhead</a:t>
            </a:r>
          </a:p>
        </p:txBody>
      </p:sp>
      <p:sp>
        <p:nvSpPr>
          <p:cNvPr id="3" name="Content Placeholder 2">
            <a:extLst>
              <a:ext uri="{FF2B5EF4-FFF2-40B4-BE49-F238E27FC236}">
                <a16:creationId xmlns:a16="http://schemas.microsoft.com/office/drawing/2014/main" id="{ADDB69B4-0D19-FC12-F1EB-DEAC10B26645}"/>
              </a:ext>
            </a:extLst>
          </p:cNvPr>
          <p:cNvSpPr>
            <a:spLocks noGrp="1"/>
          </p:cNvSpPr>
          <p:nvPr>
            <p:ph idx="1"/>
          </p:nvPr>
        </p:nvSpPr>
        <p:spPr>
          <a:xfrm>
            <a:off x="336812" y="868362"/>
            <a:ext cx="8241890" cy="4873677"/>
          </a:xfrm>
        </p:spPr>
        <p:txBody>
          <a:bodyPr>
            <a:noAutofit/>
          </a:bodyPr>
          <a:lstStyle/>
          <a:p>
            <a:r>
              <a:rPr lang="en-US" sz="2000" dirty="0"/>
              <a:t>Fishery Theme: </a:t>
            </a:r>
          </a:p>
          <a:p>
            <a:pPr marL="571500" indent="-571500">
              <a:buFont typeface="Arial" panose="020B0604020202020204" pitchFamily="34" charset="0"/>
              <a:buChar char="•"/>
            </a:pPr>
            <a:r>
              <a:rPr lang="en-US" sz="2000" dirty="0"/>
              <a:t>Segregated program provides harvest fishery</a:t>
            </a:r>
          </a:p>
          <a:p>
            <a:pPr marL="571500" indent="-571500">
              <a:buFont typeface="Arial" panose="020B0604020202020204" pitchFamily="34" charset="0"/>
              <a:buChar char="•"/>
            </a:pPr>
            <a:r>
              <a:rPr lang="en-US" sz="2000" dirty="0"/>
              <a:t>Originated from Skamania stock but has had &gt;50 years of adaptation to the local Cowlitz conditions </a:t>
            </a:r>
          </a:p>
          <a:p>
            <a:pPr marL="571500" indent="-571500">
              <a:buFont typeface="Arial" panose="020B0604020202020204" pitchFamily="34" charset="0"/>
              <a:buChar char="•"/>
            </a:pPr>
            <a:r>
              <a:rPr lang="en-US" sz="2000" dirty="0"/>
              <a:t>Protracted residence in the fishery area results in high harvest rate.</a:t>
            </a:r>
          </a:p>
          <a:p>
            <a:pPr marL="571500" indent="-571500">
              <a:buFont typeface="Arial" panose="020B0604020202020204" pitchFamily="34" charset="0"/>
              <a:buChar char="•"/>
            </a:pPr>
            <a:r>
              <a:rPr lang="en-US" sz="2000" dirty="0"/>
              <a:t>Recycle goal: up to 6,600 to provide additional harvest opportunity.  </a:t>
            </a:r>
          </a:p>
          <a:p>
            <a:endParaRPr lang="en-US" sz="2000" dirty="0"/>
          </a:p>
          <a:p>
            <a:r>
              <a:rPr lang="en-US" sz="2000" dirty="0"/>
              <a:t>Fisheries Nuances: </a:t>
            </a:r>
          </a:p>
          <a:p>
            <a:pPr marL="571500" indent="-571500">
              <a:buFont typeface="Arial" panose="020B0604020202020204" pitchFamily="34" charset="0"/>
              <a:buChar char="•"/>
            </a:pPr>
            <a:r>
              <a:rPr lang="en-US" sz="2000" dirty="0"/>
              <a:t>CRC Management period: May-October </a:t>
            </a:r>
          </a:p>
          <a:p>
            <a:pPr marL="571500" indent="-571500">
              <a:buFont typeface="Arial" panose="020B0604020202020204" pitchFamily="34" charset="0"/>
              <a:buChar char="•"/>
            </a:pPr>
            <a:r>
              <a:rPr lang="en-US" sz="2000" dirty="0"/>
              <a:t>Catch limit is 3 adipose clipped over 20” in addition to salmon limit.</a:t>
            </a:r>
          </a:p>
          <a:p>
            <a:pPr marL="571500" indent="-571500">
              <a:buFont typeface="Arial" panose="020B0604020202020204" pitchFamily="34" charset="0"/>
              <a:buChar char="•"/>
            </a:pPr>
            <a:r>
              <a:rPr lang="en-US" sz="2000" dirty="0"/>
              <a:t>Forecasted as part of the lower Columbia aggregate. Contributes to the lower Columbia mainstem harvest. </a:t>
            </a:r>
          </a:p>
        </p:txBody>
      </p:sp>
      <p:sp>
        <p:nvSpPr>
          <p:cNvPr id="4" name="Footer Placeholder 3">
            <a:extLst>
              <a:ext uri="{FF2B5EF4-FFF2-40B4-BE49-F238E27FC236}">
                <a16:creationId xmlns:a16="http://schemas.microsoft.com/office/drawing/2014/main" id="{A0BD2C33-29FF-D466-E764-B5004E49895D}"/>
              </a:ext>
            </a:extLst>
          </p:cNvPr>
          <p:cNvSpPr>
            <a:spLocks noGrp="1"/>
          </p:cNvSpPr>
          <p:nvPr>
            <p:ph type="ftr" sz="quarter" idx="4294967295"/>
          </p:nvPr>
        </p:nvSpPr>
        <p:spPr/>
        <p:txBody>
          <a:bodyPr/>
          <a:lstStyle/>
          <a:p>
            <a:r>
              <a:rPr lang="en-US"/>
              <a:t>Department of Fish and Wildlife</a:t>
            </a:r>
          </a:p>
        </p:txBody>
      </p:sp>
    </p:spTree>
    <p:extLst>
      <p:ext uri="{BB962C8B-B14F-4D97-AF65-F5344CB8AC3E}">
        <p14:creationId xmlns:p14="http://schemas.microsoft.com/office/powerpoint/2010/main" val="2687755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E4677-94C7-6704-D006-E56DF017F85F}"/>
              </a:ext>
            </a:extLst>
          </p:cNvPr>
          <p:cNvSpPr>
            <a:spLocks noGrp="1"/>
          </p:cNvSpPr>
          <p:nvPr>
            <p:ph type="title"/>
          </p:nvPr>
        </p:nvSpPr>
        <p:spPr>
          <a:xfrm>
            <a:off x="444910" y="274638"/>
            <a:ext cx="8241890" cy="868362"/>
          </a:xfrm>
        </p:spPr>
        <p:txBody>
          <a:bodyPr anchor="ctr">
            <a:normAutofit/>
          </a:bodyPr>
          <a:lstStyle/>
          <a:p>
            <a:r>
              <a:rPr lang="en-US"/>
              <a:t>Cowlitz Spring Chinook Salmon</a:t>
            </a:r>
          </a:p>
        </p:txBody>
      </p:sp>
      <p:pic>
        <p:nvPicPr>
          <p:cNvPr id="10" name="Content Placeholder 9" descr="A picture containing person, outdoor, fish&#10;&#10;AI-generated content may be incorrect.">
            <a:extLst>
              <a:ext uri="{FF2B5EF4-FFF2-40B4-BE49-F238E27FC236}">
                <a16:creationId xmlns:a16="http://schemas.microsoft.com/office/drawing/2014/main" id="{F2E43525-10F4-46EB-D706-AF77827ACDA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t="9487" r="1" b="15336"/>
          <a:stretch>
            <a:fillRect/>
          </a:stretch>
        </p:blipFill>
        <p:spPr>
          <a:xfrm>
            <a:off x="444910" y="1582257"/>
            <a:ext cx="8241890" cy="4647093"/>
          </a:xfrm>
          <a:noFill/>
        </p:spPr>
      </p:pic>
    </p:spTree>
    <p:extLst>
      <p:ext uri="{BB962C8B-B14F-4D97-AF65-F5344CB8AC3E}">
        <p14:creationId xmlns:p14="http://schemas.microsoft.com/office/powerpoint/2010/main" val="989391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E5B0E-5C33-26E6-446F-DAA98DB5DB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18F1BD-0F39-02B1-FBC0-0684D9FF99A3}"/>
              </a:ext>
            </a:extLst>
          </p:cNvPr>
          <p:cNvSpPr>
            <a:spLocks noGrp="1"/>
          </p:cNvSpPr>
          <p:nvPr>
            <p:ph type="title"/>
          </p:nvPr>
        </p:nvSpPr>
        <p:spPr>
          <a:xfrm>
            <a:off x="444910" y="0"/>
            <a:ext cx="8241890" cy="832104"/>
          </a:xfrm>
        </p:spPr>
        <p:txBody>
          <a:bodyPr/>
          <a:lstStyle/>
          <a:p>
            <a:pPr algn="ctr"/>
            <a:r>
              <a:rPr lang="en-US"/>
              <a:t>Cowlitz Spring Chinook Salmon</a:t>
            </a:r>
          </a:p>
        </p:txBody>
      </p:sp>
      <p:sp>
        <p:nvSpPr>
          <p:cNvPr id="3" name="Content Placeholder 2">
            <a:extLst>
              <a:ext uri="{FF2B5EF4-FFF2-40B4-BE49-F238E27FC236}">
                <a16:creationId xmlns:a16="http://schemas.microsoft.com/office/drawing/2014/main" id="{96E31330-F9BB-CBD8-5922-3ED82F394767}"/>
              </a:ext>
            </a:extLst>
          </p:cNvPr>
          <p:cNvSpPr>
            <a:spLocks noGrp="1"/>
          </p:cNvSpPr>
          <p:nvPr>
            <p:ph idx="1"/>
          </p:nvPr>
        </p:nvSpPr>
        <p:spPr>
          <a:xfrm>
            <a:off x="717755" y="1103234"/>
            <a:ext cx="7696199" cy="4738766"/>
          </a:xfrm>
        </p:spPr>
        <p:txBody>
          <a:bodyPr>
            <a:normAutofit fontScale="25000" lnSpcReduction="20000"/>
          </a:bodyPr>
          <a:lstStyle/>
          <a:p>
            <a:r>
              <a:rPr lang="en-US" sz="9600" dirty="0"/>
              <a:t>Management Objectives: </a:t>
            </a:r>
          </a:p>
          <a:p>
            <a:pPr marL="937260" lvl="1" indent="-571500">
              <a:buFont typeface="Arial" panose="020B0604020202020204" pitchFamily="34" charset="0"/>
              <a:buChar char="•"/>
            </a:pPr>
            <a:r>
              <a:rPr lang="en-US" sz="9600" dirty="0"/>
              <a:t>Segregated program requires 1,355 for brood.</a:t>
            </a:r>
          </a:p>
          <a:p>
            <a:pPr marL="937260" lvl="1" indent="-571500">
              <a:buFont typeface="Arial" panose="020B0604020202020204" pitchFamily="34" charset="0"/>
              <a:buChar char="•"/>
            </a:pPr>
            <a:r>
              <a:rPr lang="en-US" sz="9600" dirty="0"/>
              <a:t>Upstream transport is based on above hatchery need adult returns. </a:t>
            </a:r>
          </a:p>
          <a:p>
            <a:pPr marL="937260" lvl="1" indent="-571500">
              <a:buFont typeface="Arial" panose="020B0604020202020204" pitchFamily="34" charset="0"/>
              <a:buChar char="•"/>
            </a:pPr>
            <a:r>
              <a:rPr lang="en-US" sz="9600" dirty="0"/>
              <a:t>All NORs are transported upstream. </a:t>
            </a:r>
          </a:p>
          <a:p>
            <a:pPr marL="571500" indent="-571500">
              <a:buFont typeface="Arial" panose="020B0604020202020204" pitchFamily="34" charset="0"/>
              <a:buChar char="•"/>
            </a:pPr>
            <a:endParaRPr lang="en-US" sz="9600" dirty="0"/>
          </a:p>
          <a:p>
            <a:r>
              <a:rPr lang="en-US" sz="9600" dirty="0"/>
              <a:t>Segregated hatchery program- 3 sizes at release</a:t>
            </a:r>
          </a:p>
          <a:p>
            <a:pPr marL="1211580" lvl="2" indent="-571500"/>
            <a:r>
              <a:rPr lang="en-US" sz="9600" dirty="0"/>
              <a:t>5fpp: 700,000 yearling spring rel.</a:t>
            </a:r>
          </a:p>
          <a:p>
            <a:pPr marL="1211580" lvl="2" indent="-571500"/>
            <a:r>
              <a:rPr lang="en-US" sz="9600" dirty="0"/>
              <a:t>8fpp: 420,000 yearling spring rel.</a:t>
            </a:r>
          </a:p>
          <a:p>
            <a:pPr marL="1211580" lvl="2" indent="-571500"/>
            <a:r>
              <a:rPr lang="en-US" sz="9600" dirty="0"/>
              <a:t>12ffp: 487,000 subyearling fall rel.</a:t>
            </a:r>
          </a:p>
          <a:p>
            <a:pPr marL="571500" indent="-571500">
              <a:buFont typeface="Arial" panose="020B0604020202020204" pitchFamily="34" charset="0"/>
              <a:buChar char="•"/>
            </a:pPr>
            <a:endParaRPr lang="en-US" sz="9600" dirty="0"/>
          </a:p>
          <a:p>
            <a:r>
              <a:rPr lang="en-US" sz="9600" dirty="0"/>
              <a:t>Purpose: Provide harvest opportunity and increase spawner abundance in upper basin </a:t>
            </a:r>
          </a:p>
          <a:p>
            <a:pPr marL="571500" indent="-571500">
              <a:buFont typeface="Arial" panose="020B0604020202020204" pitchFamily="34" charset="0"/>
              <a:buChar char="•"/>
            </a:pPr>
            <a:endParaRPr lang="en-US"/>
          </a:p>
        </p:txBody>
      </p:sp>
      <p:sp>
        <p:nvSpPr>
          <p:cNvPr id="4" name="Footer Placeholder 3">
            <a:extLst>
              <a:ext uri="{FF2B5EF4-FFF2-40B4-BE49-F238E27FC236}">
                <a16:creationId xmlns:a16="http://schemas.microsoft.com/office/drawing/2014/main" id="{E4B7ACC8-A405-78AD-A84E-1CE286D8EDEA}"/>
              </a:ext>
            </a:extLst>
          </p:cNvPr>
          <p:cNvSpPr>
            <a:spLocks noGrp="1"/>
          </p:cNvSpPr>
          <p:nvPr>
            <p:ph type="ftr" sz="quarter" idx="4294967295"/>
          </p:nvPr>
        </p:nvSpPr>
        <p:spPr/>
        <p:txBody>
          <a:bodyPr/>
          <a:lstStyle/>
          <a:p>
            <a:r>
              <a:rPr lang="en-US"/>
              <a:t>Department of Fish and Wildlife</a:t>
            </a:r>
          </a:p>
        </p:txBody>
      </p:sp>
    </p:spTree>
    <p:extLst>
      <p:ext uri="{BB962C8B-B14F-4D97-AF65-F5344CB8AC3E}">
        <p14:creationId xmlns:p14="http://schemas.microsoft.com/office/powerpoint/2010/main" val="1170769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DEFE3-04C7-98B9-6D09-1DF56E9FAC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8BEADF-FBF9-44CD-1B99-F6B44D02A5C6}"/>
              </a:ext>
            </a:extLst>
          </p:cNvPr>
          <p:cNvSpPr>
            <a:spLocks noGrp="1"/>
          </p:cNvSpPr>
          <p:nvPr>
            <p:ph type="title"/>
          </p:nvPr>
        </p:nvSpPr>
        <p:spPr>
          <a:xfrm>
            <a:off x="444910" y="0"/>
            <a:ext cx="8241890" cy="832104"/>
          </a:xfrm>
        </p:spPr>
        <p:txBody>
          <a:bodyPr/>
          <a:lstStyle/>
          <a:p>
            <a:pPr algn="ctr"/>
            <a:r>
              <a:rPr lang="en-US" dirty="0"/>
              <a:t>Cowlitz Spring Chinook Salmon</a:t>
            </a:r>
          </a:p>
        </p:txBody>
      </p:sp>
      <p:sp>
        <p:nvSpPr>
          <p:cNvPr id="3" name="Content Placeholder 2">
            <a:extLst>
              <a:ext uri="{FF2B5EF4-FFF2-40B4-BE49-F238E27FC236}">
                <a16:creationId xmlns:a16="http://schemas.microsoft.com/office/drawing/2014/main" id="{E60A6878-DF3F-71E2-BAED-34E7604AFAA2}"/>
              </a:ext>
            </a:extLst>
          </p:cNvPr>
          <p:cNvSpPr>
            <a:spLocks noGrp="1"/>
          </p:cNvSpPr>
          <p:nvPr>
            <p:ph idx="1"/>
          </p:nvPr>
        </p:nvSpPr>
        <p:spPr>
          <a:xfrm>
            <a:off x="1" y="832104"/>
            <a:ext cx="8993274" cy="2325766"/>
          </a:xfrm>
        </p:spPr>
        <p:txBody>
          <a:bodyPr>
            <a:normAutofit/>
          </a:bodyPr>
          <a:lstStyle/>
          <a:p>
            <a:endParaRPr lang="en-US" sz="7200" dirty="0"/>
          </a:p>
          <a:p>
            <a:pPr marL="571500" indent="-571500">
              <a:buFont typeface="Arial" panose="020B0604020202020204" pitchFamily="34" charset="0"/>
              <a:buChar char="•"/>
            </a:pPr>
            <a:endParaRPr lang="en-US" dirty="0"/>
          </a:p>
        </p:txBody>
      </p:sp>
      <p:pic>
        <p:nvPicPr>
          <p:cNvPr id="1026" name="Picture 2">
            <a:extLst>
              <a:ext uri="{FF2B5EF4-FFF2-40B4-BE49-F238E27FC236}">
                <a16:creationId xmlns:a16="http://schemas.microsoft.com/office/drawing/2014/main" id="{6ADA4673-C676-278E-0F29-A734501CD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588" y="1664208"/>
            <a:ext cx="7658100" cy="39000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DE33376-E36E-57B3-62A7-C379E93DBB68}"/>
              </a:ext>
            </a:extLst>
          </p:cNvPr>
          <p:cNvSpPr txBox="1"/>
          <p:nvPr/>
        </p:nvSpPr>
        <p:spPr>
          <a:xfrm>
            <a:off x="444910" y="1202543"/>
            <a:ext cx="8499764" cy="461665"/>
          </a:xfrm>
          <a:prstGeom prst="rect">
            <a:avLst/>
          </a:prstGeom>
          <a:noFill/>
        </p:spPr>
        <p:txBody>
          <a:bodyPr wrap="square" rtlCol="0">
            <a:spAutoFit/>
          </a:bodyPr>
          <a:lstStyle/>
          <a:p>
            <a:pPr algn="ctr"/>
            <a:r>
              <a:rPr lang="en-US" sz="2400" dirty="0">
                <a:solidFill>
                  <a:srgbClr val="067B54"/>
                </a:solidFill>
                <a:latin typeface="Ebrima" panose="02000000000000000000" pitchFamily="2" charset="0"/>
                <a:ea typeface="Ebrima" panose="02000000000000000000" pitchFamily="2" charset="0"/>
                <a:cs typeface="Ebrima" panose="02000000000000000000" pitchFamily="2" charset="0"/>
              </a:rPr>
              <a:t>Returns to natal rivers based on run reconstruction</a:t>
            </a:r>
          </a:p>
        </p:txBody>
      </p:sp>
      <p:sp>
        <p:nvSpPr>
          <p:cNvPr id="7" name="TextBox 6">
            <a:extLst>
              <a:ext uri="{FF2B5EF4-FFF2-40B4-BE49-F238E27FC236}">
                <a16:creationId xmlns:a16="http://schemas.microsoft.com/office/drawing/2014/main" id="{7B9929B7-9395-5FFD-22FB-41B51C96AA75}"/>
              </a:ext>
            </a:extLst>
          </p:cNvPr>
          <p:cNvSpPr txBox="1"/>
          <p:nvPr/>
        </p:nvSpPr>
        <p:spPr>
          <a:xfrm>
            <a:off x="1163782" y="5564263"/>
            <a:ext cx="4447309" cy="369332"/>
          </a:xfrm>
          <a:prstGeom prst="rect">
            <a:avLst/>
          </a:prstGeom>
          <a:noFill/>
        </p:spPr>
        <p:txBody>
          <a:bodyPr wrap="square" rtlCol="0">
            <a:spAutoFit/>
          </a:bodyPr>
          <a:lstStyle/>
          <a:p>
            <a:r>
              <a:rPr lang="en-US" dirty="0">
                <a:solidFill>
                  <a:schemeClr val="tx2"/>
                </a:solidFill>
                <a:latin typeface="Ebrima" panose="02000000000000000000" pitchFamily="2" charset="0"/>
                <a:ea typeface="Ebrima" panose="02000000000000000000" pitchFamily="2" charset="0"/>
                <a:cs typeface="Ebrima" panose="02000000000000000000" pitchFamily="2" charset="0"/>
              </a:rPr>
              <a:t>*2026 is preseason forecast</a:t>
            </a:r>
          </a:p>
        </p:txBody>
      </p:sp>
    </p:spTree>
    <p:extLst>
      <p:ext uri="{BB962C8B-B14F-4D97-AF65-F5344CB8AC3E}">
        <p14:creationId xmlns:p14="http://schemas.microsoft.com/office/powerpoint/2010/main" val="1294153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FB28B-5A3C-8E93-6D97-F610BC8A5C53}"/>
              </a:ext>
            </a:extLst>
          </p:cNvPr>
          <p:cNvSpPr>
            <a:spLocks noGrp="1"/>
          </p:cNvSpPr>
          <p:nvPr>
            <p:ph type="title"/>
          </p:nvPr>
        </p:nvSpPr>
        <p:spPr/>
        <p:txBody>
          <a:bodyPr/>
          <a:lstStyle/>
          <a:p>
            <a:pPr algn="ctr"/>
            <a:r>
              <a:rPr lang="en-US"/>
              <a:t>Acknowledgements</a:t>
            </a:r>
          </a:p>
        </p:txBody>
      </p:sp>
      <p:sp>
        <p:nvSpPr>
          <p:cNvPr id="3" name="Content Placeholder 2">
            <a:extLst>
              <a:ext uri="{FF2B5EF4-FFF2-40B4-BE49-F238E27FC236}">
                <a16:creationId xmlns:a16="http://schemas.microsoft.com/office/drawing/2014/main" id="{AB663DED-DB54-3FAB-6A78-42A60952E282}"/>
              </a:ext>
            </a:extLst>
          </p:cNvPr>
          <p:cNvSpPr>
            <a:spLocks noGrp="1"/>
          </p:cNvSpPr>
          <p:nvPr>
            <p:ph idx="1"/>
          </p:nvPr>
        </p:nvSpPr>
        <p:spPr/>
        <p:txBody>
          <a:bodyPr>
            <a:normAutofit lnSpcReduction="10000"/>
          </a:bodyPr>
          <a:lstStyle/>
          <a:p>
            <a:pPr marL="457200" indent="-457200">
              <a:buFont typeface="Arial" panose="020B0604020202020204" pitchFamily="34" charset="0"/>
              <a:buChar char="•"/>
            </a:pPr>
            <a:r>
              <a:rPr lang="en-US" sz="3200"/>
              <a:t>Ethan Cameron, Teresa Fryer, Kale Bentley (WDFW Cowlitz Creel and Broodstock sampling). WDFW Cowlitz Hatchery Complex Staff.</a:t>
            </a:r>
          </a:p>
          <a:p>
            <a:pPr marL="457200" indent="-457200">
              <a:buFont typeface="Arial" panose="020B0604020202020204" pitchFamily="34" charset="0"/>
              <a:buChar char="•"/>
            </a:pPr>
            <a:r>
              <a:rPr lang="en-US" sz="3200"/>
              <a:t>WDFW CRC Unit, BDS Unit</a:t>
            </a:r>
          </a:p>
          <a:p>
            <a:pPr marL="457200" indent="-457200">
              <a:buFont typeface="Arial" panose="020B0604020202020204" pitchFamily="34" charset="0"/>
              <a:buChar char="•"/>
            </a:pPr>
            <a:r>
              <a:rPr lang="en-US" sz="3200"/>
              <a:t>Tacoma Power Adult Facility Crew provided the Barrier Dam Adult Counts for many years. Funding for Creel and Hatchery Production.</a:t>
            </a:r>
          </a:p>
        </p:txBody>
      </p:sp>
    </p:spTree>
    <p:extLst>
      <p:ext uri="{BB962C8B-B14F-4D97-AF65-F5344CB8AC3E}">
        <p14:creationId xmlns:p14="http://schemas.microsoft.com/office/powerpoint/2010/main" val="885140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9F8A1-9D83-B34D-39B7-0A6FFB9CA2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AC0A6A-1B97-EC83-CCBF-AC05D2C15735}"/>
              </a:ext>
            </a:extLst>
          </p:cNvPr>
          <p:cNvSpPr>
            <a:spLocks noGrp="1"/>
          </p:cNvSpPr>
          <p:nvPr>
            <p:ph type="title"/>
          </p:nvPr>
        </p:nvSpPr>
        <p:spPr>
          <a:xfrm>
            <a:off x="451055" y="251618"/>
            <a:ext cx="8241890" cy="868362"/>
          </a:xfrm>
        </p:spPr>
        <p:txBody>
          <a:bodyPr>
            <a:normAutofit fontScale="90000"/>
          </a:bodyPr>
          <a:lstStyle/>
          <a:p>
            <a:pPr algn="ctr"/>
            <a:r>
              <a:rPr lang="en-US"/>
              <a:t>Cowlitz Spring Chinook Salmon</a:t>
            </a:r>
            <a:br>
              <a:rPr lang="en-US"/>
            </a:br>
            <a:r>
              <a:rPr lang="en-US" sz="3100" i="1"/>
              <a:t>Returns to Barrier Dam</a:t>
            </a:r>
          </a:p>
        </p:txBody>
      </p:sp>
      <p:sp>
        <p:nvSpPr>
          <p:cNvPr id="4" name="Footer Placeholder 3">
            <a:extLst>
              <a:ext uri="{FF2B5EF4-FFF2-40B4-BE49-F238E27FC236}">
                <a16:creationId xmlns:a16="http://schemas.microsoft.com/office/drawing/2014/main" id="{AE501E77-7B9E-DDD6-6A41-7B70282DE356}"/>
              </a:ext>
            </a:extLst>
          </p:cNvPr>
          <p:cNvSpPr>
            <a:spLocks noGrp="1"/>
          </p:cNvSpPr>
          <p:nvPr>
            <p:ph type="ftr" sz="quarter" idx="4294967295"/>
          </p:nvPr>
        </p:nvSpPr>
        <p:spPr/>
        <p:txBody>
          <a:bodyPr/>
          <a:lstStyle/>
          <a:p>
            <a:r>
              <a:rPr lang="en-US"/>
              <a:t>Department of Fish and Wildlife</a:t>
            </a:r>
          </a:p>
        </p:txBody>
      </p:sp>
      <p:graphicFrame>
        <p:nvGraphicFramePr>
          <p:cNvPr id="3" name="Chart 2">
            <a:extLst>
              <a:ext uri="{FF2B5EF4-FFF2-40B4-BE49-F238E27FC236}">
                <a16:creationId xmlns:a16="http://schemas.microsoft.com/office/drawing/2014/main" id="{F973FAAD-4C76-5F37-8111-37879807A4D3}"/>
              </a:ext>
            </a:extLst>
          </p:cNvPr>
          <p:cNvGraphicFramePr>
            <a:graphicFrameLocks/>
          </p:cNvGraphicFramePr>
          <p:nvPr>
            <p:extLst>
              <p:ext uri="{D42A27DB-BD31-4B8C-83A1-F6EECF244321}">
                <p14:modId xmlns:p14="http://schemas.microsoft.com/office/powerpoint/2010/main" val="4156189293"/>
              </p:ext>
            </p:extLst>
          </p:nvPr>
        </p:nvGraphicFramePr>
        <p:xfrm>
          <a:off x="575733" y="1406062"/>
          <a:ext cx="7845778" cy="473509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23454374"/>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1EF9E-A354-D434-7B06-127EA96CF065}"/>
              </a:ext>
            </a:extLst>
          </p:cNvPr>
          <p:cNvSpPr>
            <a:spLocks noGrp="1"/>
          </p:cNvSpPr>
          <p:nvPr>
            <p:ph type="title"/>
          </p:nvPr>
        </p:nvSpPr>
        <p:spPr>
          <a:xfrm>
            <a:off x="444910" y="274638"/>
            <a:ext cx="2682338" cy="5321490"/>
          </a:xfrm>
        </p:spPr>
        <p:txBody>
          <a:bodyPr/>
          <a:lstStyle/>
          <a:p>
            <a:r>
              <a:rPr lang="en-US" dirty="0"/>
              <a:t>Cowlitz River Spring Chinook</a:t>
            </a:r>
          </a:p>
        </p:txBody>
      </p:sp>
      <p:pic>
        <p:nvPicPr>
          <p:cNvPr id="2050" name="Picture 2">
            <a:extLst>
              <a:ext uri="{FF2B5EF4-FFF2-40B4-BE49-F238E27FC236}">
                <a16:creationId xmlns:a16="http://schemas.microsoft.com/office/drawing/2014/main" id="{A1E55E79-7CE2-AEB2-9194-6B78E12309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9251" y="78155"/>
            <a:ext cx="4642153" cy="6189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034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07C84-07D0-9BCD-E5CE-E399FB2D3D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2B90C2-4791-30FA-5750-EA00E59B86E7}"/>
              </a:ext>
            </a:extLst>
          </p:cNvPr>
          <p:cNvSpPr>
            <a:spLocks noGrp="1"/>
          </p:cNvSpPr>
          <p:nvPr>
            <p:ph type="title"/>
          </p:nvPr>
        </p:nvSpPr>
        <p:spPr/>
        <p:txBody>
          <a:bodyPr>
            <a:normAutofit fontScale="90000"/>
          </a:bodyPr>
          <a:lstStyle/>
          <a:p>
            <a:pPr algn="ctr"/>
            <a:r>
              <a:rPr lang="en-US"/>
              <a:t>Cowlitz Spring Chinook Salmon</a:t>
            </a:r>
            <a:br>
              <a:rPr lang="en-US"/>
            </a:br>
            <a:r>
              <a:rPr lang="en-US" sz="2200"/>
              <a:t>As reported through CRC</a:t>
            </a:r>
          </a:p>
        </p:txBody>
      </p:sp>
      <p:sp>
        <p:nvSpPr>
          <p:cNvPr id="4" name="Footer Placeholder 3">
            <a:extLst>
              <a:ext uri="{FF2B5EF4-FFF2-40B4-BE49-F238E27FC236}">
                <a16:creationId xmlns:a16="http://schemas.microsoft.com/office/drawing/2014/main" id="{8F7E0C99-93F3-F8F3-600A-9B0434EE9E7E}"/>
              </a:ext>
            </a:extLst>
          </p:cNvPr>
          <p:cNvSpPr>
            <a:spLocks noGrp="1"/>
          </p:cNvSpPr>
          <p:nvPr>
            <p:ph type="ftr" sz="quarter" idx="4294967295"/>
          </p:nvPr>
        </p:nvSpPr>
        <p:spPr/>
        <p:txBody>
          <a:bodyPr/>
          <a:lstStyle/>
          <a:p>
            <a:r>
              <a:rPr lang="en-US"/>
              <a:t>Department of Fish and Wildlife</a:t>
            </a:r>
          </a:p>
        </p:txBody>
      </p:sp>
      <p:graphicFrame>
        <p:nvGraphicFramePr>
          <p:cNvPr id="5" name="Chart 4">
            <a:extLst>
              <a:ext uri="{FF2B5EF4-FFF2-40B4-BE49-F238E27FC236}">
                <a16:creationId xmlns:a16="http://schemas.microsoft.com/office/drawing/2014/main" id="{FC8F7C99-3733-46B9-8B11-5115E63556C1}"/>
              </a:ext>
            </a:extLst>
          </p:cNvPr>
          <p:cNvGraphicFramePr>
            <a:graphicFrameLocks/>
          </p:cNvGraphicFramePr>
          <p:nvPr>
            <p:extLst>
              <p:ext uri="{D42A27DB-BD31-4B8C-83A1-F6EECF244321}">
                <p14:modId xmlns:p14="http://schemas.microsoft.com/office/powerpoint/2010/main" val="1192017964"/>
              </p:ext>
            </p:extLst>
          </p:nvPr>
        </p:nvGraphicFramePr>
        <p:xfrm>
          <a:off x="196859" y="1384160"/>
          <a:ext cx="4254561" cy="33159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5">
            <a:extLst>
              <a:ext uri="{FF2B5EF4-FFF2-40B4-BE49-F238E27FC236}">
                <a16:creationId xmlns:a16="http://schemas.microsoft.com/office/drawing/2014/main" id="{3EFEC1DC-BD43-4DEF-8AEE-915014B008AA}"/>
              </a:ext>
            </a:extLst>
          </p:cNvPr>
          <p:cNvGraphicFramePr>
            <a:graphicFrameLocks noGrp="1"/>
          </p:cNvGraphicFramePr>
          <p:nvPr>
            <p:ph idx="1"/>
            <p:extLst>
              <p:ext uri="{D42A27DB-BD31-4B8C-83A1-F6EECF244321}">
                <p14:modId xmlns:p14="http://schemas.microsoft.com/office/powerpoint/2010/main" val="602901154"/>
              </p:ext>
            </p:extLst>
          </p:nvPr>
        </p:nvGraphicFramePr>
        <p:xfrm>
          <a:off x="4608101" y="1384160"/>
          <a:ext cx="4481565" cy="3315956"/>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0F58B641-2220-F8D3-2956-AB70C15142A3}"/>
              </a:ext>
            </a:extLst>
          </p:cNvPr>
          <p:cNvSpPr txBox="1"/>
          <p:nvPr/>
        </p:nvSpPr>
        <p:spPr>
          <a:xfrm>
            <a:off x="635099" y="4996244"/>
            <a:ext cx="8384433" cy="923330"/>
          </a:xfrm>
          <a:prstGeom prst="rect">
            <a:avLst/>
          </a:prstGeom>
          <a:noFill/>
        </p:spPr>
        <p:txBody>
          <a:bodyPr wrap="square" rtlCol="0">
            <a:spAutoFit/>
          </a:bodyPr>
          <a:lstStyle/>
          <a:p>
            <a:r>
              <a:rPr lang="en-US" dirty="0">
                <a:solidFill>
                  <a:schemeClr val="tx2"/>
                </a:solidFill>
                <a:latin typeface="Ebrima" panose="02000000000000000000" pitchFamily="2" charset="0"/>
                <a:ea typeface="Ebrima" panose="02000000000000000000" pitchFamily="2" charset="0"/>
                <a:cs typeface="Ebrima" panose="02000000000000000000" pitchFamily="2" charset="0"/>
              </a:rPr>
              <a:t>Harvest rates are influenced by season structure and participation</a:t>
            </a:r>
          </a:p>
          <a:p>
            <a:r>
              <a:rPr lang="en-US" dirty="0">
                <a:solidFill>
                  <a:schemeClr val="tx2"/>
                </a:solidFill>
                <a:latin typeface="Ebrima" panose="02000000000000000000" pitchFamily="2" charset="0"/>
                <a:ea typeface="Ebrima" panose="02000000000000000000" pitchFamily="2" charset="0"/>
                <a:cs typeface="Ebrima" panose="02000000000000000000" pitchFamily="2" charset="0"/>
              </a:rPr>
              <a:t>Lower Cowlitz range ~5%-25%</a:t>
            </a:r>
          </a:p>
          <a:p>
            <a:r>
              <a:rPr lang="en-US" dirty="0">
                <a:solidFill>
                  <a:schemeClr val="tx2"/>
                </a:solidFill>
                <a:latin typeface="Ebrima" panose="02000000000000000000" pitchFamily="2" charset="0"/>
                <a:ea typeface="Ebrima" panose="02000000000000000000" pitchFamily="2" charset="0"/>
                <a:cs typeface="Ebrima" panose="02000000000000000000" pitchFamily="2" charset="0"/>
              </a:rPr>
              <a:t>Upper Cowlitz range 0%-5%</a:t>
            </a:r>
          </a:p>
        </p:txBody>
      </p:sp>
    </p:spTree>
    <p:extLst>
      <p:ext uri="{BB962C8B-B14F-4D97-AF65-F5344CB8AC3E}">
        <p14:creationId xmlns:p14="http://schemas.microsoft.com/office/powerpoint/2010/main" val="3016875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D0B37-981E-CBD9-FB2B-12C5B226F1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6E635B-7F3D-D9F2-0762-CBF6180EDD03}"/>
              </a:ext>
            </a:extLst>
          </p:cNvPr>
          <p:cNvSpPr>
            <a:spLocks noGrp="1"/>
          </p:cNvSpPr>
          <p:nvPr>
            <p:ph type="title"/>
          </p:nvPr>
        </p:nvSpPr>
        <p:spPr/>
        <p:txBody>
          <a:bodyPr/>
          <a:lstStyle/>
          <a:p>
            <a:pPr algn="ctr"/>
            <a:r>
              <a:rPr lang="en-US" dirty="0"/>
              <a:t>Cowlitz Spring Chinook Salmon</a:t>
            </a:r>
          </a:p>
        </p:txBody>
      </p:sp>
      <p:sp>
        <p:nvSpPr>
          <p:cNvPr id="3" name="Content Placeholder 2">
            <a:extLst>
              <a:ext uri="{FF2B5EF4-FFF2-40B4-BE49-F238E27FC236}">
                <a16:creationId xmlns:a16="http://schemas.microsoft.com/office/drawing/2014/main" id="{C45A1839-0D54-9A14-1B0D-49B3EBAD7029}"/>
              </a:ext>
            </a:extLst>
          </p:cNvPr>
          <p:cNvSpPr>
            <a:spLocks noGrp="1"/>
          </p:cNvSpPr>
          <p:nvPr>
            <p:ph idx="1"/>
          </p:nvPr>
        </p:nvSpPr>
        <p:spPr>
          <a:xfrm>
            <a:off x="451055" y="1143000"/>
            <a:ext cx="8241890" cy="4864510"/>
          </a:xfrm>
        </p:spPr>
        <p:txBody>
          <a:bodyPr>
            <a:normAutofit lnSpcReduction="10000"/>
          </a:bodyPr>
          <a:lstStyle/>
          <a:p>
            <a:r>
              <a:rPr lang="en-US" sz="2300" dirty="0"/>
              <a:t>Fishery Theme:  </a:t>
            </a:r>
          </a:p>
          <a:p>
            <a:pPr marL="342900" indent="-342900">
              <a:buFont typeface="Arial" panose="020B0604020202020204" pitchFamily="34" charset="0"/>
              <a:buChar char="•"/>
            </a:pPr>
            <a:r>
              <a:rPr lang="en-US" sz="2300"/>
              <a:t>Stock </a:t>
            </a:r>
            <a:r>
              <a:rPr lang="en-US" sz="2300" dirty="0"/>
              <a:t>derived from endemic Cowlitz stocks.  </a:t>
            </a:r>
          </a:p>
          <a:p>
            <a:pPr marL="342900" indent="-342900">
              <a:buFont typeface="Arial" panose="020B0604020202020204" pitchFamily="34" charset="0"/>
              <a:buChar char="•"/>
            </a:pPr>
            <a:r>
              <a:rPr lang="en-US" sz="2300" dirty="0"/>
              <a:t>Provides fisheries in the Columbia, Lower and Upper Cowlitz </a:t>
            </a:r>
            <a:r>
              <a:rPr lang="en-US" sz="2300"/>
              <a:t>basins</a:t>
            </a:r>
            <a:r>
              <a:rPr lang="en-US" sz="2300" dirty="0"/>
              <a:t>. </a:t>
            </a:r>
            <a:endParaRPr lang="en-US" sz="2300"/>
          </a:p>
          <a:p>
            <a:pPr marL="342900" indent="-342900">
              <a:buFont typeface="Arial" panose="020B0604020202020204" pitchFamily="34" charset="0"/>
              <a:buChar char="•"/>
            </a:pPr>
            <a:r>
              <a:rPr lang="en-US" sz="2300" dirty="0"/>
              <a:t>HORs above hatchery need are transported above Cowlitz Falls Dam for </a:t>
            </a:r>
            <a:r>
              <a:rPr lang="en-US" sz="2300"/>
              <a:t>abundance building </a:t>
            </a:r>
            <a:r>
              <a:rPr lang="en-US" sz="2300" dirty="0"/>
              <a:t>and harvest. </a:t>
            </a:r>
          </a:p>
          <a:p>
            <a:pPr marL="342900" indent="-342900">
              <a:buFont typeface="Arial" panose="020B0604020202020204" pitchFamily="34" charset="0"/>
              <a:buChar char="•"/>
            </a:pPr>
            <a:r>
              <a:rPr lang="en-US" sz="2300" dirty="0"/>
              <a:t>NORs are transported upstream (Upper Cowlitz/Cispus</a:t>
            </a:r>
            <a:r>
              <a:rPr lang="en-US" sz="2300"/>
              <a:t>). </a:t>
            </a:r>
            <a:endParaRPr lang="en-US" sz="2300" dirty="0"/>
          </a:p>
          <a:p>
            <a:pPr marL="342900" indent="-342900">
              <a:buFont typeface="Arial" panose="020B0604020202020204" pitchFamily="34" charset="0"/>
              <a:buChar char="•"/>
            </a:pPr>
            <a:endParaRPr lang="en-US" sz="2300"/>
          </a:p>
          <a:p>
            <a:r>
              <a:rPr lang="en-US" sz="2300" dirty="0"/>
              <a:t>Fishery Nuances: </a:t>
            </a:r>
          </a:p>
          <a:p>
            <a:pPr marL="342900" indent="-342900">
              <a:buFont typeface="Arial" panose="020B0604020202020204" pitchFamily="34" charset="0"/>
              <a:buChar char="•"/>
            </a:pPr>
            <a:r>
              <a:rPr lang="en-US" sz="2300"/>
              <a:t>CRC </a:t>
            </a:r>
            <a:r>
              <a:rPr lang="en-US" sz="2300" dirty="0"/>
              <a:t>Management Period: January 1- July 31 </a:t>
            </a:r>
          </a:p>
          <a:p>
            <a:pPr marL="342900" indent="-342900">
              <a:buFont typeface="Arial" panose="020B0604020202020204" pitchFamily="34" charset="0"/>
              <a:buChar char="•"/>
            </a:pPr>
            <a:r>
              <a:rPr lang="en-US" sz="2300" dirty="0"/>
              <a:t>Open under permanent rules (2 adults) in the Cowlitz and Cispus Rivers.</a:t>
            </a:r>
          </a:p>
          <a:p>
            <a:pPr marL="342900" indent="-342900">
              <a:buFont typeface="Arial" panose="020B0604020202020204" pitchFamily="34" charset="0"/>
              <a:buChar char="•"/>
            </a:pPr>
            <a:r>
              <a:rPr lang="en-US" sz="2300"/>
              <a:t>Seasons and daily </a:t>
            </a:r>
            <a:r>
              <a:rPr lang="en-US" sz="2300" dirty="0"/>
              <a:t>limits are based on preseason forecasts.</a:t>
            </a:r>
          </a:p>
          <a:p>
            <a:pPr marL="571500" indent="-571500">
              <a:buFont typeface="Arial" panose="020B0604020202020204" pitchFamily="34" charset="0"/>
              <a:buChar char="•"/>
            </a:pPr>
            <a:endParaRPr lang="en-US"/>
          </a:p>
        </p:txBody>
      </p:sp>
      <p:sp>
        <p:nvSpPr>
          <p:cNvPr id="4" name="Footer Placeholder 3">
            <a:extLst>
              <a:ext uri="{FF2B5EF4-FFF2-40B4-BE49-F238E27FC236}">
                <a16:creationId xmlns:a16="http://schemas.microsoft.com/office/drawing/2014/main" id="{B7E66F51-4E24-1366-96F0-13D9C76A0B44}"/>
              </a:ext>
            </a:extLst>
          </p:cNvPr>
          <p:cNvSpPr>
            <a:spLocks noGrp="1"/>
          </p:cNvSpPr>
          <p:nvPr>
            <p:ph type="ftr" sz="quarter" idx="4294967295"/>
          </p:nvPr>
        </p:nvSpPr>
        <p:spPr/>
        <p:txBody>
          <a:bodyPr/>
          <a:lstStyle/>
          <a:p>
            <a:r>
              <a:rPr lang="en-US"/>
              <a:t>Department of Fish and Wildlife</a:t>
            </a:r>
          </a:p>
        </p:txBody>
      </p:sp>
    </p:spTree>
    <p:extLst>
      <p:ext uri="{BB962C8B-B14F-4D97-AF65-F5344CB8AC3E}">
        <p14:creationId xmlns:p14="http://schemas.microsoft.com/office/powerpoint/2010/main" val="4055258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9CE4C-80FA-7580-CB22-0DB4B3D7C1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67CBC-39E4-5AC4-F341-40998C149F5D}"/>
              </a:ext>
            </a:extLst>
          </p:cNvPr>
          <p:cNvSpPr>
            <a:spLocks noGrp="1"/>
          </p:cNvSpPr>
          <p:nvPr>
            <p:ph type="title"/>
          </p:nvPr>
        </p:nvSpPr>
        <p:spPr>
          <a:xfrm>
            <a:off x="457200" y="228600"/>
            <a:ext cx="8229600" cy="914400"/>
          </a:xfrm>
        </p:spPr>
        <p:txBody>
          <a:bodyPr anchor="ctr">
            <a:normAutofit/>
          </a:bodyPr>
          <a:lstStyle/>
          <a:p>
            <a:r>
              <a:rPr lang="en-US" sz="3900"/>
              <a:t>Cowlitz River Fall Chinook Salmon</a:t>
            </a:r>
          </a:p>
        </p:txBody>
      </p:sp>
      <p:pic>
        <p:nvPicPr>
          <p:cNvPr id="5" name="Picture 3">
            <a:extLst>
              <a:ext uri="{FF2B5EF4-FFF2-40B4-BE49-F238E27FC236}">
                <a16:creationId xmlns:a16="http://schemas.microsoft.com/office/drawing/2014/main" id="{D47EE13C-559C-F122-6ED6-912B244E91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00" t="13734" b="20400"/>
          <a:stretch>
            <a:fillRect/>
          </a:stretch>
        </p:blipFill>
        <p:spPr bwMode="auto">
          <a:xfrm>
            <a:off x="315468" y="1280160"/>
            <a:ext cx="8513064" cy="4517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47625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9EE01-6B97-E1CB-A108-DFB6FBC7A1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7B049D-7EEE-37C7-F64B-5DE8FA9F3FFF}"/>
              </a:ext>
            </a:extLst>
          </p:cNvPr>
          <p:cNvSpPr>
            <a:spLocks noGrp="1"/>
          </p:cNvSpPr>
          <p:nvPr>
            <p:ph type="title"/>
          </p:nvPr>
        </p:nvSpPr>
        <p:spPr/>
        <p:txBody>
          <a:bodyPr>
            <a:normAutofit fontScale="90000"/>
          </a:bodyPr>
          <a:lstStyle/>
          <a:p>
            <a:pPr algn="ctr"/>
            <a:r>
              <a:rPr lang="en-US" dirty="0"/>
              <a:t>Cowlitz River Fall Chinook Salmon</a:t>
            </a:r>
          </a:p>
        </p:txBody>
      </p:sp>
      <p:sp>
        <p:nvSpPr>
          <p:cNvPr id="3" name="Content Placeholder 2">
            <a:extLst>
              <a:ext uri="{FF2B5EF4-FFF2-40B4-BE49-F238E27FC236}">
                <a16:creationId xmlns:a16="http://schemas.microsoft.com/office/drawing/2014/main" id="{D1DD3294-D339-0232-D56F-989EBB6AD0B5}"/>
              </a:ext>
            </a:extLst>
          </p:cNvPr>
          <p:cNvSpPr>
            <a:spLocks noGrp="1"/>
          </p:cNvSpPr>
          <p:nvPr>
            <p:ph idx="1"/>
          </p:nvPr>
        </p:nvSpPr>
        <p:spPr/>
        <p:txBody>
          <a:bodyPr>
            <a:normAutofit/>
          </a:bodyPr>
          <a:lstStyle/>
          <a:p>
            <a:r>
              <a:rPr lang="en-US" sz="2600" dirty="0"/>
              <a:t>Management Objectives: </a:t>
            </a:r>
          </a:p>
          <a:p>
            <a:pPr marL="457200" indent="-457200">
              <a:buFont typeface="Arial" panose="020B0604020202020204" pitchFamily="34" charset="0"/>
              <a:buChar char="•"/>
            </a:pPr>
            <a:r>
              <a:rPr lang="en-US" sz="2600"/>
              <a:t>Purpose: Provide harvest opportunity and increase spawner abundance in the Tilton River. </a:t>
            </a:r>
          </a:p>
          <a:p>
            <a:pPr marL="571500" indent="-571500">
              <a:buFont typeface="Arial" panose="020B0604020202020204" pitchFamily="34" charset="0"/>
              <a:buChar char="•"/>
            </a:pPr>
            <a:r>
              <a:rPr lang="en-US" sz="2600" dirty="0"/>
              <a:t>Integrated program </a:t>
            </a:r>
            <a:r>
              <a:rPr lang="en-US" sz="2600"/>
              <a:t>need ~2,400 brood</a:t>
            </a:r>
            <a:endParaRPr lang="en-US" sz="2600" dirty="0"/>
          </a:p>
          <a:p>
            <a:pPr marL="937260" lvl="1" indent="-571500">
              <a:buFont typeface="Arial" panose="020B0604020202020204" pitchFamily="34" charset="0"/>
              <a:buChar char="•"/>
            </a:pPr>
            <a:r>
              <a:rPr lang="en-US" sz="2400"/>
              <a:t>Tilton NOR (10</a:t>
            </a:r>
            <a:r>
              <a:rPr lang="en-US" sz="2400">
                <a:highlight>
                  <a:srgbClr val="FFFFFF"/>
                </a:highlight>
              </a:rPr>
              <a:t>% pNOB) </a:t>
            </a:r>
          </a:p>
          <a:p>
            <a:pPr marL="822960" lvl="1" indent="-457200">
              <a:buFont typeface="Arial" panose="020B0604020202020204" pitchFamily="34" charset="0"/>
              <a:buChar char="•"/>
            </a:pPr>
            <a:r>
              <a:rPr lang="en-US" sz="2600"/>
              <a:t>	</a:t>
            </a:r>
            <a:r>
              <a:rPr lang="en-US" sz="2600" dirty="0"/>
              <a:t>Hatchery program (goal): </a:t>
            </a:r>
            <a:r>
              <a:rPr lang="en-US" sz="2600"/>
              <a:t>3.5 million </a:t>
            </a:r>
          </a:p>
          <a:p>
            <a:pPr marL="571500" indent="-571500">
              <a:buFont typeface="Arial" panose="020B0604020202020204" pitchFamily="34" charset="0"/>
              <a:buChar char="•"/>
            </a:pPr>
            <a:r>
              <a:rPr lang="en-US" sz="2600"/>
              <a:t>HORs </a:t>
            </a:r>
            <a:r>
              <a:rPr lang="en-US" sz="2600" dirty="0"/>
              <a:t>and NORs </a:t>
            </a:r>
            <a:r>
              <a:rPr lang="en-US" sz="2600"/>
              <a:t>above hatchery need are transported to the </a:t>
            </a:r>
            <a:r>
              <a:rPr lang="en-US" sz="2600" dirty="0"/>
              <a:t>Tilton</a:t>
            </a:r>
            <a:r>
              <a:rPr lang="en-US" sz="2600"/>
              <a:t> River. </a:t>
            </a:r>
            <a:endParaRPr lang="en-US" sz="2600" dirty="0"/>
          </a:p>
          <a:p>
            <a:endParaRPr lang="en-US" sz="2600"/>
          </a:p>
          <a:p>
            <a:endParaRPr lang="en-US"/>
          </a:p>
          <a:p>
            <a:pPr marL="571500" indent="-571500">
              <a:buFont typeface="Arial" panose="020B0604020202020204" pitchFamily="34" charset="0"/>
              <a:buChar char="•"/>
            </a:pPr>
            <a:endParaRPr lang="en-US"/>
          </a:p>
        </p:txBody>
      </p:sp>
      <p:sp>
        <p:nvSpPr>
          <p:cNvPr id="4" name="Footer Placeholder 3">
            <a:extLst>
              <a:ext uri="{FF2B5EF4-FFF2-40B4-BE49-F238E27FC236}">
                <a16:creationId xmlns:a16="http://schemas.microsoft.com/office/drawing/2014/main" id="{CB02F1D3-9875-03F7-9BEB-630E553BA8EC}"/>
              </a:ext>
            </a:extLst>
          </p:cNvPr>
          <p:cNvSpPr>
            <a:spLocks noGrp="1"/>
          </p:cNvSpPr>
          <p:nvPr>
            <p:ph type="ftr" sz="quarter" idx="4294967295"/>
          </p:nvPr>
        </p:nvSpPr>
        <p:spPr/>
        <p:txBody>
          <a:bodyPr/>
          <a:lstStyle/>
          <a:p>
            <a:r>
              <a:rPr lang="en-US"/>
              <a:t>Department of Fish and Wildlife</a:t>
            </a:r>
          </a:p>
        </p:txBody>
      </p:sp>
    </p:spTree>
    <p:extLst>
      <p:ext uri="{BB962C8B-B14F-4D97-AF65-F5344CB8AC3E}">
        <p14:creationId xmlns:p14="http://schemas.microsoft.com/office/powerpoint/2010/main" val="1849244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5B759-F97F-4889-58E9-132A5C7474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CCA2DB-9C37-3FDF-34C7-F8EAE1CEA9F7}"/>
              </a:ext>
            </a:extLst>
          </p:cNvPr>
          <p:cNvSpPr>
            <a:spLocks noGrp="1"/>
          </p:cNvSpPr>
          <p:nvPr>
            <p:ph type="title"/>
          </p:nvPr>
        </p:nvSpPr>
        <p:spPr>
          <a:xfrm>
            <a:off x="64008" y="72200"/>
            <a:ext cx="9079992" cy="868362"/>
          </a:xfrm>
        </p:spPr>
        <p:txBody>
          <a:bodyPr>
            <a:normAutofit fontScale="90000"/>
          </a:bodyPr>
          <a:lstStyle/>
          <a:p>
            <a:pPr algn="ctr"/>
            <a:r>
              <a:rPr lang="en-US" dirty="0"/>
              <a:t>Cowlitz Fall Chinook Hatchery Releases</a:t>
            </a:r>
          </a:p>
        </p:txBody>
      </p:sp>
      <p:sp>
        <p:nvSpPr>
          <p:cNvPr id="4" name="Footer Placeholder 3">
            <a:extLst>
              <a:ext uri="{FF2B5EF4-FFF2-40B4-BE49-F238E27FC236}">
                <a16:creationId xmlns:a16="http://schemas.microsoft.com/office/drawing/2014/main" id="{52181471-8556-080B-555E-E57AD7E406BB}"/>
              </a:ext>
            </a:extLst>
          </p:cNvPr>
          <p:cNvSpPr>
            <a:spLocks noGrp="1"/>
          </p:cNvSpPr>
          <p:nvPr>
            <p:ph type="ftr" sz="quarter" idx="4294967295"/>
          </p:nvPr>
        </p:nvSpPr>
        <p:spPr/>
        <p:txBody>
          <a:bodyPr/>
          <a:lstStyle/>
          <a:p>
            <a:r>
              <a:rPr lang="en-US"/>
              <a:t>Department of Fish and Wildlife</a:t>
            </a:r>
          </a:p>
        </p:txBody>
      </p:sp>
      <p:graphicFrame>
        <p:nvGraphicFramePr>
          <p:cNvPr id="7" name="Chart 6">
            <a:extLst>
              <a:ext uri="{FF2B5EF4-FFF2-40B4-BE49-F238E27FC236}">
                <a16:creationId xmlns:a16="http://schemas.microsoft.com/office/drawing/2014/main" id="{7F6EDFFF-4266-A248-A1E3-74397C215A6F}"/>
              </a:ext>
            </a:extLst>
          </p:cNvPr>
          <p:cNvGraphicFramePr>
            <a:graphicFrameLocks/>
          </p:cNvGraphicFramePr>
          <p:nvPr>
            <p:extLst>
              <p:ext uri="{D42A27DB-BD31-4B8C-83A1-F6EECF244321}">
                <p14:modId xmlns:p14="http://schemas.microsoft.com/office/powerpoint/2010/main" val="3396184671"/>
              </p:ext>
            </p:extLst>
          </p:nvPr>
        </p:nvGraphicFramePr>
        <p:xfrm>
          <a:off x="246888" y="1143000"/>
          <a:ext cx="8503920" cy="5020056"/>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25DCEF8E-102D-18E9-F578-22893F72CD44}"/>
              </a:ext>
            </a:extLst>
          </p:cNvPr>
          <p:cNvCxnSpPr/>
          <p:nvPr/>
        </p:nvCxnSpPr>
        <p:spPr>
          <a:xfrm>
            <a:off x="2103120" y="1901952"/>
            <a:ext cx="649224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983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5D681-F1BB-07A0-C7D8-98FE9A835D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D85848-BF24-00CE-754F-2138C5BD2218}"/>
              </a:ext>
            </a:extLst>
          </p:cNvPr>
          <p:cNvSpPr>
            <a:spLocks noGrp="1"/>
          </p:cNvSpPr>
          <p:nvPr>
            <p:ph type="title"/>
          </p:nvPr>
        </p:nvSpPr>
        <p:spPr>
          <a:xfrm>
            <a:off x="451055" y="501650"/>
            <a:ext cx="8241890" cy="868362"/>
          </a:xfrm>
        </p:spPr>
        <p:txBody>
          <a:bodyPr>
            <a:normAutofit fontScale="90000"/>
          </a:bodyPr>
          <a:lstStyle/>
          <a:p>
            <a:pPr algn="ctr"/>
            <a:r>
              <a:rPr lang="en-US"/>
              <a:t>Cowlitz Fall Chinook Salmon</a:t>
            </a:r>
            <a:br>
              <a:rPr lang="en-US"/>
            </a:br>
            <a:r>
              <a:rPr lang="en-US" sz="3100" i="1"/>
              <a:t>Returns to the Barrier Dam</a:t>
            </a:r>
            <a:br>
              <a:rPr lang="en-US"/>
            </a:br>
            <a:endParaRPr lang="en-US"/>
          </a:p>
        </p:txBody>
      </p:sp>
      <p:sp>
        <p:nvSpPr>
          <p:cNvPr id="4" name="Footer Placeholder 3">
            <a:extLst>
              <a:ext uri="{FF2B5EF4-FFF2-40B4-BE49-F238E27FC236}">
                <a16:creationId xmlns:a16="http://schemas.microsoft.com/office/drawing/2014/main" id="{A09CEFD7-C30A-0E97-BCDE-92346A195DD8}"/>
              </a:ext>
            </a:extLst>
          </p:cNvPr>
          <p:cNvSpPr>
            <a:spLocks noGrp="1"/>
          </p:cNvSpPr>
          <p:nvPr>
            <p:ph type="ftr" sz="quarter" idx="4294967295"/>
          </p:nvPr>
        </p:nvSpPr>
        <p:spPr/>
        <p:txBody>
          <a:bodyPr/>
          <a:lstStyle/>
          <a:p>
            <a:r>
              <a:rPr lang="en-US"/>
              <a:t>Department of Fish and Wildlife</a:t>
            </a:r>
          </a:p>
        </p:txBody>
      </p:sp>
      <p:graphicFrame>
        <p:nvGraphicFramePr>
          <p:cNvPr id="3" name="Chart 2">
            <a:extLst>
              <a:ext uri="{FF2B5EF4-FFF2-40B4-BE49-F238E27FC236}">
                <a16:creationId xmlns:a16="http://schemas.microsoft.com/office/drawing/2014/main" id="{5757D91D-AA80-1514-64AF-2E5FCC2F8F89}"/>
              </a:ext>
            </a:extLst>
          </p:cNvPr>
          <p:cNvGraphicFramePr>
            <a:graphicFrameLocks/>
          </p:cNvGraphicFramePr>
          <p:nvPr>
            <p:extLst>
              <p:ext uri="{D42A27DB-BD31-4B8C-83A1-F6EECF244321}">
                <p14:modId xmlns:p14="http://schemas.microsoft.com/office/powerpoint/2010/main" val="3074760406"/>
              </p:ext>
            </p:extLst>
          </p:nvPr>
        </p:nvGraphicFramePr>
        <p:xfrm>
          <a:off x="451055" y="1370012"/>
          <a:ext cx="8354278" cy="47824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92917290"/>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9A610-459E-BCFE-FC0B-97FD954CEC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63123F-AE24-D5D9-6449-9EDE3F858985}"/>
              </a:ext>
            </a:extLst>
          </p:cNvPr>
          <p:cNvSpPr>
            <a:spLocks noGrp="1"/>
          </p:cNvSpPr>
          <p:nvPr>
            <p:ph type="title"/>
          </p:nvPr>
        </p:nvSpPr>
        <p:spPr>
          <a:xfrm>
            <a:off x="457200" y="228600"/>
            <a:ext cx="2834640" cy="5783288"/>
          </a:xfrm>
        </p:spPr>
        <p:txBody>
          <a:bodyPr anchor="ctr">
            <a:normAutofit/>
          </a:bodyPr>
          <a:lstStyle/>
          <a:p>
            <a:pPr algn="ctr"/>
            <a:r>
              <a:rPr lang="en-US" dirty="0"/>
              <a:t>Cowlitz River Fall Chinook Salmon</a:t>
            </a:r>
          </a:p>
        </p:txBody>
      </p:sp>
      <p:pic>
        <p:nvPicPr>
          <p:cNvPr id="3076" name="Picture 4">
            <a:extLst>
              <a:ext uri="{FF2B5EF4-FFF2-40B4-BE49-F238E27FC236}">
                <a16:creationId xmlns:a16="http://schemas.microsoft.com/office/drawing/2014/main" id="{FCE32277-3CC3-F585-DE6B-9EA4B4ECA87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996" b="3802"/>
          <a:stretch>
            <a:fillRect/>
          </a:stretch>
        </p:blipFill>
        <p:spPr bwMode="auto">
          <a:xfrm>
            <a:off x="3634280" y="362042"/>
            <a:ext cx="4805632" cy="5715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189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9F9C0-3430-B6C4-843B-2CD6AD1D1A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409A7F-1732-A8BA-C855-F776EF6B3FB4}"/>
              </a:ext>
            </a:extLst>
          </p:cNvPr>
          <p:cNvSpPr>
            <a:spLocks noGrp="1"/>
          </p:cNvSpPr>
          <p:nvPr>
            <p:ph type="title"/>
          </p:nvPr>
        </p:nvSpPr>
        <p:spPr>
          <a:xfrm>
            <a:off x="457200" y="136525"/>
            <a:ext cx="8241890" cy="868362"/>
          </a:xfrm>
        </p:spPr>
        <p:txBody>
          <a:bodyPr>
            <a:normAutofit fontScale="90000"/>
          </a:bodyPr>
          <a:lstStyle/>
          <a:p>
            <a:pPr algn="ctr"/>
            <a:r>
              <a:rPr lang="en-US" dirty="0"/>
              <a:t>Cowlitz River Fall Chinook Salmon</a:t>
            </a:r>
          </a:p>
        </p:txBody>
      </p:sp>
      <p:sp>
        <p:nvSpPr>
          <p:cNvPr id="3" name="Content Placeholder 2">
            <a:extLst>
              <a:ext uri="{FF2B5EF4-FFF2-40B4-BE49-F238E27FC236}">
                <a16:creationId xmlns:a16="http://schemas.microsoft.com/office/drawing/2014/main" id="{65DBDF09-5244-7883-79A8-F8B5DC88859C}"/>
              </a:ext>
            </a:extLst>
          </p:cNvPr>
          <p:cNvSpPr>
            <a:spLocks noGrp="1"/>
          </p:cNvSpPr>
          <p:nvPr>
            <p:ph idx="1"/>
          </p:nvPr>
        </p:nvSpPr>
        <p:spPr>
          <a:xfrm>
            <a:off x="457200" y="1143000"/>
            <a:ext cx="8241890" cy="4855866"/>
          </a:xfrm>
        </p:spPr>
        <p:txBody>
          <a:bodyPr>
            <a:normAutofit fontScale="77500" lnSpcReduction="20000"/>
          </a:bodyPr>
          <a:lstStyle/>
          <a:p>
            <a:r>
              <a:rPr lang="en-US" sz="3200" dirty="0"/>
              <a:t>Fishery Themes: </a:t>
            </a:r>
          </a:p>
          <a:p>
            <a:pPr marL="457200" indent="-457200">
              <a:buFont typeface="Arial" panose="020B0604020202020204" pitchFamily="34" charset="0"/>
              <a:buChar char="•"/>
            </a:pPr>
            <a:r>
              <a:rPr lang="en-US" sz="3200" dirty="0"/>
              <a:t>Historically, productive hatchery program contributes to ocean</a:t>
            </a:r>
            <a:r>
              <a:rPr lang="en-US" sz="3200"/>
              <a:t>,</a:t>
            </a:r>
            <a:r>
              <a:rPr lang="en-US" sz="3200" dirty="0"/>
              <a:t> lower Columbia</a:t>
            </a:r>
            <a:r>
              <a:rPr lang="en-US" sz="3200"/>
              <a:t>,</a:t>
            </a:r>
            <a:r>
              <a:rPr lang="en-US" sz="3200" dirty="0"/>
              <a:t> </a:t>
            </a:r>
            <a:r>
              <a:rPr lang="en-US" sz="3200"/>
              <a:t>and Cowlitz River </a:t>
            </a:r>
            <a:r>
              <a:rPr lang="en-US" sz="3200" dirty="0"/>
              <a:t>fisheries</a:t>
            </a:r>
            <a:r>
              <a:rPr lang="en-US" sz="3200"/>
              <a:t>.</a:t>
            </a:r>
            <a:endParaRPr lang="en-US" sz="3200" dirty="0"/>
          </a:p>
          <a:p>
            <a:pPr marL="457200" indent="-457200">
              <a:buFont typeface="Arial" panose="020B0604020202020204" pitchFamily="34" charset="0"/>
              <a:buChar char="•"/>
            </a:pPr>
            <a:r>
              <a:rPr lang="en-US" sz="3200" dirty="0"/>
              <a:t>Recent hatchery returns have not </a:t>
            </a:r>
            <a:r>
              <a:rPr lang="en-US" sz="3200"/>
              <a:t>allowed for a Cowlitz River </a:t>
            </a:r>
            <a:r>
              <a:rPr lang="en-US" sz="3200" dirty="0"/>
              <a:t>fishery</a:t>
            </a:r>
            <a:r>
              <a:rPr lang="en-US" sz="3200"/>
              <a:t>.</a:t>
            </a:r>
            <a:endParaRPr lang="en-US" sz="3200" dirty="0"/>
          </a:p>
          <a:p>
            <a:pPr marL="571500" indent="-571500">
              <a:buFont typeface="Arial" panose="020B0604020202020204" pitchFamily="34" charset="0"/>
              <a:buChar char="•"/>
            </a:pPr>
            <a:endParaRPr lang="en-US" sz="3200"/>
          </a:p>
          <a:p>
            <a:r>
              <a:rPr lang="en-US" sz="3200" dirty="0"/>
              <a:t>Fishery Nuances: </a:t>
            </a:r>
          </a:p>
          <a:p>
            <a:pPr marL="457200" indent="-457200">
              <a:buFont typeface="Arial" panose="020B0604020202020204" pitchFamily="34" charset="0"/>
              <a:buChar char="•"/>
            </a:pPr>
            <a:r>
              <a:rPr lang="en-US" sz="3200"/>
              <a:t>CRC </a:t>
            </a:r>
            <a:r>
              <a:rPr lang="en-US" sz="3200" dirty="0"/>
              <a:t>Management Period: August 1- December 31</a:t>
            </a:r>
          </a:p>
          <a:p>
            <a:pPr marL="457200" indent="-457200">
              <a:buFont typeface="Arial" panose="020B0604020202020204" pitchFamily="34" charset="0"/>
              <a:buChar char="•"/>
            </a:pPr>
            <a:r>
              <a:rPr lang="en-US" sz="3200" dirty="0"/>
              <a:t>Currently closed under permanent regulations in the Cowlitz and Tilton Rivers</a:t>
            </a:r>
            <a:r>
              <a:rPr lang="en-US" sz="3200"/>
              <a:t>. </a:t>
            </a:r>
          </a:p>
          <a:p>
            <a:pPr marL="457200" indent="-457200">
              <a:buFont typeface="Arial" panose="020B0604020202020204" pitchFamily="34" charset="0"/>
              <a:buChar char="•"/>
            </a:pPr>
            <a:r>
              <a:rPr lang="en-US" sz="3200"/>
              <a:t>Modifications</a:t>
            </a:r>
            <a:r>
              <a:rPr lang="en-US" sz="3200" dirty="0"/>
              <a:t> based on preseason forecasts </a:t>
            </a:r>
            <a:r>
              <a:rPr lang="en-US" sz="3200"/>
              <a:t>can be made </a:t>
            </a:r>
            <a:r>
              <a:rPr lang="en-US" sz="3200" dirty="0"/>
              <a:t>through the North of Falcon process. </a:t>
            </a:r>
            <a:endParaRPr lang="en-US" sz="3200"/>
          </a:p>
          <a:p>
            <a:pPr marL="457200" indent="-457200">
              <a:buFont typeface="Arial" panose="020B0604020202020204" pitchFamily="34" charset="0"/>
              <a:buChar char="•"/>
            </a:pPr>
            <a:endParaRPr lang="en-US"/>
          </a:p>
        </p:txBody>
      </p:sp>
      <p:sp>
        <p:nvSpPr>
          <p:cNvPr id="4" name="Footer Placeholder 3">
            <a:extLst>
              <a:ext uri="{FF2B5EF4-FFF2-40B4-BE49-F238E27FC236}">
                <a16:creationId xmlns:a16="http://schemas.microsoft.com/office/drawing/2014/main" id="{955C06DD-1E14-82B1-7BA6-916615B68C23}"/>
              </a:ext>
            </a:extLst>
          </p:cNvPr>
          <p:cNvSpPr>
            <a:spLocks noGrp="1"/>
          </p:cNvSpPr>
          <p:nvPr>
            <p:ph type="ftr" sz="quarter" idx="4294967295"/>
          </p:nvPr>
        </p:nvSpPr>
        <p:spPr/>
        <p:txBody>
          <a:bodyPr/>
          <a:lstStyle/>
          <a:p>
            <a:r>
              <a:rPr lang="en-US"/>
              <a:t>Department of Fish and Wildlife</a:t>
            </a:r>
          </a:p>
        </p:txBody>
      </p:sp>
    </p:spTree>
    <p:extLst>
      <p:ext uri="{BB962C8B-B14F-4D97-AF65-F5344CB8AC3E}">
        <p14:creationId xmlns:p14="http://schemas.microsoft.com/office/powerpoint/2010/main" val="3733268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489DF-E3BD-BB07-D023-BE0EA04DB8FA}"/>
            </a:ext>
          </a:extLst>
        </p:cNvPr>
        <p:cNvGrpSpPr/>
        <p:nvPr/>
      </p:nvGrpSpPr>
      <p:grpSpPr>
        <a:xfrm>
          <a:off x="0" y="0"/>
          <a:ext cx="0" cy="0"/>
          <a:chOff x="0" y="0"/>
          <a:chExt cx="0" cy="0"/>
        </a:xfrm>
      </p:grpSpPr>
      <p:pic>
        <p:nvPicPr>
          <p:cNvPr id="5" name="Picture Placeholder 10">
            <a:extLst>
              <a:ext uri="{FF2B5EF4-FFF2-40B4-BE49-F238E27FC236}">
                <a16:creationId xmlns:a16="http://schemas.microsoft.com/office/drawing/2014/main" id="{AA350D3E-0DD2-883A-1930-D0C5F6B32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42900"/>
            <a:ext cx="7315200" cy="5768258"/>
          </a:xfrm>
          <a:prstGeom prst="rect">
            <a:avLst/>
          </a:prstGeom>
        </p:spPr>
      </p:pic>
    </p:spTree>
    <p:extLst>
      <p:ext uri="{BB962C8B-B14F-4D97-AF65-F5344CB8AC3E}">
        <p14:creationId xmlns:p14="http://schemas.microsoft.com/office/powerpoint/2010/main" val="7501448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0B17D-0A7E-3C3E-326A-1B1A83D0C57A}"/>
              </a:ext>
            </a:extLst>
          </p:cNvPr>
          <p:cNvSpPr>
            <a:spLocks noGrp="1"/>
          </p:cNvSpPr>
          <p:nvPr>
            <p:ph type="title"/>
          </p:nvPr>
        </p:nvSpPr>
        <p:spPr/>
        <p:txBody>
          <a:bodyPr/>
          <a:lstStyle/>
          <a:p>
            <a:pPr algn="ctr"/>
            <a:r>
              <a:rPr lang="en-US"/>
              <a:t>Cowlitz River Coho Salmon</a:t>
            </a:r>
          </a:p>
        </p:txBody>
      </p:sp>
      <p:pic>
        <p:nvPicPr>
          <p:cNvPr id="5" name="Content Placeholder 3">
            <a:extLst>
              <a:ext uri="{FF2B5EF4-FFF2-40B4-BE49-F238E27FC236}">
                <a16:creationId xmlns:a16="http://schemas.microsoft.com/office/drawing/2014/main" id="{87C3D989-8CF5-F7F1-E746-98854479104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2490" y="1314450"/>
            <a:ext cx="6659020" cy="4998877"/>
          </a:xfrm>
        </p:spPr>
      </p:pic>
    </p:spTree>
    <p:extLst>
      <p:ext uri="{BB962C8B-B14F-4D97-AF65-F5344CB8AC3E}">
        <p14:creationId xmlns:p14="http://schemas.microsoft.com/office/powerpoint/2010/main" val="295330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1EB6E-A299-1965-A3DA-B19C189C0D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967EC2-E2B7-FE29-5DBA-06EB717C0AF2}"/>
              </a:ext>
            </a:extLst>
          </p:cNvPr>
          <p:cNvSpPr>
            <a:spLocks noGrp="1"/>
          </p:cNvSpPr>
          <p:nvPr>
            <p:ph type="title"/>
          </p:nvPr>
        </p:nvSpPr>
        <p:spPr>
          <a:xfrm>
            <a:off x="96012" y="136525"/>
            <a:ext cx="8951976" cy="868362"/>
          </a:xfrm>
        </p:spPr>
        <p:txBody>
          <a:bodyPr>
            <a:normAutofit fontScale="90000"/>
          </a:bodyPr>
          <a:lstStyle/>
          <a:p>
            <a:pPr algn="ctr"/>
            <a:r>
              <a:rPr lang="en-US"/>
              <a:t>Coho Salmon Returns to Barrier Dam</a:t>
            </a:r>
            <a:br>
              <a:rPr lang="en-US"/>
            </a:br>
            <a:r>
              <a:rPr lang="en-US" sz="2700" i="1"/>
              <a:t>Does not include Lower Cowlitz harvest, tributary returns, etc.</a:t>
            </a:r>
          </a:p>
        </p:txBody>
      </p:sp>
      <p:sp>
        <p:nvSpPr>
          <p:cNvPr id="4" name="Footer Placeholder 3">
            <a:extLst>
              <a:ext uri="{FF2B5EF4-FFF2-40B4-BE49-F238E27FC236}">
                <a16:creationId xmlns:a16="http://schemas.microsoft.com/office/drawing/2014/main" id="{1B065F92-1CBC-63D1-276E-A1B621D8645D}"/>
              </a:ext>
            </a:extLst>
          </p:cNvPr>
          <p:cNvSpPr>
            <a:spLocks noGrp="1"/>
          </p:cNvSpPr>
          <p:nvPr>
            <p:ph type="ftr" sz="quarter" idx="4294967295"/>
          </p:nvPr>
        </p:nvSpPr>
        <p:spPr/>
        <p:txBody>
          <a:bodyPr/>
          <a:lstStyle/>
          <a:p>
            <a:r>
              <a:rPr lang="en-US"/>
              <a:t>Department of Fish and Wildlife</a:t>
            </a:r>
          </a:p>
        </p:txBody>
      </p:sp>
      <p:graphicFrame>
        <p:nvGraphicFramePr>
          <p:cNvPr id="5" name="Chart 4">
            <a:extLst>
              <a:ext uri="{FF2B5EF4-FFF2-40B4-BE49-F238E27FC236}">
                <a16:creationId xmlns:a16="http://schemas.microsoft.com/office/drawing/2014/main" id="{0F987396-BB81-F125-EFC7-5BB997818509}"/>
              </a:ext>
            </a:extLst>
          </p:cNvPr>
          <p:cNvGraphicFramePr>
            <a:graphicFrameLocks/>
          </p:cNvGraphicFramePr>
          <p:nvPr>
            <p:extLst>
              <p:ext uri="{D42A27DB-BD31-4B8C-83A1-F6EECF244321}">
                <p14:modId xmlns:p14="http://schemas.microsoft.com/office/powerpoint/2010/main" val="2729628877"/>
              </p:ext>
            </p:extLst>
          </p:nvPr>
        </p:nvGraphicFramePr>
        <p:xfrm>
          <a:off x="448056" y="1280160"/>
          <a:ext cx="8129016" cy="49194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412575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4C7E2-F46B-297A-A3DC-B7439D328EB3}"/>
              </a:ext>
            </a:extLst>
          </p:cNvPr>
          <p:cNvSpPr>
            <a:spLocks noGrp="1"/>
          </p:cNvSpPr>
          <p:nvPr>
            <p:ph type="title"/>
          </p:nvPr>
        </p:nvSpPr>
        <p:spPr>
          <a:xfrm>
            <a:off x="64008" y="274638"/>
            <a:ext cx="9006840" cy="868362"/>
          </a:xfrm>
        </p:spPr>
        <p:txBody>
          <a:bodyPr>
            <a:normAutofit fontScale="90000"/>
          </a:bodyPr>
          <a:lstStyle/>
          <a:p>
            <a:pPr algn="ctr"/>
            <a:r>
              <a:rPr lang="en-US"/>
              <a:t>Barrier Dam Hatchery Coho Returns and Lower Cowlitz Harvest Estimates</a:t>
            </a:r>
          </a:p>
        </p:txBody>
      </p:sp>
      <p:graphicFrame>
        <p:nvGraphicFramePr>
          <p:cNvPr id="5" name="Chart 4">
            <a:extLst>
              <a:ext uri="{FF2B5EF4-FFF2-40B4-BE49-F238E27FC236}">
                <a16:creationId xmlns:a16="http://schemas.microsoft.com/office/drawing/2014/main" id="{24B606D0-9E0C-3BFE-468C-44428EDE12F7}"/>
              </a:ext>
            </a:extLst>
          </p:cNvPr>
          <p:cNvGraphicFramePr>
            <a:graphicFrameLocks/>
          </p:cNvGraphicFramePr>
          <p:nvPr>
            <p:extLst>
              <p:ext uri="{D42A27DB-BD31-4B8C-83A1-F6EECF244321}">
                <p14:modId xmlns:p14="http://schemas.microsoft.com/office/powerpoint/2010/main" val="3775073474"/>
              </p:ext>
            </p:extLst>
          </p:nvPr>
        </p:nvGraphicFramePr>
        <p:xfrm>
          <a:off x="429768" y="1362456"/>
          <a:ext cx="8357616" cy="4800599"/>
        </p:xfrm>
        <a:graphic>
          <a:graphicData uri="http://schemas.openxmlformats.org/drawingml/2006/chart">
            <c:chart xmlns:c="http://schemas.openxmlformats.org/drawingml/2006/chart" xmlns:r="http://schemas.openxmlformats.org/officeDocument/2006/relationships" r:id="rId3"/>
          </a:graphicData>
        </a:graphic>
      </p:graphicFrame>
      <p:sp>
        <p:nvSpPr>
          <p:cNvPr id="6" name="Star: 5 Points 5">
            <a:extLst>
              <a:ext uri="{FF2B5EF4-FFF2-40B4-BE49-F238E27FC236}">
                <a16:creationId xmlns:a16="http://schemas.microsoft.com/office/drawing/2014/main" id="{12138237-76FD-A75A-B857-19255771DED0}"/>
              </a:ext>
            </a:extLst>
          </p:cNvPr>
          <p:cNvSpPr/>
          <p:nvPr/>
        </p:nvSpPr>
        <p:spPr>
          <a:xfrm>
            <a:off x="8202168" y="2167128"/>
            <a:ext cx="182880" cy="20116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71681545-18EE-9D2C-E51B-78988D19D947}"/>
              </a:ext>
            </a:extLst>
          </p:cNvPr>
          <p:cNvSpPr/>
          <p:nvPr/>
        </p:nvSpPr>
        <p:spPr>
          <a:xfrm>
            <a:off x="5111496" y="6163055"/>
            <a:ext cx="182880" cy="21945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A6F609C-DD0F-DCCA-C67A-4F4D6A1FA5D1}"/>
              </a:ext>
            </a:extLst>
          </p:cNvPr>
          <p:cNvSpPr txBox="1"/>
          <p:nvPr/>
        </p:nvSpPr>
        <p:spPr>
          <a:xfrm>
            <a:off x="5358384" y="6163055"/>
            <a:ext cx="3355848" cy="369332"/>
          </a:xfrm>
          <a:prstGeom prst="rect">
            <a:avLst/>
          </a:prstGeom>
          <a:noFill/>
        </p:spPr>
        <p:txBody>
          <a:bodyPr wrap="square" rtlCol="0">
            <a:spAutoFit/>
          </a:bodyPr>
          <a:lstStyle/>
          <a:p>
            <a:r>
              <a:rPr lang="en-US" i="1"/>
              <a:t>= Estimate based on averages</a:t>
            </a:r>
          </a:p>
        </p:txBody>
      </p:sp>
    </p:spTree>
    <p:extLst>
      <p:ext uri="{BB962C8B-B14F-4D97-AF65-F5344CB8AC3E}">
        <p14:creationId xmlns:p14="http://schemas.microsoft.com/office/powerpoint/2010/main" val="33318391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C4937-9298-844F-DABD-AEFD68B96B7F}"/>
              </a:ext>
            </a:extLst>
          </p:cNvPr>
          <p:cNvSpPr>
            <a:spLocks noGrp="1"/>
          </p:cNvSpPr>
          <p:nvPr>
            <p:ph type="title"/>
          </p:nvPr>
        </p:nvSpPr>
        <p:spPr/>
        <p:txBody>
          <a:bodyPr/>
          <a:lstStyle/>
          <a:p>
            <a:r>
              <a:rPr lang="en-US"/>
              <a:t>Coho Salmon</a:t>
            </a:r>
          </a:p>
        </p:txBody>
      </p:sp>
      <p:sp>
        <p:nvSpPr>
          <p:cNvPr id="3" name="Content Placeholder 2">
            <a:extLst>
              <a:ext uri="{FF2B5EF4-FFF2-40B4-BE49-F238E27FC236}">
                <a16:creationId xmlns:a16="http://schemas.microsoft.com/office/drawing/2014/main" id="{E3FD6382-B1A6-C7F9-42E0-7A398933E8F9}"/>
              </a:ext>
            </a:extLst>
          </p:cNvPr>
          <p:cNvSpPr>
            <a:spLocks noGrp="1"/>
          </p:cNvSpPr>
          <p:nvPr>
            <p:ph idx="1"/>
          </p:nvPr>
        </p:nvSpPr>
        <p:spPr>
          <a:xfrm>
            <a:off x="444910" y="1143000"/>
            <a:ext cx="8241890" cy="4647093"/>
          </a:xfrm>
        </p:spPr>
        <p:txBody>
          <a:bodyPr>
            <a:normAutofit/>
          </a:bodyPr>
          <a:lstStyle/>
          <a:p>
            <a:pPr marL="571500" indent="-571500">
              <a:buFont typeface="Arial" panose="020B0604020202020204" pitchFamily="34" charset="0"/>
              <a:buChar char="•"/>
            </a:pPr>
            <a:r>
              <a:rPr lang="en-US" dirty="0"/>
              <a:t>Hatchery </a:t>
            </a:r>
            <a:r>
              <a:rPr lang="en-US"/>
              <a:t>Program</a:t>
            </a:r>
            <a:endParaRPr lang="en-US" dirty="0"/>
          </a:p>
          <a:p>
            <a:pPr marL="937260" lvl="1" indent="-571500">
              <a:buFont typeface="Arial" panose="020B0604020202020204" pitchFamily="34" charset="0"/>
              <a:buChar char="•"/>
            </a:pPr>
            <a:r>
              <a:rPr lang="en-US" sz="2800" dirty="0"/>
              <a:t>Smolt release goal 2.1 million</a:t>
            </a:r>
          </a:p>
          <a:p>
            <a:pPr marL="937260" lvl="1" indent="-571500">
              <a:buFont typeface="Arial" panose="020B0604020202020204" pitchFamily="34" charset="0"/>
              <a:buChar char="•"/>
            </a:pPr>
            <a:r>
              <a:rPr lang="en-US" sz="2800" dirty="0"/>
              <a:t>Transitioned to one integrated program</a:t>
            </a:r>
          </a:p>
          <a:p>
            <a:pPr marL="937260" lvl="1" indent="-571500">
              <a:buFont typeface="Arial" panose="020B0604020202020204" pitchFamily="34" charset="0"/>
              <a:buChar char="•"/>
            </a:pPr>
            <a:r>
              <a:rPr lang="en-US" sz="2800" dirty="0"/>
              <a:t>Upstream distribution provides abundance building and fisheries opportunities</a:t>
            </a:r>
            <a:endParaRPr lang="en-US" sz="2800"/>
          </a:p>
          <a:p>
            <a:pPr marL="937260" lvl="1" indent="-571500">
              <a:buFont typeface="Arial" panose="020B0604020202020204" pitchFamily="34" charset="0"/>
              <a:buChar char="•"/>
            </a:pPr>
            <a:r>
              <a:rPr lang="en-US" sz="2800"/>
              <a:t>Reduces amount of surplus</a:t>
            </a:r>
            <a:endParaRPr lang="en-US" sz="2800" dirty="0"/>
          </a:p>
          <a:p>
            <a:pPr marL="937260" lvl="1"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p:txBody>
      </p:sp>
    </p:spTree>
    <p:extLst>
      <p:ext uri="{BB962C8B-B14F-4D97-AF65-F5344CB8AC3E}">
        <p14:creationId xmlns:p14="http://schemas.microsoft.com/office/powerpoint/2010/main" val="36233943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F9474-125F-E202-1B71-110EB0422F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79CB03-F520-5C02-07DD-16263BFC023B}"/>
              </a:ext>
            </a:extLst>
          </p:cNvPr>
          <p:cNvSpPr>
            <a:spLocks noGrp="1"/>
          </p:cNvSpPr>
          <p:nvPr>
            <p:ph type="title"/>
          </p:nvPr>
        </p:nvSpPr>
        <p:spPr>
          <a:xfrm>
            <a:off x="527206" y="67469"/>
            <a:ext cx="8241890" cy="868362"/>
          </a:xfrm>
        </p:spPr>
        <p:txBody>
          <a:bodyPr>
            <a:normAutofit fontScale="90000"/>
          </a:bodyPr>
          <a:lstStyle/>
          <a:p>
            <a:r>
              <a:rPr lang="en-US" dirty="0"/>
              <a:t>Above Hatchery Needs Distribution</a:t>
            </a:r>
          </a:p>
        </p:txBody>
      </p:sp>
      <p:sp>
        <p:nvSpPr>
          <p:cNvPr id="3" name="Content Placeholder 2">
            <a:extLst>
              <a:ext uri="{FF2B5EF4-FFF2-40B4-BE49-F238E27FC236}">
                <a16:creationId xmlns:a16="http://schemas.microsoft.com/office/drawing/2014/main" id="{2A1FB807-2C24-92F5-9BB8-95DFC4FA5393}"/>
              </a:ext>
            </a:extLst>
          </p:cNvPr>
          <p:cNvSpPr>
            <a:spLocks noGrp="1"/>
          </p:cNvSpPr>
          <p:nvPr>
            <p:ph idx="1"/>
          </p:nvPr>
        </p:nvSpPr>
        <p:spPr/>
        <p:txBody>
          <a:bodyPr/>
          <a:lstStyle/>
          <a:p>
            <a:endParaRPr lang="en-US"/>
          </a:p>
          <a:p>
            <a:pPr marL="571500" indent="-571500">
              <a:buFont typeface="Arial" panose="020B0604020202020204" pitchFamily="34" charset="0"/>
              <a:buChar char="•"/>
            </a:pPr>
            <a:endParaRPr lang="en-US"/>
          </a:p>
        </p:txBody>
      </p:sp>
      <p:sp>
        <p:nvSpPr>
          <p:cNvPr id="4" name="Footer Placeholder 3">
            <a:extLst>
              <a:ext uri="{FF2B5EF4-FFF2-40B4-BE49-F238E27FC236}">
                <a16:creationId xmlns:a16="http://schemas.microsoft.com/office/drawing/2014/main" id="{E6C10806-7A05-F537-DCEA-E2E893C1E19F}"/>
              </a:ext>
            </a:extLst>
          </p:cNvPr>
          <p:cNvSpPr>
            <a:spLocks noGrp="1"/>
          </p:cNvSpPr>
          <p:nvPr>
            <p:ph type="ftr" sz="quarter" idx="4294967295"/>
          </p:nvPr>
        </p:nvSpPr>
        <p:spPr/>
        <p:txBody>
          <a:bodyPr/>
          <a:lstStyle/>
          <a:p>
            <a:r>
              <a:rPr lang="en-US"/>
              <a:t>Department of Fish and Wildlife</a:t>
            </a:r>
          </a:p>
        </p:txBody>
      </p:sp>
      <p:graphicFrame>
        <p:nvGraphicFramePr>
          <p:cNvPr id="5" name="Chart 4">
            <a:extLst>
              <a:ext uri="{FF2B5EF4-FFF2-40B4-BE49-F238E27FC236}">
                <a16:creationId xmlns:a16="http://schemas.microsoft.com/office/drawing/2014/main" id="{D8D4707E-2404-BF48-3028-58756CD1C588}"/>
              </a:ext>
            </a:extLst>
          </p:cNvPr>
          <p:cNvGraphicFramePr>
            <a:graphicFrameLocks/>
          </p:cNvGraphicFramePr>
          <p:nvPr>
            <p:extLst>
              <p:ext uri="{D42A27DB-BD31-4B8C-83A1-F6EECF244321}">
                <p14:modId xmlns:p14="http://schemas.microsoft.com/office/powerpoint/2010/main" val="140676017"/>
              </p:ext>
            </p:extLst>
          </p:nvPr>
        </p:nvGraphicFramePr>
        <p:xfrm>
          <a:off x="527206" y="1124712"/>
          <a:ext cx="7839554" cy="52316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60345771"/>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25AB-E389-4990-365A-2544F62E9831}"/>
              </a:ext>
            </a:extLst>
          </p:cNvPr>
          <p:cNvSpPr>
            <a:spLocks noGrp="1"/>
          </p:cNvSpPr>
          <p:nvPr>
            <p:ph type="title"/>
          </p:nvPr>
        </p:nvSpPr>
        <p:spPr>
          <a:xfrm>
            <a:off x="79022" y="78156"/>
            <a:ext cx="8940800" cy="751578"/>
          </a:xfrm>
        </p:spPr>
        <p:txBody>
          <a:bodyPr>
            <a:normAutofit fontScale="90000"/>
          </a:bodyPr>
          <a:lstStyle/>
          <a:p>
            <a:pPr algn="ctr"/>
            <a:r>
              <a:rPr lang="en-US"/>
              <a:t>Cowlitz Coho Upstream Distribution</a:t>
            </a:r>
          </a:p>
        </p:txBody>
      </p:sp>
      <p:graphicFrame>
        <p:nvGraphicFramePr>
          <p:cNvPr id="5" name="Chart 4">
            <a:extLst>
              <a:ext uri="{FF2B5EF4-FFF2-40B4-BE49-F238E27FC236}">
                <a16:creationId xmlns:a16="http://schemas.microsoft.com/office/drawing/2014/main" id="{5ED37425-264B-4B18-D28F-4A59249C92B5}"/>
              </a:ext>
            </a:extLst>
          </p:cNvPr>
          <p:cNvGraphicFramePr>
            <a:graphicFrameLocks/>
          </p:cNvGraphicFramePr>
          <p:nvPr>
            <p:extLst>
              <p:ext uri="{D42A27DB-BD31-4B8C-83A1-F6EECF244321}">
                <p14:modId xmlns:p14="http://schemas.microsoft.com/office/powerpoint/2010/main" val="1262579745"/>
              </p:ext>
            </p:extLst>
          </p:nvPr>
        </p:nvGraphicFramePr>
        <p:xfrm>
          <a:off x="444911" y="1278255"/>
          <a:ext cx="8157222" cy="47500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48398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1A246-7EF0-CE7A-0695-CF9A88E1AD14}"/>
              </a:ext>
            </a:extLst>
          </p:cNvPr>
          <p:cNvSpPr>
            <a:spLocks noGrp="1"/>
          </p:cNvSpPr>
          <p:nvPr>
            <p:ph type="title"/>
          </p:nvPr>
        </p:nvSpPr>
        <p:spPr>
          <a:xfrm>
            <a:off x="444910" y="274638"/>
            <a:ext cx="8241890" cy="658050"/>
          </a:xfrm>
        </p:spPr>
        <p:txBody>
          <a:bodyPr>
            <a:normAutofit fontScale="90000"/>
          </a:bodyPr>
          <a:lstStyle/>
          <a:p>
            <a:pPr algn="ctr"/>
            <a:r>
              <a:rPr lang="en-US"/>
              <a:t>Lake Scanewa Coho</a:t>
            </a:r>
          </a:p>
        </p:txBody>
      </p:sp>
      <p:pic>
        <p:nvPicPr>
          <p:cNvPr id="5" name="Picture 4">
            <a:extLst>
              <a:ext uri="{FF2B5EF4-FFF2-40B4-BE49-F238E27FC236}">
                <a16:creationId xmlns:a16="http://schemas.microsoft.com/office/drawing/2014/main" id="{ED2C21E8-F190-8827-1D5D-73816C337290}"/>
              </a:ext>
            </a:extLst>
          </p:cNvPr>
          <p:cNvPicPr>
            <a:picLocks noChangeAspect="1"/>
          </p:cNvPicPr>
          <p:nvPr/>
        </p:nvPicPr>
        <p:blipFill>
          <a:blip r:embed="rId3"/>
          <a:srcRect l="17945" t="19999" b="5480"/>
          <a:stretch>
            <a:fillRect/>
          </a:stretch>
        </p:blipFill>
        <p:spPr>
          <a:xfrm>
            <a:off x="898712" y="1051560"/>
            <a:ext cx="7442460" cy="5070189"/>
          </a:xfrm>
          <a:prstGeom prst="rect">
            <a:avLst/>
          </a:prstGeom>
        </p:spPr>
      </p:pic>
    </p:spTree>
    <p:extLst>
      <p:ext uri="{BB962C8B-B14F-4D97-AF65-F5344CB8AC3E}">
        <p14:creationId xmlns:p14="http://schemas.microsoft.com/office/powerpoint/2010/main" val="11247585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D9089-9F73-2B32-8586-BDA4647CFA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BDC398-295F-1D25-1CF8-AA9FA6E7E7E4}"/>
              </a:ext>
            </a:extLst>
          </p:cNvPr>
          <p:cNvSpPr>
            <a:spLocks noGrp="1"/>
          </p:cNvSpPr>
          <p:nvPr>
            <p:ph type="title"/>
          </p:nvPr>
        </p:nvSpPr>
        <p:spPr>
          <a:xfrm>
            <a:off x="411725" y="0"/>
            <a:ext cx="8241890" cy="868362"/>
          </a:xfrm>
        </p:spPr>
        <p:txBody>
          <a:bodyPr/>
          <a:lstStyle/>
          <a:p>
            <a:pPr algn="ctr"/>
            <a:r>
              <a:rPr lang="en-US" dirty="0"/>
              <a:t>Cowlitz River Coho Salmon</a:t>
            </a:r>
          </a:p>
        </p:txBody>
      </p:sp>
      <p:sp>
        <p:nvSpPr>
          <p:cNvPr id="3" name="Content Placeholder 2">
            <a:extLst>
              <a:ext uri="{FF2B5EF4-FFF2-40B4-BE49-F238E27FC236}">
                <a16:creationId xmlns:a16="http://schemas.microsoft.com/office/drawing/2014/main" id="{194EEA45-8C0E-FC3A-F050-190E0B1BA0A3}"/>
              </a:ext>
            </a:extLst>
          </p:cNvPr>
          <p:cNvSpPr>
            <a:spLocks noGrp="1"/>
          </p:cNvSpPr>
          <p:nvPr>
            <p:ph idx="1"/>
          </p:nvPr>
        </p:nvSpPr>
        <p:spPr>
          <a:xfrm>
            <a:off x="98322" y="868362"/>
            <a:ext cx="8868695" cy="5246125"/>
          </a:xfrm>
        </p:spPr>
        <p:txBody>
          <a:bodyPr/>
          <a:lstStyle/>
          <a:p>
            <a:r>
              <a:rPr lang="en-US" sz="2800" dirty="0"/>
              <a:t>CRC Reported Harvest Lower, Upper Cowlitz and Tilton </a:t>
            </a:r>
          </a:p>
          <a:p>
            <a:endParaRPr lang="en-US" dirty="0"/>
          </a:p>
        </p:txBody>
      </p:sp>
      <p:sp>
        <p:nvSpPr>
          <p:cNvPr id="4" name="Footer Placeholder 3">
            <a:extLst>
              <a:ext uri="{FF2B5EF4-FFF2-40B4-BE49-F238E27FC236}">
                <a16:creationId xmlns:a16="http://schemas.microsoft.com/office/drawing/2014/main" id="{64A2169A-BBCD-DA8D-292A-62DB3BCE0223}"/>
              </a:ext>
            </a:extLst>
          </p:cNvPr>
          <p:cNvSpPr>
            <a:spLocks noGrp="1"/>
          </p:cNvSpPr>
          <p:nvPr>
            <p:ph type="ftr" sz="quarter" idx="4294967295"/>
          </p:nvPr>
        </p:nvSpPr>
        <p:spPr/>
        <p:txBody>
          <a:bodyPr/>
          <a:lstStyle/>
          <a:p>
            <a:r>
              <a:rPr lang="en-US"/>
              <a:t>Department of Fish and Wildlife</a:t>
            </a:r>
          </a:p>
        </p:txBody>
      </p:sp>
      <p:graphicFrame>
        <p:nvGraphicFramePr>
          <p:cNvPr id="6" name="Chart 5">
            <a:extLst>
              <a:ext uri="{FF2B5EF4-FFF2-40B4-BE49-F238E27FC236}">
                <a16:creationId xmlns:a16="http://schemas.microsoft.com/office/drawing/2014/main" id="{3E58E1CF-4949-82AB-B8A7-9BE4445794F7}"/>
              </a:ext>
            </a:extLst>
          </p:cNvPr>
          <p:cNvGraphicFramePr>
            <a:graphicFrameLocks/>
          </p:cNvGraphicFramePr>
          <p:nvPr>
            <p:extLst>
              <p:ext uri="{D42A27DB-BD31-4B8C-83A1-F6EECF244321}">
                <p14:modId xmlns:p14="http://schemas.microsoft.com/office/powerpoint/2010/main" val="2666383167"/>
              </p:ext>
            </p:extLst>
          </p:nvPr>
        </p:nvGraphicFramePr>
        <p:xfrm>
          <a:off x="411725" y="1673352"/>
          <a:ext cx="8241890" cy="45559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883301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30CD2-2BC8-93CE-7EE2-A0D7648A7B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912617-7331-329C-11CD-1DBC5378891B}"/>
              </a:ext>
            </a:extLst>
          </p:cNvPr>
          <p:cNvSpPr>
            <a:spLocks noGrp="1"/>
          </p:cNvSpPr>
          <p:nvPr>
            <p:ph type="title"/>
          </p:nvPr>
        </p:nvSpPr>
        <p:spPr/>
        <p:txBody>
          <a:bodyPr/>
          <a:lstStyle/>
          <a:p>
            <a:pPr algn="ctr"/>
            <a:r>
              <a:rPr lang="en-US"/>
              <a:t>Coho Salmon</a:t>
            </a:r>
          </a:p>
        </p:txBody>
      </p:sp>
      <p:sp>
        <p:nvSpPr>
          <p:cNvPr id="4" name="Footer Placeholder 3">
            <a:extLst>
              <a:ext uri="{FF2B5EF4-FFF2-40B4-BE49-F238E27FC236}">
                <a16:creationId xmlns:a16="http://schemas.microsoft.com/office/drawing/2014/main" id="{2DFC452F-F03C-7B39-1072-6EE4F87EB978}"/>
              </a:ext>
            </a:extLst>
          </p:cNvPr>
          <p:cNvSpPr>
            <a:spLocks noGrp="1"/>
          </p:cNvSpPr>
          <p:nvPr>
            <p:ph type="ftr" sz="quarter" idx="4294967295"/>
          </p:nvPr>
        </p:nvSpPr>
        <p:spPr/>
        <p:txBody>
          <a:bodyPr/>
          <a:lstStyle/>
          <a:p>
            <a:r>
              <a:rPr lang="en-US"/>
              <a:t>Department of Fish and Wildlife</a:t>
            </a:r>
          </a:p>
        </p:txBody>
      </p:sp>
      <p:pic>
        <p:nvPicPr>
          <p:cNvPr id="8" name="Picture 7" descr="A picture containing outdoor, lizard, fish&#10;&#10;AI-generated content may be incorrect.">
            <a:extLst>
              <a:ext uri="{FF2B5EF4-FFF2-40B4-BE49-F238E27FC236}">
                <a16:creationId xmlns:a16="http://schemas.microsoft.com/office/drawing/2014/main" id="{C89EC150-0354-2AEC-5216-6E05A076BF3C}"/>
              </a:ext>
            </a:extLst>
          </p:cNvPr>
          <p:cNvPicPr>
            <a:picLocks noChangeAspect="1"/>
          </p:cNvPicPr>
          <p:nvPr/>
        </p:nvPicPr>
        <p:blipFill>
          <a:blip r:embed="rId3">
            <a:extLst>
              <a:ext uri="{28A0092B-C50C-407E-A947-70E740481C1C}">
                <a14:useLocalDpi xmlns:a14="http://schemas.microsoft.com/office/drawing/2010/main" val="0"/>
              </a:ext>
            </a:extLst>
          </a:blip>
          <a:srcRect l="20109" r="6566" b="15273"/>
          <a:stretch>
            <a:fillRect/>
          </a:stretch>
        </p:blipFill>
        <p:spPr>
          <a:xfrm rot="16200000">
            <a:off x="2022842" y="-163897"/>
            <a:ext cx="4871959" cy="7431743"/>
          </a:xfrm>
          <a:prstGeom prst="rect">
            <a:avLst/>
          </a:prstGeom>
        </p:spPr>
      </p:pic>
    </p:spTree>
    <p:extLst>
      <p:ext uri="{BB962C8B-B14F-4D97-AF65-F5344CB8AC3E}">
        <p14:creationId xmlns:p14="http://schemas.microsoft.com/office/powerpoint/2010/main" val="4133054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09DC9-9FCA-A977-58A3-DEC7AE3C06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98D03B-FD65-C09E-CC50-77F49577A6FA}"/>
              </a:ext>
            </a:extLst>
          </p:cNvPr>
          <p:cNvSpPr>
            <a:spLocks noGrp="1"/>
          </p:cNvSpPr>
          <p:nvPr>
            <p:ph type="title"/>
          </p:nvPr>
        </p:nvSpPr>
        <p:spPr/>
        <p:txBody>
          <a:bodyPr/>
          <a:lstStyle/>
          <a:p>
            <a:r>
              <a:rPr lang="en-US"/>
              <a:t>Coho Salmon</a:t>
            </a:r>
          </a:p>
        </p:txBody>
      </p:sp>
      <p:sp>
        <p:nvSpPr>
          <p:cNvPr id="3" name="Content Placeholder 2">
            <a:extLst>
              <a:ext uri="{FF2B5EF4-FFF2-40B4-BE49-F238E27FC236}">
                <a16:creationId xmlns:a16="http://schemas.microsoft.com/office/drawing/2014/main" id="{563EEBBE-3918-26B1-5104-0BEA264AA004}"/>
              </a:ext>
            </a:extLst>
          </p:cNvPr>
          <p:cNvSpPr>
            <a:spLocks noGrp="1"/>
          </p:cNvSpPr>
          <p:nvPr>
            <p:ph idx="1"/>
          </p:nvPr>
        </p:nvSpPr>
        <p:spPr>
          <a:xfrm>
            <a:off x="444910" y="1143000"/>
            <a:ext cx="8241890" cy="5002161"/>
          </a:xfrm>
        </p:spPr>
        <p:txBody>
          <a:bodyPr>
            <a:normAutofit fontScale="25000" lnSpcReduction="20000"/>
          </a:bodyPr>
          <a:lstStyle/>
          <a:p>
            <a:r>
              <a:rPr lang="en-US" sz="8000" dirty="0"/>
              <a:t>Fishery Theme:  </a:t>
            </a:r>
          </a:p>
          <a:p>
            <a:pPr marL="571500" indent="-571500">
              <a:buFont typeface="Arial" panose="020B0604020202020204" pitchFamily="34" charset="0"/>
              <a:buChar char="•"/>
            </a:pPr>
            <a:r>
              <a:rPr lang="en-US" sz="8000" dirty="0"/>
              <a:t>Cowlitz hatchery program is a major contributor to fisheries in the ocean, lower Columbia, Cowlitz, including the upper Cowlitz, Cispus and Tilton Rivers.  </a:t>
            </a:r>
          </a:p>
          <a:p>
            <a:pPr marL="571500" indent="-571500">
              <a:buFont typeface="Arial" panose="020B0604020202020204" pitchFamily="34" charset="0"/>
              <a:buChar char="•"/>
            </a:pPr>
            <a:r>
              <a:rPr lang="en-US" sz="8000" dirty="0"/>
              <a:t>Arrivals to the Barrier Dam above hatchery need can be transported upstream to support spawner abundance and upper basin fisheries.</a:t>
            </a:r>
          </a:p>
          <a:p>
            <a:pPr marL="571500" indent="-571500">
              <a:buFont typeface="Arial" panose="020B0604020202020204" pitchFamily="34" charset="0"/>
              <a:buChar char="•"/>
            </a:pPr>
            <a:r>
              <a:rPr lang="en-US" sz="8000" dirty="0"/>
              <a:t>Less surplus </a:t>
            </a:r>
            <a:endParaRPr lang="en-US" sz="7600" dirty="0"/>
          </a:p>
          <a:p>
            <a:endParaRPr lang="en-US" sz="7600"/>
          </a:p>
          <a:p>
            <a:r>
              <a:rPr lang="en-US" sz="8000" dirty="0"/>
              <a:t>Fisheries Nuances:</a:t>
            </a:r>
          </a:p>
          <a:p>
            <a:pPr marL="457200" indent="-457200">
              <a:buFont typeface="Arial" panose="020B0604020202020204" pitchFamily="34" charset="0"/>
              <a:buChar char="•"/>
            </a:pPr>
            <a:r>
              <a:rPr lang="en-US" sz="8000" dirty="0"/>
              <a:t>CRC management period: year-round under permanent rule. Seasons and daily limits are based on preseason forecasts and are set through the North of Falcon process. </a:t>
            </a:r>
          </a:p>
          <a:p>
            <a:pPr marL="457200" indent="-457200">
              <a:buFont typeface="Arial" panose="020B0604020202020204" pitchFamily="34" charset="0"/>
              <a:buChar char="•"/>
            </a:pPr>
            <a:r>
              <a:rPr lang="en-US" sz="8000" dirty="0"/>
              <a:t>Currently all Cowlitz Coho fisheries are mark-selective (Adipose clipped). </a:t>
            </a:r>
          </a:p>
          <a:p>
            <a:pPr marL="457200" indent="-457200">
              <a:buFont typeface="Arial" panose="020B0604020202020204" pitchFamily="34" charset="0"/>
              <a:buChar char="•"/>
            </a:pPr>
            <a:r>
              <a:rPr lang="en-US" sz="8000" dirty="0"/>
              <a:t>Daily limit: </a:t>
            </a:r>
          </a:p>
          <a:p>
            <a:pPr marL="822960" lvl="1" indent="-457200">
              <a:buFont typeface="Arial" panose="020B0604020202020204" pitchFamily="34" charset="0"/>
              <a:buChar char="•"/>
            </a:pPr>
            <a:r>
              <a:rPr lang="en-US" sz="8000" dirty="0"/>
              <a:t>Lower Cowlitz 3 adults</a:t>
            </a:r>
          </a:p>
          <a:p>
            <a:pPr marL="822960" lvl="1" indent="-457200">
              <a:buFont typeface="Arial" panose="020B0604020202020204" pitchFamily="34" charset="0"/>
              <a:buChar char="•"/>
            </a:pPr>
            <a:r>
              <a:rPr lang="en-US" sz="8000" dirty="0"/>
              <a:t>Upper Cowlitz 2 adults</a:t>
            </a:r>
          </a:p>
          <a:p>
            <a:pPr marL="457200" indent="-457200">
              <a:buFont typeface="Arial" panose="020B0604020202020204" pitchFamily="34" charset="0"/>
              <a:buChar char="•"/>
            </a:pPr>
            <a:endParaRPr lang="en-US" sz="6200" dirty="0"/>
          </a:p>
          <a:p>
            <a:pPr marL="571500" indent="-571500">
              <a:buFont typeface="Arial" panose="020B0604020202020204" pitchFamily="34" charset="0"/>
              <a:buChar char="•"/>
            </a:pPr>
            <a:endParaRPr lang="en-US"/>
          </a:p>
        </p:txBody>
      </p:sp>
      <p:sp>
        <p:nvSpPr>
          <p:cNvPr id="4" name="Footer Placeholder 3">
            <a:extLst>
              <a:ext uri="{FF2B5EF4-FFF2-40B4-BE49-F238E27FC236}">
                <a16:creationId xmlns:a16="http://schemas.microsoft.com/office/drawing/2014/main" id="{AAC253B6-96EA-B7F7-1909-352DEE1E1281}"/>
              </a:ext>
            </a:extLst>
          </p:cNvPr>
          <p:cNvSpPr>
            <a:spLocks noGrp="1"/>
          </p:cNvSpPr>
          <p:nvPr>
            <p:ph type="ftr" sz="quarter" idx="4294967295"/>
          </p:nvPr>
        </p:nvSpPr>
        <p:spPr/>
        <p:txBody>
          <a:bodyPr/>
          <a:lstStyle/>
          <a:p>
            <a:r>
              <a:rPr lang="en-US"/>
              <a:t>Department of Fish and Wildlife</a:t>
            </a:r>
          </a:p>
        </p:txBody>
      </p:sp>
    </p:spTree>
    <p:extLst>
      <p:ext uri="{BB962C8B-B14F-4D97-AF65-F5344CB8AC3E}">
        <p14:creationId xmlns:p14="http://schemas.microsoft.com/office/powerpoint/2010/main" val="1566977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2349A-1DF1-5287-81C1-CD4FE1B7735B}"/>
              </a:ext>
            </a:extLst>
          </p:cNvPr>
          <p:cNvSpPr>
            <a:spLocks noGrp="1"/>
          </p:cNvSpPr>
          <p:nvPr>
            <p:ph type="title"/>
          </p:nvPr>
        </p:nvSpPr>
        <p:spPr>
          <a:xfrm>
            <a:off x="444910" y="0"/>
            <a:ext cx="8241890" cy="800100"/>
          </a:xfrm>
        </p:spPr>
        <p:txBody>
          <a:bodyPr anchor="ctr">
            <a:normAutofit/>
          </a:bodyPr>
          <a:lstStyle/>
          <a:p>
            <a:pPr algn="ctr"/>
            <a:r>
              <a:rPr lang="en-US" dirty="0"/>
              <a:t>Lower Cowlitz River Fisheries</a:t>
            </a:r>
          </a:p>
        </p:txBody>
      </p:sp>
      <p:graphicFrame>
        <p:nvGraphicFramePr>
          <p:cNvPr id="5" name="Content Placeholder 4">
            <a:extLst>
              <a:ext uri="{FF2B5EF4-FFF2-40B4-BE49-F238E27FC236}">
                <a16:creationId xmlns:a16="http://schemas.microsoft.com/office/drawing/2014/main" id="{83C8091A-7CCB-8E78-6ABD-82EBA89669B9}"/>
              </a:ext>
            </a:extLst>
          </p:cNvPr>
          <p:cNvGraphicFramePr>
            <a:graphicFrameLocks noGrp="1"/>
          </p:cNvGraphicFramePr>
          <p:nvPr>
            <p:ph idx="1"/>
            <p:extLst>
              <p:ext uri="{D42A27DB-BD31-4B8C-83A1-F6EECF244321}">
                <p14:modId xmlns:p14="http://schemas.microsoft.com/office/powerpoint/2010/main" val="1194712348"/>
              </p:ext>
            </p:extLst>
          </p:nvPr>
        </p:nvGraphicFramePr>
        <p:xfrm>
          <a:off x="114300" y="1028701"/>
          <a:ext cx="9029700" cy="51434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40739345"/>
      </p:ext>
    </p:extLst>
  </p:cSld>
  <p:clrMapOvr>
    <a:masterClrMapping/>
  </p:clrMapOvr>
  <p:extLst>
    <p:ext uri="{6950BFC3-D8DA-4A85-94F7-54DA5524770B}">
      <p188:commentRel xmlns:p188="http://schemas.microsoft.com/office/powerpoint/2018/8/main" r:id="rId3"/>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C9C3-3F8C-3319-6C21-FF1C100C76CB}"/>
              </a:ext>
            </a:extLst>
          </p:cNvPr>
          <p:cNvSpPr>
            <a:spLocks noGrp="1"/>
          </p:cNvSpPr>
          <p:nvPr>
            <p:ph type="title"/>
          </p:nvPr>
        </p:nvSpPr>
        <p:spPr>
          <a:xfrm>
            <a:off x="444910" y="274638"/>
            <a:ext cx="2926940" cy="3725862"/>
          </a:xfrm>
        </p:spPr>
        <p:txBody>
          <a:bodyPr>
            <a:normAutofit/>
          </a:bodyPr>
          <a:lstStyle/>
          <a:p>
            <a:pPr algn="ctr"/>
            <a:r>
              <a:rPr lang="en-US"/>
              <a:t>Sea- Run Cutthroat</a:t>
            </a:r>
            <a:br>
              <a:rPr lang="en-US"/>
            </a:br>
            <a:endParaRPr lang="en-US"/>
          </a:p>
        </p:txBody>
      </p:sp>
      <p:sp>
        <p:nvSpPr>
          <p:cNvPr id="3" name="Content Placeholder 2">
            <a:extLst>
              <a:ext uri="{FF2B5EF4-FFF2-40B4-BE49-F238E27FC236}">
                <a16:creationId xmlns:a16="http://schemas.microsoft.com/office/drawing/2014/main" id="{55D3C406-D13B-4B03-8960-B5B3488A68F3}"/>
              </a:ext>
            </a:extLst>
          </p:cNvPr>
          <p:cNvSpPr>
            <a:spLocks noGrp="1"/>
          </p:cNvSpPr>
          <p:nvPr>
            <p:ph idx="1"/>
          </p:nvPr>
        </p:nvSpPr>
        <p:spPr>
          <a:xfrm>
            <a:off x="1861745" y="6000750"/>
            <a:ext cx="1943100" cy="228600"/>
          </a:xfrm>
        </p:spPr>
        <p:txBody>
          <a:bodyPr>
            <a:normAutofit fontScale="92500" lnSpcReduction="20000"/>
          </a:bodyPr>
          <a:lstStyle/>
          <a:p>
            <a:r>
              <a:rPr lang="en-US" sz="1200"/>
              <a:t>Photos by D</a:t>
            </a:r>
            <a:r>
              <a:rPr lang="en-US" sz="1200" dirty="0"/>
              <a:t>.</a:t>
            </a:r>
            <a:r>
              <a:rPr lang="en-US" sz="1200"/>
              <a:t> Houton, LCFF</a:t>
            </a:r>
          </a:p>
        </p:txBody>
      </p:sp>
      <p:pic>
        <p:nvPicPr>
          <p:cNvPr id="8" name="Picture 7" descr="A picture containing rock, fish, soft-finned fish&#10;&#10;AI-generated content may be incorrect.">
            <a:extLst>
              <a:ext uri="{FF2B5EF4-FFF2-40B4-BE49-F238E27FC236}">
                <a16:creationId xmlns:a16="http://schemas.microsoft.com/office/drawing/2014/main" id="{085160E0-9D16-3F65-6A10-9F0F6EB08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9050" y="133350"/>
            <a:ext cx="4572000" cy="6096000"/>
          </a:xfrm>
          <a:prstGeom prst="rect">
            <a:avLst/>
          </a:prstGeom>
        </p:spPr>
      </p:pic>
    </p:spTree>
    <p:extLst>
      <p:ext uri="{BB962C8B-B14F-4D97-AF65-F5344CB8AC3E}">
        <p14:creationId xmlns:p14="http://schemas.microsoft.com/office/powerpoint/2010/main" val="41920105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2F7D8-71A3-6ABA-8379-F97BAEE13F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81AB45-4722-48F8-7E21-A802A24B634F}"/>
              </a:ext>
            </a:extLst>
          </p:cNvPr>
          <p:cNvSpPr>
            <a:spLocks noGrp="1"/>
          </p:cNvSpPr>
          <p:nvPr>
            <p:ph type="title"/>
          </p:nvPr>
        </p:nvSpPr>
        <p:spPr/>
        <p:txBody>
          <a:bodyPr/>
          <a:lstStyle/>
          <a:p>
            <a:r>
              <a:rPr lang="en-US"/>
              <a:t>Sea-Run Cutthroat Trout</a:t>
            </a:r>
          </a:p>
        </p:txBody>
      </p:sp>
      <p:sp>
        <p:nvSpPr>
          <p:cNvPr id="3" name="Content Placeholder 2">
            <a:extLst>
              <a:ext uri="{FF2B5EF4-FFF2-40B4-BE49-F238E27FC236}">
                <a16:creationId xmlns:a16="http://schemas.microsoft.com/office/drawing/2014/main" id="{B46C3C64-15D3-ED94-0DF3-A0DC72855D06}"/>
              </a:ext>
            </a:extLst>
          </p:cNvPr>
          <p:cNvSpPr>
            <a:spLocks noGrp="1"/>
          </p:cNvSpPr>
          <p:nvPr>
            <p:ph idx="1"/>
          </p:nvPr>
        </p:nvSpPr>
        <p:spPr/>
        <p:txBody>
          <a:bodyPr>
            <a:normAutofit/>
          </a:bodyPr>
          <a:lstStyle/>
          <a:p>
            <a:pPr marL="571500" indent="-571500">
              <a:buFont typeface="Arial" panose="020B0604020202020204" pitchFamily="34" charset="0"/>
              <a:buChar char="•"/>
            </a:pPr>
            <a:r>
              <a:rPr lang="en-US" sz="2400" dirty="0"/>
              <a:t>One segregated hatchery program</a:t>
            </a:r>
          </a:p>
          <a:p>
            <a:pPr lvl="1" indent="0">
              <a:buNone/>
            </a:pPr>
            <a:r>
              <a:rPr lang="en-US" sz="2400" dirty="0"/>
              <a:t>	102,500 smolt release goal</a:t>
            </a:r>
          </a:p>
          <a:p>
            <a:pPr lvl="1" indent="0">
              <a:buNone/>
            </a:pPr>
            <a:endParaRPr lang="en-US" sz="2400" dirty="0"/>
          </a:p>
          <a:p>
            <a:pPr marL="571500" indent="-571500">
              <a:buFont typeface="Arial" panose="020B0604020202020204" pitchFamily="34" charset="0"/>
              <a:buChar char="•"/>
            </a:pPr>
            <a:r>
              <a:rPr lang="en-US" sz="2400" dirty="0"/>
              <a:t>No HOR Cutthroat passed upstream, except to Riffe Lake for harvest.</a:t>
            </a:r>
          </a:p>
          <a:p>
            <a:pPr marL="571500" indent="-571500">
              <a:buFont typeface="Arial" panose="020B0604020202020204" pitchFamily="34" charset="0"/>
              <a:buChar char="•"/>
            </a:pPr>
            <a:endParaRPr lang="en-US" sz="2400" dirty="0"/>
          </a:p>
          <a:p>
            <a:pPr marL="571500" indent="-571500">
              <a:buFont typeface="Arial" panose="020B0604020202020204" pitchFamily="34" charset="0"/>
              <a:buChar char="•"/>
            </a:pPr>
            <a:r>
              <a:rPr lang="en-US" sz="2400" dirty="0"/>
              <a:t>Natural populations:</a:t>
            </a:r>
          </a:p>
          <a:p>
            <a:pPr lvl="1" indent="0">
              <a:buNone/>
            </a:pPr>
            <a:r>
              <a:rPr lang="en-US" sz="2400" dirty="0"/>
              <a:t>	Lower Cowlitz, Tilton, Upper Cowlitz/Cispus</a:t>
            </a:r>
          </a:p>
          <a:p>
            <a:pPr marL="571500" indent="-571500">
              <a:buFont typeface="Arial" panose="020B0604020202020204" pitchFamily="34" charset="0"/>
              <a:buChar char="•"/>
            </a:pPr>
            <a:endParaRPr lang="en-US"/>
          </a:p>
        </p:txBody>
      </p:sp>
      <p:sp>
        <p:nvSpPr>
          <p:cNvPr id="4" name="Footer Placeholder 3">
            <a:extLst>
              <a:ext uri="{FF2B5EF4-FFF2-40B4-BE49-F238E27FC236}">
                <a16:creationId xmlns:a16="http://schemas.microsoft.com/office/drawing/2014/main" id="{B5350BDF-2A65-2E16-0091-2EEC303D5FB7}"/>
              </a:ext>
            </a:extLst>
          </p:cNvPr>
          <p:cNvSpPr>
            <a:spLocks noGrp="1"/>
          </p:cNvSpPr>
          <p:nvPr>
            <p:ph type="ftr" sz="quarter" idx="4294967295"/>
          </p:nvPr>
        </p:nvSpPr>
        <p:spPr/>
        <p:txBody>
          <a:bodyPr/>
          <a:lstStyle/>
          <a:p>
            <a:r>
              <a:rPr lang="en-US"/>
              <a:t>Department of Fish and Wildlife</a:t>
            </a:r>
          </a:p>
        </p:txBody>
      </p:sp>
    </p:spTree>
    <p:extLst>
      <p:ext uri="{BB962C8B-B14F-4D97-AF65-F5344CB8AC3E}">
        <p14:creationId xmlns:p14="http://schemas.microsoft.com/office/powerpoint/2010/main" val="25931461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CAE50-1D42-87B8-EBCA-8497FEFE59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49BA42-4767-11AD-8013-74432BAC2B07}"/>
              </a:ext>
            </a:extLst>
          </p:cNvPr>
          <p:cNvSpPr>
            <a:spLocks noGrp="1"/>
          </p:cNvSpPr>
          <p:nvPr>
            <p:ph type="title"/>
          </p:nvPr>
        </p:nvSpPr>
        <p:spPr/>
        <p:txBody>
          <a:bodyPr/>
          <a:lstStyle/>
          <a:p>
            <a:r>
              <a:rPr lang="en-US"/>
              <a:t>Sea-Run Cutthroat Trout</a:t>
            </a:r>
          </a:p>
        </p:txBody>
      </p:sp>
      <p:pic>
        <p:nvPicPr>
          <p:cNvPr id="5" name="Picture 4" descr="A person holding a fish&#10;&#10;Description automatically generated">
            <a:extLst>
              <a:ext uri="{FF2B5EF4-FFF2-40B4-BE49-F238E27FC236}">
                <a16:creationId xmlns:a16="http://schemas.microsoft.com/office/drawing/2014/main" id="{43D12A11-EE53-09A4-1170-808142FE6F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6300" y="1371600"/>
            <a:ext cx="4231143" cy="4400550"/>
          </a:xfrm>
          <a:prstGeom prst="rect">
            <a:avLst/>
          </a:prstGeom>
        </p:spPr>
      </p:pic>
      <p:pic>
        <p:nvPicPr>
          <p:cNvPr id="6" name="Picture 5" descr="A person holding a fish&#10;&#10;Description automatically generated">
            <a:extLst>
              <a:ext uri="{FF2B5EF4-FFF2-40B4-BE49-F238E27FC236}">
                <a16:creationId xmlns:a16="http://schemas.microsoft.com/office/drawing/2014/main" id="{013B3F14-E308-C404-667E-D3027B766B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557" y="1371600"/>
            <a:ext cx="4400550" cy="4400550"/>
          </a:xfrm>
          <a:prstGeom prst="rect">
            <a:avLst/>
          </a:prstGeom>
        </p:spPr>
      </p:pic>
      <p:sp>
        <p:nvSpPr>
          <p:cNvPr id="3" name="TextBox 2">
            <a:extLst>
              <a:ext uri="{FF2B5EF4-FFF2-40B4-BE49-F238E27FC236}">
                <a16:creationId xmlns:a16="http://schemas.microsoft.com/office/drawing/2014/main" id="{AD321ADC-0F66-2FCB-C1A1-D31CD141A8F3}"/>
              </a:ext>
            </a:extLst>
          </p:cNvPr>
          <p:cNvSpPr txBox="1"/>
          <p:nvPr/>
        </p:nvSpPr>
        <p:spPr>
          <a:xfrm>
            <a:off x="1904951" y="5816084"/>
            <a:ext cx="5321808" cy="369332"/>
          </a:xfrm>
          <a:prstGeom prst="rect">
            <a:avLst/>
          </a:prstGeom>
          <a:noFill/>
        </p:spPr>
        <p:txBody>
          <a:bodyPr wrap="square" rtlCol="0">
            <a:spAutoFit/>
          </a:bodyPr>
          <a:lstStyle/>
          <a:p>
            <a:pPr algn="ctr"/>
            <a:r>
              <a:rPr lang="en-US" dirty="0">
                <a:solidFill>
                  <a:schemeClr val="tx2"/>
                </a:solidFill>
              </a:rPr>
              <a:t>Riffe Lake Hatchery Cutthroat </a:t>
            </a:r>
          </a:p>
        </p:txBody>
      </p:sp>
    </p:spTree>
    <p:extLst>
      <p:ext uri="{BB962C8B-B14F-4D97-AF65-F5344CB8AC3E}">
        <p14:creationId xmlns:p14="http://schemas.microsoft.com/office/powerpoint/2010/main" val="33112267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32D15-5D11-7F6A-A5F2-D4837ED1F5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553559-0F21-52D2-F8A6-541B4219D6D6}"/>
              </a:ext>
            </a:extLst>
          </p:cNvPr>
          <p:cNvSpPr>
            <a:spLocks noGrp="1"/>
          </p:cNvSpPr>
          <p:nvPr>
            <p:ph type="title"/>
          </p:nvPr>
        </p:nvSpPr>
        <p:spPr>
          <a:xfrm>
            <a:off x="100584" y="136525"/>
            <a:ext cx="8933688" cy="1006475"/>
          </a:xfrm>
        </p:spPr>
        <p:txBody>
          <a:bodyPr>
            <a:normAutofit fontScale="90000"/>
          </a:bodyPr>
          <a:lstStyle/>
          <a:p>
            <a:pPr algn="ctr"/>
            <a:r>
              <a:rPr lang="en-US" dirty="0"/>
              <a:t>Cowlitz Sea-Run Cutthroat Trout</a:t>
            </a:r>
            <a:br>
              <a:rPr lang="en-US" dirty="0"/>
            </a:br>
            <a:r>
              <a:rPr lang="en-US" dirty="0"/>
              <a:t>Returns to Barrier Dam</a:t>
            </a:r>
          </a:p>
        </p:txBody>
      </p:sp>
      <p:graphicFrame>
        <p:nvGraphicFramePr>
          <p:cNvPr id="3" name="Chart 2">
            <a:extLst>
              <a:ext uri="{FF2B5EF4-FFF2-40B4-BE49-F238E27FC236}">
                <a16:creationId xmlns:a16="http://schemas.microsoft.com/office/drawing/2014/main" id="{08D11D85-CE68-AEA0-7DFD-635012C201A2}"/>
              </a:ext>
            </a:extLst>
          </p:cNvPr>
          <p:cNvGraphicFramePr>
            <a:graphicFrameLocks/>
          </p:cNvGraphicFramePr>
          <p:nvPr>
            <p:extLst>
              <p:ext uri="{D42A27DB-BD31-4B8C-83A1-F6EECF244321}">
                <p14:modId xmlns:p14="http://schemas.microsoft.com/office/powerpoint/2010/main" val="408339235"/>
              </p:ext>
            </p:extLst>
          </p:nvPr>
        </p:nvGraphicFramePr>
        <p:xfrm>
          <a:off x="338327" y="1353312"/>
          <a:ext cx="8494777" cy="48005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643217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9E64C-311C-BDF1-92B3-83E58750F3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2F9395-A0F9-E957-2283-F36FD2DCF283}"/>
              </a:ext>
            </a:extLst>
          </p:cNvPr>
          <p:cNvSpPr>
            <a:spLocks noGrp="1"/>
          </p:cNvSpPr>
          <p:nvPr>
            <p:ph type="title"/>
          </p:nvPr>
        </p:nvSpPr>
        <p:spPr/>
        <p:txBody>
          <a:bodyPr/>
          <a:lstStyle/>
          <a:p>
            <a:r>
              <a:rPr lang="en-US"/>
              <a:t>Sea-Run Cutthroat Trout</a:t>
            </a:r>
          </a:p>
        </p:txBody>
      </p:sp>
      <p:sp>
        <p:nvSpPr>
          <p:cNvPr id="3" name="Content Placeholder 2">
            <a:extLst>
              <a:ext uri="{FF2B5EF4-FFF2-40B4-BE49-F238E27FC236}">
                <a16:creationId xmlns:a16="http://schemas.microsoft.com/office/drawing/2014/main" id="{F0E810E7-9653-A8BD-9130-A5A630AC4443}"/>
              </a:ext>
            </a:extLst>
          </p:cNvPr>
          <p:cNvSpPr>
            <a:spLocks noGrp="1"/>
          </p:cNvSpPr>
          <p:nvPr>
            <p:ph idx="1"/>
          </p:nvPr>
        </p:nvSpPr>
        <p:spPr/>
        <p:txBody>
          <a:bodyPr>
            <a:normAutofit/>
          </a:bodyPr>
          <a:lstStyle/>
          <a:p>
            <a:r>
              <a:rPr lang="en-US" sz="2800"/>
              <a:t>Fishery </a:t>
            </a:r>
            <a:r>
              <a:rPr lang="en-US" sz="2800" dirty="0"/>
              <a:t>Theme</a:t>
            </a:r>
            <a:r>
              <a:rPr lang="en-US" sz="2800"/>
              <a:t>:  </a:t>
            </a:r>
          </a:p>
          <a:p>
            <a:pPr marL="571500" indent="-571500">
              <a:buFont typeface="Arial" panose="020B0604020202020204" pitchFamily="34" charset="0"/>
              <a:buChar char="•"/>
            </a:pPr>
            <a:r>
              <a:rPr lang="en-US" sz="2200" dirty="0"/>
              <a:t>Harvest program</a:t>
            </a:r>
          </a:p>
          <a:p>
            <a:pPr marL="571500" indent="-571500">
              <a:buFont typeface="Arial" panose="020B0604020202020204" pitchFamily="34" charset="0"/>
              <a:buChar char="•"/>
            </a:pPr>
            <a:r>
              <a:rPr lang="en-US" sz="2200"/>
              <a:t>Only hatchery sea-run program in the Columbia.</a:t>
            </a:r>
          </a:p>
          <a:p>
            <a:pPr marL="571500" indent="-571500">
              <a:buFont typeface="Arial" panose="020B0604020202020204" pitchFamily="34" charset="0"/>
              <a:buChar char="•"/>
            </a:pPr>
            <a:r>
              <a:rPr lang="en-US" sz="2200"/>
              <a:t>Provides a late-summer and fall fishery.</a:t>
            </a:r>
            <a:endParaRPr lang="en-US" sz="2200" dirty="0"/>
          </a:p>
          <a:p>
            <a:pPr marL="571500" indent="-571500">
              <a:buFont typeface="Arial" panose="020B0604020202020204" pitchFamily="34" charset="0"/>
              <a:buChar char="•"/>
            </a:pPr>
            <a:r>
              <a:rPr lang="en-US" sz="2200" dirty="0"/>
              <a:t>No CRC reporting </a:t>
            </a:r>
            <a:r>
              <a:rPr lang="en-US" sz="2200"/>
              <a:t> </a:t>
            </a:r>
          </a:p>
          <a:p>
            <a:pPr marL="571500" indent="-571500">
              <a:buFont typeface="Arial" panose="020B0604020202020204" pitchFamily="34" charset="0"/>
              <a:buChar char="•"/>
            </a:pPr>
            <a:r>
              <a:rPr lang="en-US" sz="2200" dirty="0"/>
              <a:t>Currently lower Cowlitz cutthroat fisheries </a:t>
            </a:r>
            <a:r>
              <a:rPr lang="en-US" sz="2200"/>
              <a:t>are </a:t>
            </a:r>
            <a:r>
              <a:rPr lang="en-US" sz="2200" dirty="0"/>
              <a:t>mark-selective  </a:t>
            </a:r>
          </a:p>
          <a:p>
            <a:pPr lvl="1" indent="0">
              <a:buNone/>
            </a:pPr>
            <a:r>
              <a:rPr lang="en-US" sz="2200" dirty="0"/>
              <a:t>	-Catch </a:t>
            </a:r>
            <a:r>
              <a:rPr lang="en-US" sz="2200"/>
              <a:t>and </a:t>
            </a:r>
            <a:r>
              <a:rPr lang="en-US" sz="2200" dirty="0"/>
              <a:t>release is common</a:t>
            </a:r>
          </a:p>
          <a:p>
            <a:pPr marL="571500" indent="-571500">
              <a:buFont typeface="Arial" panose="020B0604020202020204" pitchFamily="34" charset="0"/>
              <a:buChar char="•"/>
            </a:pPr>
            <a:endParaRPr lang="en-US"/>
          </a:p>
          <a:p>
            <a:r>
              <a:rPr lang="en-US" sz="2800"/>
              <a:t>Fishery </a:t>
            </a:r>
            <a:r>
              <a:rPr lang="en-US" sz="2800" dirty="0"/>
              <a:t>Nuances</a:t>
            </a:r>
            <a:r>
              <a:rPr lang="en-US" sz="2800"/>
              <a:t>: </a:t>
            </a:r>
            <a:r>
              <a:rPr lang="en-US" sz="2200" dirty="0"/>
              <a:t>No forecast. Daily limits are in addition to salmon limit. Smaller fish but passionate participation.</a:t>
            </a:r>
            <a:endParaRPr lang="en-US" sz="2000" dirty="0"/>
          </a:p>
          <a:p>
            <a:endParaRPr lang="en-US" sz="2000"/>
          </a:p>
        </p:txBody>
      </p:sp>
    </p:spTree>
    <p:extLst>
      <p:ext uri="{BB962C8B-B14F-4D97-AF65-F5344CB8AC3E}">
        <p14:creationId xmlns:p14="http://schemas.microsoft.com/office/powerpoint/2010/main" val="9949109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fish&#10;&#10;AI-generated content may be incorrect.">
            <a:extLst>
              <a:ext uri="{FF2B5EF4-FFF2-40B4-BE49-F238E27FC236}">
                <a16:creationId xmlns:a16="http://schemas.microsoft.com/office/drawing/2014/main" id="{4FA669CD-12D4-AEA2-AF7C-4CBEC87A4F9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6200000">
            <a:off x="1628206" y="-752664"/>
            <a:ext cx="5887587" cy="7850116"/>
          </a:xfrm>
        </p:spPr>
      </p:pic>
    </p:spTree>
    <p:extLst>
      <p:ext uri="{BB962C8B-B14F-4D97-AF65-F5344CB8AC3E}">
        <p14:creationId xmlns:p14="http://schemas.microsoft.com/office/powerpoint/2010/main" val="42639597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827D5-0E72-001D-C168-A600E1E98C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B8D2D9-8914-E632-C5B5-EF5A5ADA3AA6}"/>
              </a:ext>
            </a:extLst>
          </p:cNvPr>
          <p:cNvSpPr>
            <a:spLocks noGrp="1"/>
          </p:cNvSpPr>
          <p:nvPr>
            <p:ph type="title"/>
          </p:nvPr>
        </p:nvSpPr>
        <p:spPr>
          <a:xfrm>
            <a:off x="457200" y="228600"/>
            <a:ext cx="8229600" cy="914400"/>
          </a:xfrm>
        </p:spPr>
        <p:txBody>
          <a:bodyPr anchor="ctr">
            <a:normAutofit/>
          </a:bodyPr>
          <a:lstStyle/>
          <a:p>
            <a:r>
              <a:rPr lang="en-US"/>
              <a:t>Electronic Catch Record Cards</a:t>
            </a:r>
          </a:p>
        </p:txBody>
      </p:sp>
      <p:pic>
        <p:nvPicPr>
          <p:cNvPr id="5" name="Picture 4">
            <a:extLst>
              <a:ext uri="{FF2B5EF4-FFF2-40B4-BE49-F238E27FC236}">
                <a16:creationId xmlns:a16="http://schemas.microsoft.com/office/drawing/2014/main" id="{260DF34A-0C6A-625D-DBB0-C8F6002723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556" b="382"/>
          <a:stretch/>
        </p:blipFill>
        <p:spPr>
          <a:xfrm>
            <a:off x="1085850" y="1143000"/>
            <a:ext cx="7205663" cy="5029200"/>
          </a:xfrm>
          <a:prstGeom prst="rect">
            <a:avLst/>
          </a:prstGeom>
        </p:spPr>
      </p:pic>
    </p:spTree>
    <p:extLst>
      <p:ext uri="{BB962C8B-B14F-4D97-AF65-F5344CB8AC3E}">
        <p14:creationId xmlns:p14="http://schemas.microsoft.com/office/powerpoint/2010/main" val="3324921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45D3-99AB-822A-D406-F348709F261E}"/>
              </a:ext>
            </a:extLst>
          </p:cNvPr>
          <p:cNvSpPr>
            <a:spLocks noGrp="1"/>
          </p:cNvSpPr>
          <p:nvPr>
            <p:ph type="title"/>
          </p:nvPr>
        </p:nvSpPr>
        <p:spPr/>
        <p:txBody>
          <a:bodyPr/>
          <a:lstStyle/>
          <a:p>
            <a:pPr algn="ctr"/>
            <a:r>
              <a:rPr lang="en-US"/>
              <a:t>Electronic Catch Record Cards</a:t>
            </a:r>
          </a:p>
        </p:txBody>
      </p:sp>
      <p:sp>
        <p:nvSpPr>
          <p:cNvPr id="3" name="Content Placeholder 2">
            <a:extLst>
              <a:ext uri="{FF2B5EF4-FFF2-40B4-BE49-F238E27FC236}">
                <a16:creationId xmlns:a16="http://schemas.microsoft.com/office/drawing/2014/main" id="{D5AC4716-34F4-52F9-30BC-5DB5B1AA0BF7}"/>
              </a:ext>
            </a:extLst>
          </p:cNvPr>
          <p:cNvSpPr>
            <a:spLocks noGrp="1"/>
          </p:cNvSpPr>
          <p:nvPr>
            <p:ph idx="1"/>
          </p:nvPr>
        </p:nvSpPr>
        <p:spPr>
          <a:xfrm>
            <a:off x="444910" y="2410691"/>
            <a:ext cx="8241890" cy="3818659"/>
          </a:xfrm>
        </p:spPr>
        <p:txBody>
          <a:bodyPr>
            <a:normAutofit/>
          </a:bodyPr>
          <a:lstStyle/>
          <a:p>
            <a:pPr marL="571500" indent="-571500">
              <a:buFont typeface="Arial" panose="020B0604020202020204" pitchFamily="34" charset="0"/>
              <a:buChar char="•"/>
            </a:pPr>
            <a:r>
              <a:rPr lang="en-US" sz="2800"/>
              <a:t>New in 2026</a:t>
            </a:r>
          </a:p>
          <a:p>
            <a:pPr marL="571500" indent="-571500">
              <a:buFont typeface="Arial" panose="020B0604020202020204" pitchFamily="34" charset="0"/>
              <a:buChar char="•"/>
            </a:pPr>
            <a:r>
              <a:rPr lang="en-US" sz="2800"/>
              <a:t>Electronic-based license and catch record card</a:t>
            </a:r>
            <a:r>
              <a:rPr lang="en-US" sz="2800" dirty="0"/>
              <a:t> (CRC)</a:t>
            </a:r>
            <a:r>
              <a:rPr lang="en-US" sz="2800"/>
              <a:t> reporting system</a:t>
            </a:r>
          </a:p>
          <a:p>
            <a:pPr marL="571500" indent="-571500">
              <a:buFont typeface="Arial" panose="020B0604020202020204" pitchFamily="34" charset="0"/>
              <a:buChar char="•"/>
            </a:pPr>
            <a:r>
              <a:rPr lang="en-US" sz="2800"/>
              <a:t>Optional participation for anglers  </a:t>
            </a:r>
          </a:p>
          <a:p>
            <a:pPr marL="571500" indent="-571500">
              <a:buFont typeface="Arial" panose="020B0604020202020204" pitchFamily="34" charset="0"/>
              <a:buChar char="•"/>
            </a:pPr>
            <a:r>
              <a:rPr lang="en-US" sz="2800"/>
              <a:t>Durable paper is being discontinued</a:t>
            </a:r>
          </a:p>
        </p:txBody>
      </p:sp>
    </p:spTree>
    <p:extLst>
      <p:ext uri="{BB962C8B-B14F-4D97-AF65-F5344CB8AC3E}">
        <p14:creationId xmlns:p14="http://schemas.microsoft.com/office/powerpoint/2010/main" val="3512870366"/>
      </p:ext>
    </p:extLst>
  </p:cSld>
  <p:clrMapOvr>
    <a:masterClrMapping/>
  </p:clrMapOvr>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BAC10-1B5F-8EB6-24D6-E29F7EBEBD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E4925D-EE42-5C7D-ECDF-A491D8EC46E6}"/>
              </a:ext>
            </a:extLst>
          </p:cNvPr>
          <p:cNvSpPr>
            <a:spLocks noGrp="1"/>
          </p:cNvSpPr>
          <p:nvPr>
            <p:ph type="title"/>
          </p:nvPr>
        </p:nvSpPr>
        <p:spPr/>
        <p:txBody>
          <a:bodyPr/>
          <a:lstStyle/>
          <a:p>
            <a:r>
              <a:rPr lang="en-US"/>
              <a:t>Electronic Catch Record Card</a:t>
            </a:r>
          </a:p>
        </p:txBody>
      </p:sp>
      <p:sp>
        <p:nvSpPr>
          <p:cNvPr id="3" name="Content Placeholder 2">
            <a:extLst>
              <a:ext uri="{FF2B5EF4-FFF2-40B4-BE49-F238E27FC236}">
                <a16:creationId xmlns:a16="http://schemas.microsoft.com/office/drawing/2014/main" id="{387B989C-2FBC-75CD-E653-600771144872}"/>
              </a:ext>
            </a:extLst>
          </p:cNvPr>
          <p:cNvSpPr>
            <a:spLocks noGrp="1"/>
          </p:cNvSpPr>
          <p:nvPr>
            <p:ph idx="1"/>
          </p:nvPr>
        </p:nvSpPr>
        <p:spPr/>
        <p:txBody>
          <a:bodyPr>
            <a:normAutofit/>
          </a:bodyPr>
          <a:lstStyle/>
          <a:p>
            <a:pPr lvl="1" indent="0">
              <a:buNone/>
            </a:pPr>
            <a:r>
              <a:rPr lang="en-US" sz="2800" dirty="0"/>
              <a:t>Digital reporting has advantages:</a:t>
            </a:r>
          </a:p>
          <a:p>
            <a:pPr marL="822960" lvl="1" indent="-457200">
              <a:buFont typeface="Arial" panose="020B0604020202020204" pitchFamily="34" charset="0"/>
              <a:buChar char="•"/>
            </a:pPr>
            <a:r>
              <a:rPr lang="en-US" sz="2800" dirty="0"/>
              <a:t>Less lag time in reporting CRC data </a:t>
            </a:r>
          </a:p>
          <a:p>
            <a:pPr marL="822960" lvl="1" indent="-457200">
              <a:buFont typeface="Arial" panose="020B0604020202020204" pitchFamily="34" charset="0"/>
              <a:buChar char="•"/>
            </a:pPr>
            <a:r>
              <a:rPr lang="en-US" sz="2800" dirty="0"/>
              <a:t>Potential for in-season catch estimates and better in-season management</a:t>
            </a:r>
          </a:p>
          <a:p>
            <a:pPr marL="822960" lvl="1" indent="-457200">
              <a:buFont typeface="Arial" panose="020B0604020202020204" pitchFamily="34" charset="0"/>
              <a:buChar char="•"/>
            </a:pPr>
            <a:r>
              <a:rPr lang="en-US" sz="2800" dirty="0"/>
              <a:t>Convenience for anglers </a:t>
            </a:r>
          </a:p>
          <a:p>
            <a:pPr marL="822960" lvl="1" indent="-457200">
              <a:buFont typeface="Arial" panose="020B0604020202020204" pitchFamily="34" charset="0"/>
              <a:buChar char="•"/>
            </a:pPr>
            <a:r>
              <a:rPr lang="en-US" sz="2800" dirty="0"/>
              <a:t>No annual reporting requirement</a:t>
            </a:r>
          </a:p>
        </p:txBody>
      </p:sp>
    </p:spTree>
    <p:extLst>
      <p:ext uri="{BB962C8B-B14F-4D97-AF65-F5344CB8AC3E}">
        <p14:creationId xmlns:p14="http://schemas.microsoft.com/office/powerpoint/2010/main" val="37443449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E92A4-286F-ECD8-29AF-F54748E7E3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B01012-4FCD-7619-E887-DBB5A33184A5}"/>
              </a:ext>
            </a:extLst>
          </p:cNvPr>
          <p:cNvSpPr>
            <a:spLocks noGrp="1"/>
          </p:cNvSpPr>
          <p:nvPr>
            <p:ph type="title"/>
          </p:nvPr>
        </p:nvSpPr>
        <p:spPr/>
        <p:txBody>
          <a:bodyPr/>
          <a:lstStyle/>
          <a:p>
            <a:r>
              <a:rPr lang="en-US"/>
              <a:t>Electronic Catch Record Card</a:t>
            </a:r>
          </a:p>
        </p:txBody>
      </p:sp>
      <p:sp>
        <p:nvSpPr>
          <p:cNvPr id="3" name="Content Placeholder 2">
            <a:extLst>
              <a:ext uri="{FF2B5EF4-FFF2-40B4-BE49-F238E27FC236}">
                <a16:creationId xmlns:a16="http://schemas.microsoft.com/office/drawing/2014/main" id="{DC8545FE-38C7-239E-D6AD-528FC5A78C46}"/>
              </a:ext>
            </a:extLst>
          </p:cNvPr>
          <p:cNvSpPr>
            <a:spLocks noGrp="1"/>
          </p:cNvSpPr>
          <p:nvPr>
            <p:ph idx="1"/>
          </p:nvPr>
        </p:nvSpPr>
        <p:spPr/>
        <p:txBody>
          <a:bodyPr>
            <a:normAutofit/>
          </a:bodyPr>
          <a:lstStyle/>
          <a:p>
            <a:r>
              <a:rPr lang="en-US" sz="2400" dirty="0"/>
              <a:t>New in 2026, Cowlitz Creel surveys are adding two new Creel Survey Questions:</a:t>
            </a:r>
          </a:p>
          <a:p>
            <a:endParaRPr lang="en-US" sz="2400" dirty="0"/>
          </a:p>
          <a:p>
            <a:pPr marL="742950" indent="-742950">
              <a:buFont typeface="+mj-lt"/>
              <a:buAutoNum type="arabicPeriod"/>
            </a:pPr>
            <a:r>
              <a:rPr lang="en-US" sz="2400" dirty="0"/>
              <a:t>“Are you using paper or electronic CRC?”</a:t>
            </a:r>
          </a:p>
          <a:p>
            <a:pPr marL="822960" lvl="1" indent="-457200">
              <a:buFont typeface="Arial" panose="020B0604020202020204" pitchFamily="34" charset="0"/>
              <a:buChar char="•"/>
            </a:pPr>
            <a:r>
              <a:rPr lang="en-US" sz="2400" dirty="0"/>
              <a:t>Develop a ratio of user types</a:t>
            </a:r>
          </a:p>
          <a:p>
            <a:pPr marL="822960" lvl="1" indent="-457200">
              <a:buFont typeface="Arial" panose="020B0604020202020204" pitchFamily="34" charset="0"/>
              <a:buChar char="•"/>
            </a:pPr>
            <a:endParaRPr lang="en-US" sz="2400" dirty="0"/>
          </a:p>
          <a:p>
            <a:pPr marL="742950" indent="-742950">
              <a:buFont typeface="+mj-lt"/>
              <a:buAutoNum type="arabicPeriod"/>
            </a:pPr>
            <a:r>
              <a:rPr lang="en-US" sz="2400" dirty="0"/>
              <a:t>If yes, and you have harvested a fish, “May I scan your CRC bar code on your phone?”</a:t>
            </a:r>
          </a:p>
          <a:p>
            <a:pPr marL="822960" lvl="1" indent="-457200">
              <a:buFont typeface="Arial" panose="020B0604020202020204" pitchFamily="34" charset="0"/>
              <a:buChar char="•"/>
            </a:pPr>
            <a:r>
              <a:rPr lang="en-US" sz="2400" dirty="0"/>
              <a:t>This will help to test and verify system performance</a:t>
            </a:r>
          </a:p>
          <a:p>
            <a:pPr marL="937260" lvl="1" indent="-571500">
              <a:buFont typeface="Arial" panose="020B0604020202020204" pitchFamily="34" charset="0"/>
              <a:buChar char="•"/>
            </a:pPr>
            <a:endParaRPr lang="en-US" dirty="0"/>
          </a:p>
        </p:txBody>
      </p:sp>
    </p:spTree>
    <p:extLst>
      <p:ext uri="{BB962C8B-B14F-4D97-AF65-F5344CB8AC3E}">
        <p14:creationId xmlns:p14="http://schemas.microsoft.com/office/powerpoint/2010/main" val="3004052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AI-generated content may be incorrect.">
            <a:extLst>
              <a:ext uri="{FF2B5EF4-FFF2-40B4-BE49-F238E27FC236}">
                <a16:creationId xmlns:a16="http://schemas.microsoft.com/office/drawing/2014/main" id="{93F6FD3F-7503-5492-30E5-E7F6AE8B4D17}"/>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bwMode="auto">
          <a:xfrm>
            <a:off x="3143250" y="39735"/>
            <a:ext cx="5543550" cy="6371893"/>
          </a:xfrm>
          <a:prstGeom prst="rect">
            <a:avLst/>
          </a:prstGeom>
          <a:noFill/>
          <a:ln>
            <a:noFill/>
          </a:ln>
        </p:spPr>
      </p:pic>
      <p:sp>
        <p:nvSpPr>
          <p:cNvPr id="8" name="TextBox 7">
            <a:extLst>
              <a:ext uri="{FF2B5EF4-FFF2-40B4-BE49-F238E27FC236}">
                <a16:creationId xmlns:a16="http://schemas.microsoft.com/office/drawing/2014/main" id="{5F921B23-54BA-3617-C95A-ECB1415566BB}"/>
              </a:ext>
            </a:extLst>
          </p:cNvPr>
          <p:cNvSpPr txBox="1"/>
          <p:nvPr/>
        </p:nvSpPr>
        <p:spPr>
          <a:xfrm>
            <a:off x="285750" y="1143000"/>
            <a:ext cx="2686050" cy="4401205"/>
          </a:xfrm>
          <a:prstGeom prst="rect">
            <a:avLst/>
          </a:prstGeom>
          <a:noFill/>
        </p:spPr>
        <p:txBody>
          <a:bodyPr wrap="square" rtlCol="0">
            <a:spAutoFit/>
          </a:bodyPr>
          <a:lstStyle/>
          <a:p>
            <a:pPr algn="ctr"/>
            <a:r>
              <a:rPr lang="en-US" sz="4000">
                <a:solidFill>
                  <a:srgbClr val="3AB54A"/>
                </a:solidFill>
                <a:latin typeface="Rockwell" panose="02060603020205020403" pitchFamily="18" charset="0"/>
                <a:cs typeface="Times New Roman" panose="02020603050405020304" pitchFamily="18" charset="0"/>
              </a:rPr>
              <a:t>Lower Cowlitz</a:t>
            </a:r>
          </a:p>
          <a:p>
            <a:pPr algn="ctr"/>
            <a:r>
              <a:rPr lang="en-US" sz="4000">
                <a:solidFill>
                  <a:srgbClr val="3AB54A"/>
                </a:solidFill>
                <a:latin typeface="Rockwell" panose="02060603020205020403" pitchFamily="18" charset="0"/>
                <a:cs typeface="Times New Roman" panose="02020603050405020304" pitchFamily="18" charset="0"/>
              </a:rPr>
              <a:t>Active Fishing Areas and Creel </a:t>
            </a:r>
          </a:p>
          <a:p>
            <a:pPr algn="ctr"/>
            <a:r>
              <a:rPr lang="en-US" sz="4000">
                <a:solidFill>
                  <a:srgbClr val="3AB54A"/>
                </a:solidFill>
                <a:latin typeface="Rockwell" panose="02060603020205020403" pitchFamily="18" charset="0"/>
                <a:cs typeface="Times New Roman" panose="02020603050405020304" pitchFamily="18" charset="0"/>
              </a:rPr>
              <a:t>Locations </a:t>
            </a:r>
          </a:p>
        </p:txBody>
      </p:sp>
    </p:spTree>
    <p:extLst>
      <p:ext uri="{BB962C8B-B14F-4D97-AF65-F5344CB8AC3E}">
        <p14:creationId xmlns:p14="http://schemas.microsoft.com/office/powerpoint/2010/main" val="2970988010"/>
      </p:ext>
    </p:extLst>
  </p:cSld>
  <p:clrMapOvr>
    <a:masterClrMapping/>
  </p:clrMapOvr>
  <p:extLst>
    <p:ext uri="{6950BFC3-D8DA-4A85-94F7-54DA5524770B}">
      <p188:commentRel xmlns:p188="http://schemas.microsoft.com/office/powerpoint/2018/8/main" r:id="rId3"/>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9C3B4-71D3-357B-3733-5BE3103C59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5E6BF6-7C01-CB86-FD58-D964496A4C19}"/>
              </a:ext>
            </a:extLst>
          </p:cNvPr>
          <p:cNvSpPr>
            <a:spLocks noGrp="1"/>
          </p:cNvSpPr>
          <p:nvPr>
            <p:ph type="title"/>
          </p:nvPr>
        </p:nvSpPr>
        <p:spPr>
          <a:xfrm>
            <a:off x="457200" y="228600"/>
            <a:ext cx="8229600" cy="914400"/>
          </a:xfrm>
        </p:spPr>
        <p:txBody>
          <a:bodyPr anchor="ctr">
            <a:normAutofit/>
          </a:bodyPr>
          <a:lstStyle/>
          <a:p>
            <a:r>
              <a:rPr lang="en-US"/>
              <a:t>Questions?</a:t>
            </a:r>
          </a:p>
        </p:txBody>
      </p:sp>
      <p:pic>
        <p:nvPicPr>
          <p:cNvPr id="4" name="Picture 8">
            <a:extLst>
              <a:ext uri="{FF2B5EF4-FFF2-40B4-BE49-F238E27FC236}">
                <a16:creationId xmlns:a16="http://schemas.microsoft.com/office/drawing/2014/main" id="{B819B34C-DDDE-047B-196F-5733F2468E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513" y="1414463"/>
            <a:ext cx="8559800" cy="481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67714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F608A-DC3B-E242-1EE3-741661BDEE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0128C1-A499-E94E-DFB3-B0C4DBD89407}"/>
              </a:ext>
            </a:extLst>
          </p:cNvPr>
          <p:cNvSpPr>
            <a:spLocks noGrp="1"/>
          </p:cNvSpPr>
          <p:nvPr>
            <p:ph type="title"/>
          </p:nvPr>
        </p:nvSpPr>
        <p:spPr>
          <a:xfrm>
            <a:off x="289462" y="0"/>
            <a:ext cx="8241890" cy="868362"/>
          </a:xfrm>
        </p:spPr>
        <p:txBody>
          <a:bodyPr>
            <a:normAutofit fontScale="90000"/>
          </a:bodyPr>
          <a:lstStyle/>
          <a:p>
            <a:pPr algn="ctr"/>
            <a:r>
              <a:rPr lang="en-US" dirty="0"/>
              <a:t>Cowlitz River Fall Chinook Salmon</a:t>
            </a:r>
            <a:br>
              <a:rPr lang="en-US" dirty="0"/>
            </a:br>
            <a:r>
              <a:rPr lang="en-US" sz="2700" i="1" dirty="0"/>
              <a:t>Lower Cowlitz vs Barrier Dam </a:t>
            </a:r>
          </a:p>
        </p:txBody>
      </p:sp>
      <p:sp>
        <p:nvSpPr>
          <p:cNvPr id="4" name="Footer Placeholder 3">
            <a:extLst>
              <a:ext uri="{FF2B5EF4-FFF2-40B4-BE49-F238E27FC236}">
                <a16:creationId xmlns:a16="http://schemas.microsoft.com/office/drawing/2014/main" id="{8B5EC524-2E47-F0B1-B8ED-FF194ADFAD69}"/>
              </a:ext>
            </a:extLst>
          </p:cNvPr>
          <p:cNvSpPr>
            <a:spLocks noGrp="1"/>
          </p:cNvSpPr>
          <p:nvPr>
            <p:ph type="ftr" sz="quarter" idx="4294967295"/>
          </p:nvPr>
        </p:nvSpPr>
        <p:spPr/>
        <p:txBody>
          <a:bodyPr/>
          <a:lstStyle/>
          <a:p>
            <a:r>
              <a:rPr lang="en-US"/>
              <a:t>Department of Fish and Wildlife</a:t>
            </a:r>
          </a:p>
        </p:txBody>
      </p:sp>
      <p:graphicFrame>
        <p:nvGraphicFramePr>
          <p:cNvPr id="7" name="Chart 6">
            <a:extLst>
              <a:ext uri="{FF2B5EF4-FFF2-40B4-BE49-F238E27FC236}">
                <a16:creationId xmlns:a16="http://schemas.microsoft.com/office/drawing/2014/main" id="{39C71EAD-1120-1042-C418-BEC189E39C6E}"/>
              </a:ext>
            </a:extLst>
          </p:cNvPr>
          <p:cNvGraphicFramePr>
            <a:graphicFrameLocks/>
          </p:cNvGraphicFramePr>
          <p:nvPr>
            <p:extLst>
              <p:ext uri="{D42A27DB-BD31-4B8C-83A1-F6EECF244321}">
                <p14:modId xmlns:p14="http://schemas.microsoft.com/office/powerpoint/2010/main" val="2281755838"/>
              </p:ext>
            </p:extLst>
          </p:nvPr>
        </p:nvGraphicFramePr>
        <p:xfrm>
          <a:off x="603504" y="1143000"/>
          <a:ext cx="8092440" cy="5010911"/>
        </p:xfrm>
        <a:graphic>
          <a:graphicData uri="http://schemas.openxmlformats.org/drawingml/2006/chart">
            <c:chart xmlns:c="http://schemas.openxmlformats.org/drawingml/2006/chart" xmlns:r="http://schemas.openxmlformats.org/officeDocument/2006/relationships" r:id="rId3"/>
          </a:graphicData>
        </a:graphic>
      </p:graphicFrame>
      <p:sp>
        <p:nvSpPr>
          <p:cNvPr id="5" name="Star: 5 Points 4">
            <a:extLst>
              <a:ext uri="{FF2B5EF4-FFF2-40B4-BE49-F238E27FC236}">
                <a16:creationId xmlns:a16="http://schemas.microsoft.com/office/drawing/2014/main" id="{F57D7C37-8947-E1FE-092A-43190C6420E6}"/>
              </a:ext>
            </a:extLst>
          </p:cNvPr>
          <p:cNvSpPr/>
          <p:nvPr/>
        </p:nvSpPr>
        <p:spPr>
          <a:xfrm>
            <a:off x="1938528" y="4334256"/>
            <a:ext cx="64008" cy="7315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DAAC663E-DF4D-6AA7-139E-D8561C2BB6A3}"/>
              </a:ext>
            </a:extLst>
          </p:cNvPr>
          <p:cNvSpPr/>
          <p:nvPr/>
        </p:nvSpPr>
        <p:spPr>
          <a:xfrm>
            <a:off x="3124200" y="4407408"/>
            <a:ext cx="45719" cy="7315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28860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674EC-E675-A450-906F-77957319F6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C38BBB-A4FE-8624-15C3-32EF4B7D0EEB}"/>
              </a:ext>
            </a:extLst>
          </p:cNvPr>
          <p:cNvSpPr>
            <a:spLocks noGrp="1"/>
          </p:cNvSpPr>
          <p:nvPr>
            <p:ph type="title"/>
          </p:nvPr>
        </p:nvSpPr>
        <p:spPr/>
        <p:txBody>
          <a:bodyPr/>
          <a:lstStyle/>
          <a:p>
            <a:r>
              <a:rPr lang="en-US"/>
              <a:t>Electronic Catch Record Card</a:t>
            </a:r>
          </a:p>
        </p:txBody>
      </p:sp>
      <p:sp>
        <p:nvSpPr>
          <p:cNvPr id="3" name="Content Placeholder 2">
            <a:extLst>
              <a:ext uri="{FF2B5EF4-FFF2-40B4-BE49-F238E27FC236}">
                <a16:creationId xmlns:a16="http://schemas.microsoft.com/office/drawing/2014/main" id="{7F5E4561-6AC5-5B5F-10B7-5EBF5E1948FD}"/>
              </a:ext>
            </a:extLst>
          </p:cNvPr>
          <p:cNvSpPr>
            <a:spLocks noGrp="1"/>
          </p:cNvSpPr>
          <p:nvPr>
            <p:ph idx="1"/>
          </p:nvPr>
        </p:nvSpPr>
        <p:spPr/>
        <p:txBody>
          <a:bodyPr>
            <a:normAutofit/>
          </a:bodyPr>
          <a:lstStyle/>
          <a:p>
            <a:pPr marL="571500" indent="-571500">
              <a:buFont typeface="Arial" panose="020B0604020202020204" pitchFamily="34" charset="0"/>
              <a:buChar char="•"/>
            </a:pPr>
            <a:r>
              <a:rPr lang="en-US" sz="2800"/>
              <a:t>Paper license: Self printed</a:t>
            </a:r>
          </a:p>
          <a:p>
            <a:pPr marL="571500" indent="-571500">
              <a:buFont typeface="Arial" panose="020B0604020202020204" pitchFamily="34" charset="0"/>
              <a:buChar char="•"/>
            </a:pPr>
            <a:r>
              <a:rPr lang="en-US" sz="2800"/>
              <a:t>May use a more durable medium like “Rite-In-The-Rain” paper</a:t>
            </a:r>
          </a:p>
          <a:p>
            <a:pPr marL="571500" indent="-571500">
              <a:buFont typeface="Arial" panose="020B0604020202020204" pitchFamily="34" charset="0"/>
              <a:buChar char="•"/>
            </a:pPr>
            <a:r>
              <a:rPr lang="en-US" sz="2800"/>
              <a:t>Suggest storing in a resealable bag</a:t>
            </a:r>
          </a:p>
          <a:p>
            <a:pPr marL="571500" indent="-571500">
              <a:buFont typeface="Arial" panose="020B0604020202020204" pitchFamily="34" charset="0"/>
              <a:buChar char="•"/>
            </a:pPr>
            <a:r>
              <a:rPr lang="en-US" sz="2800"/>
              <a:t>Still have </a:t>
            </a:r>
            <a:r>
              <a:rPr lang="en-US" sz="2800" dirty="0"/>
              <a:t>annual </a:t>
            </a:r>
            <a:r>
              <a:rPr lang="en-US" sz="2800"/>
              <a:t>reporting requirements</a:t>
            </a:r>
          </a:p>
        </p:txBody>
      </p:sp>
    </p:spTree>
    <p:extLst>
      <p:ext uri="{BB962C8B-B14F-4D97-AF65-F5344CB8AC3E}">
        <p14:creationId xmlns:p14="http://schemas.microsoft.com/office/powerpoint/2010/main" val="424723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7B7D-52A4-9003-E66A-0629E060EE68}"/>
              </a:ext>
            </a:extLst>
          </p:cNvPr>
          <p:cNvSpPr>
            <a:spLocks noGrp="1"/>
          </p:cNvSpPr>
          <p:nvPr>
            <p:ph type="title"/>
          </p:nvPr>
        </p:nvSpPr>
        <p:spPr>
          <a:xfrm>
            <a:off x="501347" y="111464"/>
            <a:ext cx="8141306" cy="592624"/>
          </a:xfrm>
        </p:spPr>
        <p:txBody>
          <a:bodyPr>
            <a:normAutofit fontScale="90000"/>
          </a:bodyPr>
          <a:lstStyle/>
          <a:p>
            <a:pPr algn="ctr"/>
            <a:r>
              <a:rPr lang="en-US"/>
              <a:t>Lower Cowlitz River Creel Surveys</a:t>
            </a:r>
            <a:endParaRPr lang="en-US" sz="2700" i="1"/>
          </a:p>
        </p:txBody>
      </p:sp>
      <p:graphicFrame>
        <p:nvGraphicFramePr>
          <p:cNvPr id="8" name="Chart 7">
            <a:extLst>
              <a:ext uri="{FF2B5EF4-FFF2-40B4-BE49-F238E27FC236}">
                <a16:creationId xmlns:a16="http://schemas.microsoft.com/office/drawing/2014/main" id="{54CFCBF4-A731-05D6-913C-0835188C4DC7}"/>
              </a:ext>
            </a:extLst>
          </p:cNvPr>
          <p:cNvGraphicFramePr>
            <a:graphicFrameLocks/>
          </p:cNvGraphicFramePr>
          <p:nvPr>
            <p:extLst>
              <p:ext uri="{D42A27DB-BD31-4B8C-83A1-F6EECF244321}">
                <p14:modId xmlns:p14="http://schemas.microsoft.com/office/powerpoint/2010/main" val="2876479885"/>
              </p:ext>
            </p:extLst>
          </p:nvPr>
        </p:nvGraphicFramePr>
        <p:xfrm>
          <a:off x="100584" y="694944"/>
          <a:ext cx="4279392" cy="54589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B0C6D803-3A09-4D2D-F88C-DE2609916316}"/>
              </a:ext>
            </a:extLst>
          </p:cNvPr>
          <p:cNvGraphicFramePr>
            <a:graphicFrameLocks/>
          </p:cNvGraphicFramePr>
          <p:nvPr>
            <p:extLst>
              <p:ext uri="{D42A27DB-BD31-4B8C-83A1-F6EECF244321}">
                <p14:modId xmlns:p14="http://schemas.microsoft.com/office/powerpoint/2010/main" val="1237698111"/>
              </p:ext>
            </p:extLst>
          </p:nvPr>
        </p:nvGraphicFramePr>
        <p:xfrm>
          <a:off x="4572000" y="806244"/>
          <a:ext cx="4343400" cy="53476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84344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FFFD-7854-B920-C201-F79D708EA920}"/>
              </a:ext>
            </a:extLst>
          </p:cNvPr>
          <p:cNvSpPr>
            <a:spLocks noGrp="1"/>
          </p:cNvSpPr>
          <p:nvPr>
            <p:ph type="title"/>
          </p:nvPr>
        </p:nvSpPr>
        <p:spPr>
          <a:xfrm>
            <a:off x="82296" y="274638"/>
            <a:ext cx="9061704" cy="868362"/>
          </a:xfrm>
        </p:spPr>
        <p:txBody>
          <a:bodyPr>
            <a:normAutofit fontScale="90000"/>
          </a:bodyPr>
          <a:lstStyle/>
          <a:p>
            <a:pPr algn="ctr"/>
            <a:r>
              <a:rPr lang="en-US"/>
              <a:t>Lower Cowlitz River Fishery NOR:HOR Handling Rates </a:t>
            </a:r>
          </a:p>
        </p:txBody>
      </p:sp>
      <p:graphicFrame>
        <p:nvGraphicFramePr>
          <p:cNvPr id="5" name="Chart 4">
            <a:extLst>
              <a:ext uri="{FF2B5EF4-FFF2-40B4-BE49-F238E27FC236}">
                <a16:creationId xmlns:a16="http://schemas.microsoft.com/office/drawing/2014/main" id="{958A82D5-D59B-A224-659F-236AF883DCE3}"/>
              </a:ext>
            </a:extLst>
          </p:cNvPr>
          <p:cNvGraphicFramePr>
            <a:graphicFrameLocks/>
          </p:cNvGraphicFramePr>
          <p:nvPr>
            <p:extLst>
              <p:ext uri="{D42A27DB-BD31-4B8C-83A1-F6EECF244321}">
                <p14:modId xmlns:p14="http://schemas.microsoft.com/office/powerpoint/2010/main" val="1734312381"/>
              </p:ext>
            </p:extLst>
          </p:nvPr>
        </p:nvGraphicFramePr>
        <p:xfrm>
          <a:off x="433387" y="1307592"/>
          <a:ext cx="8363141" cy="47702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91237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5F808-8540-33E5-315D-AAE993D36AAA}"/>
              </a:ext>
            </a:extLst>
          </p:cNvPr>
          <p:cNvSpPr>
            <a:spLocks noGrp="1"/>
          </p:cNvSpPr>
          <p:nvPr>
            <p:ph type="title"/>
          </p:nvPr>
        </p:nvSpPr>
        <p:spPr/>
        <p:txBody>
          <a:bodyPr>
            <a:normAutofit fontScale="90000"/>
          </a:bodyPr>
          <a:lstStyle/>
          <a:p>
            <a:r>
              <a:rPr lang="en-US"/>
              <a:t>Cowlitz River Fishery Data Sources</a:t>
            </a:r>
          </a:p>
        </p:txBody>
      </p:sp>
      <p:sp>
        <p:nvSpPr>
          <p:cNvPr id="3" name="Content Placeholder 2">
            <a:extLst>
              <a:ext uri="{FF2B5EF4-FFF2-40B4-BE49-F238E27FC236}">
                <a16:creationId xmlns:a16="http://schemas.microsoft.com/office/drawing/2014/main" id="{D4F6DBFE-9677-EF25-C19A-4EE351D2CCE3}"/>
              </a:ext>
            </a:extLst>
          </p:cNvPr>
          <p:cNvSpPr>
            <a:spLocks noGrp="1"/>
          </p:cNvSpPr>
          <p:nvPr>
            <p:ph idx="1"/>
          </p:nvPr>
        </p:nvSpPr>
        <p:spPr/>
        <p:txBody>
          <a:bodyPr/>
          <a:lstStyle/>
          <a:p>
            <a:pPr marL="571500" indent="-571500">
              <a:buFont typeface="Arial" panose="020B0604020202020204" pitchFamily="34" charset="0"/>
              <a:buChar char="•"/>
            </a:pPr>
            <a:r>
              <a:rPr lang="en-US" dirty="0"/>
              <a:t>Barrier Dam Adult Facility Counts</a:t>
            </a:r>
          </a:p>
          <a:p>
            <a:pPr marL="571500" indent="-571500">
              <a:buFont typeface="Arial" panose="020B0604020202020204" pitchFamily="34" charset="0"/>
              <a:buChar char="•"/>
            </a:pPr>
            <a:r>
              <a:rPr lang="en-US" dirty="0"/>
              <a:t>WDFW Catch Record Cards</a:t>
            </a:r>
          </a:p>
          <a:p>
            <a:pPr marL="571500" indent="-571500">
              <a:buFont typeface="Arial" panose="020B0604020202020204" pitchFamily="34" charset="0"/>
              <a:buChar char="•"/>
            </a:pPr>
            <a:r>
              <a:rPr lang="en-US" dirty="0"/>
              <a:t>WDFW Cowlitz River Creel* </a:t>
            </a:r>
          </a:p>
          <a:p>
            <a:pPr marL="937260" lvl="1" indent="-571500">
              <a:buFont typeface="Arial" panose="020B0604020202020204" pitchFamily="34" charset="0"/>
              <a:buChar char="•"/>
            </a:pPr>
            <a:r>
              <a:rPr lang="en-US" i="1" dirty="0"/>
              <a:t>TPU funded, focused on assessing                                                                                                                                                                                                                                                                                                                                                                                                                                                                                                                                                                                                                                                                                                                                                                                                       natural origin encounters</a:t>
            </a:r>
          </a:p>
          <a:p>
            <a:pPr marL="571500" indent="-571500">
              <a:buFont typeface="Arial" panose="020B0604020202020204" pitchFamily="34" charset="0"/>
              <a:buChar char="•"/>
            </a:pPr>
            <a:endParaRPr lang="en-US" dirty="0"/>
          </a:p>
        </p:txBody>
      </p:sp>
    </p:spTree>
    <p:extLst>
      <p:ext uri="{BB962C8B-B14F-4D97-AF65-F5344CB8AC3E}">
        <p14:creationId xmlns:p14="http://schemas.microsoft.com/office/powerpoint/2010/main" val="3463326569"/>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DFW_PowerPointTemplate.pptx" id="{BC427144-D3ED-452E-94AE-175C21F4E810}" vid="{78420E3C-FB2B-4977-8942-94CCC8C990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08F54C2D7DC44EAE0D2663C9454B10" ma:contentTypeVersion="20" ma:contentTypeDescription="Create a new document." ma:contentTypeScope="" ma:versionID="aa95e785d3e7e627d5f7e5027049dc15">
  <xsd:schema xmlns:xsd="http://www.w3.org/2001/XMLSchema" xmlns:xs="http://www.w3.org/2001/XMLSchema" xmlns:p="http://schemas.microsoft.com/office/2006/metadata/properties" xmlns:ns1="http://schemas.microsoft.com/sharepoint/v3" xmlns:ns2="09e3d6cd-ab51-41d8-a395-b7951242d2a3" xmlns:ns3="0cab617a-a358-454a-b57a-a95f04bdac87" targetNamespace="http://schemas.microsoft.com/office/2006/metadata/properties" ma:root="true" ma:fieldsID="bcc62fef274bdd7d09016f4ba9c29965" ns1:_="" ns2:_="" ns3:_="">
    <xsd:import namespace="http://schemas.microsoft.com/sharepoint/v3"/>
    <xsd:import namespace="09e3d6cd-ab51-41d8-a395-b7951242d2a3"/>
    <xsd:import namespace="0cab617a-a358-454a-b57a-a95f04bdac8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e3d6cd-ab51-41d8-a395-b7951242d2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ab617a-a358-454a-b57a-a95f04bdac8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7287aa5-fbde-425a-8812-f7acd1b8acb7}" ma:internalName="TaxCatchAll" ma:showField="CatchAllData" ma:web="0cab617a-a358-454a-b57a-a95f04bdac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_ip_UnifiedCompliancePolicyUIAction xmlns="http://schemas.microsoft.com/sharepoint/v3" xsi:nil="true"/>
    <_ip_UnifiedCompliancePolicyProperties xmlns="http://schemas.microsoft.com/sharepoint/v3" xsi:nil="true"/>
    <TaxCatchAll xmlns="0cab617a-a358-454a-b57a-a95f04bdac87" xsi:nil="true"/>
    <lcf76f155ced4ddcb4097134ff3c332f xmlns="09e3d6cd-ab51-41d8-a395-b7951242d2a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E647F1A-BF02-4520-96E2-512853620FD4}">
  <ds:schemaRefs>
    <ds:schemaRef ds:uri="http://schemas.microsoft.com/sharepoint/v3/contenttype/forms"/>
  </ds:schemaRefs>
</ds:datastoreItem>
</file>

<file path=customXml/itemProps2.xml><?xml version="1.0" encoding="utf-8"?>
<ds:datastoreItem xmlns:ds="http://schemas.openxmlformats.org/officeDocument/2006/customXml" ds:itemID="{9873878A-2A3A-4D1F-BCF0-40AD073D6BDE}">
  <ds:schemaRefs>
    <ds:schemaRef ds:uri="09e3d6cd-ab51-41d8-a395-b7951242d2a3"/>
    <ds:schemaRef ds:uri="0cab617a-a358-454a-b57a-a95f04bdac8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2B02CE9-C842-4364-B4B7-D0E6570675C7}">
  <ds:schemaRefs>
    <ds:schemaRef ds:uri="http://schemas.microsoft.com/office/2006/metadata/properties"/>
    <ds:schemaRef ds:uri="http://purl.org/dc/elements/1.1/"/>
    <ds:schemaRef ds:uri="09e3d6cd-ab51-41d8-a395-b7951242d2a3"/>
    <ds:schemaRef ds:uri="http://schemas.microsoft.com/office/2006/documentManagement/types"/>
    <ds:schemaRef ds:uri="http://schemas.microsoft.com/office/infopath/2007/PartnerControls"/>
    <ds:schemaRef ds:uri="http://purl.org/dc/terms/"/>
    <ds:schemaRef ds:uri="http://schemas.microsoft.com/sharepoint/v3"/>
    <ds:schemaRef ds:uri="http://schemas.openxmlformats.org/package/2006/metadata/core-properties"/>
    <ds:schemaRef ds:uri="0cab617a-a358-454a-b57a-a95f04bdac87"/>
    <ds:schemaRef ds:uri="http://www.w3.org/XML/1998/namespace"/>
    <ds:schemaRef ds:uri="http://purl.org/dc/dcmitype/"/>
  </ds:schemaRefs>
</ds:datastoreItem>
</file>

<file path=docMetadata/LabelInfo.xml><?xml version="1.0" encoding="utf-8"?>
<clbl:labelList xmlns:clbl="http://schemas.microsoft.com/office/2020/mipLabelMetadata">
  <clbl:label id="{45011977-b912-4387-97a4-f4c94a801377}" enabled="1" method="Standard" siteId="{11d0e217-264e-400a-8ba0-57dcc127d72d}" removed="0"/>
</clbl:labelList>
</file>

<file path=docProps/app.xml><?xml version="1.0" encoding="utf-8"?>
<Properties xmlns="http://schemas.openxmlformats.org/officeDocument/2006/extended-properties" xmlns:vt="http://schemas.openxmlformats.org/officeDocument/2006/docPropsVTypes">
  <Template/>
  <TotalTime>0</TotalTime>
  <Words>3372</Words>
  <Application>Microsoft Office PowerPoint</Application>
  <PresentationFormat>On-screen Show (4:3)</PresentationFormat>
  <Paragraphs>387</Paragraphs>
  <Slides>62</Slides>
  <Notes>62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Arial</vt:lpstr>
      <vt:lpstr>Calibri</vt:lpstr>
      <vt:lpstr>Ebrima</vt:lpstr>
      <vt:lpstr>Roboto Slab</vt:lpstr>
      <vt:lpstr>Rockwell</vt:lpstr>
      <vt:lpstr>Wingdings</vt:lpstr>
      <vt:lpstr>Office Theme</vt:lpstr>
      <vt:lpstr>Cowlitz River Fisheries  Cowlitz River Fisheries and Aquatic Science Conference</vt:lpstr>
      <vt:lpstr>Presentation Outline</vt:lpstr>
      <vt:lpstr>Acknowledgements</vt:lpstr>
      <vt:lpstr>PowerPoint Presentation</vt:lpstr>
      <vt:lpstr>Lower Cowlitz River Fisheries</vt:lpstr>
      <vt:lpstr>PowerPoint Presentation</vt:lpstr>
      <vt:lpstr>Lower Cowlitz River Creel Surveys</vt:lpstr>
      <vt:lpstr>Lower Cowlitz River Fishery NOR:HOR Handling Rates </vt:lpstr>
      <vt:lpstr>Cowlitz River Fishery Data Sources</vt:lpstr>
      <vt:lpstr>Cowlitz River Winter Steelhead</vt:lpstr>
      <vt:lpstr>Cowlitz River Winter Steelhead</vt:lpstr>
      <vt:lpstr>Cowlitz River Winter Steelhead</vt:lpstr>
      <vt:lpstr>Cowlitz Winter Steelhead Hatchery Production Sliding Adjustments</vt:lpstr>
      <vt:lpstr>Cowlitz Hatchery Winter Steelhead Smolt Production </vt:lpstr>
      <vt:lpstr>Cowlitz River Adult Steelhead Returns To Barrier Dam</vt:lpstr>
      <vt:lpstr>Lower Cowlitz River Winter Steelhead</vt:lpstr>
      <vt:lpstr>Cowlitz River Winter Steelhead</vt:lpstr>
      <vt:lpstr>Hatchery winter steelhead catch has evolved:  early  bimodal  late</vt:lpstr>
      <vt:lpstr>Are We Making Progress?    Cowlitz Winter Steelhead Returns to the Barrier Dam Facility www.mytpu.org/community-environment/fish-wildlife-environment/cowlitz-fish-report/</vt:lpstr>
      <vt:lpstr>“Typical” Cowlitz Stock Winter Steelhead</vt:lpstr>
      <vt:lpstr>Cowlitz River Winter Steelhead</vt:lpstr>
      <vt:lpstr>Cowlitz River Summer Steelhead</vt:lpstr>
      <vt:lpstr>Cowlitz River Summer Steelhead</vt:lpstr>
      <vt:lpstr>Cowlitz River Summer Steelhead Returns to Barrier Dam</vt:lpstr>
      <vt:lpstr>Cowlitz Summer Steelhead</vt:lpstr>
      <vt:lpstr>Cowlitz Summer Steelhead</vt:lpstr>
      <vt:lpstr>Cowlitz Spring Chinook Salmon</vt:lpstr>
      <vt:lpstr>Cowlitz Spring Chinook Salmon</vt:lpstr>
      <vt:lpstr>Cowlitz Spring Chinook Salmon</vt:lpstr>
      <vt:lpstr>Cowlitz Spring Chinook Salmon Returns to Barrier Dam</vt:lpstr>
      <vt:lpstr>Cowlitz River Spring Chinook</vt:lpstr>
      <vt:lpstr>Cowlitz Spring Chinook Salmon As reported through CRC</vt:lpstr>
      <vt:lpstr>Cowlitz Spring Chinook Salmon</vt:lpstr>
      <vt:lpstr>Cowlitz River Fall Chinook Salmon</vt:lpstr>
      <vt:lpstr>Cowlitz River Fall Chinook Salmon</vt:lpstr>
      <vt:lpstr>Cowlitz Fall Chinook Hatchery Releases</vt:lpstr>
      <vt:lpstr>Cowlitz Fall Chinook Salmon Returns to the Barrier Dam </vt:lpstr>
      <vt:lpstr>Cowlitz River Fall Chinook Salmon</vt:lpstr>
      <vt:lpstr>Cowlitz River Fall Chinook Salmon</vt:lpstr>
      <vt:lpstr>Cowlitz River Coho Salmon</vt:lpstr>
      <vt:lpstr>Coho Salmon Returns to Barrier Dam Does not include Lower Cowlitz harvest, tributary returns, etc.</vt:lpstr>
      <vt:lpstr>Barrier Dam Hatchery Coho Returns and Lower Cowlitz Harvest Estimates</vt:lpstr>
      <vt:lpstr>Coho Salmon</vt:lpstr>
      <vt:lpstr>Above Hatchery Needs Distribution</vt:lpstr>
      <vt:lpstr>Cowlitz Coho Upstream Distribution</vt:lpstr>
      <vt:lpstr>Lake Scanewa Coho</vt:lpstr>
      <vt:lpstr>Cowlitz River Coho Salmon</vt:lpstr>
      <vt:lpstr>Coho Salmon</vt:lpstr>
      <vt:lpstr>Coho Salmon</vt:lpstr>
      <vt:lpstr>Sea- Run Cutthroat </vt:lpstr>
      <vt:lpstr>Sea-Run Cutthroat Trout</vt:lpstr>
      <vt:lpstr>Sea-Run Cutthroat Trout</vt:lpstr>
      <vt:lpstr>Cowlitz Sea-Run Cutthroat Trout Returns to Barrier Dam</vt:lpstr>
      <vt:lpstr>Sea-Run Cutthroat Trout</vt:lpstr>
      <vt:lpstr>PowerPoint Presentation</vt:lpstr>
      <vt:lpstr>Electronic Catch Record Cards</vt:lpstr>
      <vt:lpstr>Electronic Catch Record Cards</vt:lpstr>
      <vt:lpstr>Electronic Catch Record Card</vt:lpstr>
      <vt:lpstr>Electronic Catch Record Card</vt:lpstr>
      <vt:lpstr>Questions?</vt:lpstr>
      <vt:lpstr>Cowlitz River Fall Chinook Salmon Lower Cowlitz vs Barrier Dam </vt:lpstr>
      <vt:lpstr>Electronic Catch Record Card</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2014 PowerPoint template</dc:title>
  <dc:creator>cast461</dc:creator>
  <cp:lastModifiedBy>Bauman, Jenise</cp:lastModifiedBy>
  <cp:revision>1</cp:revision>
  <cp:lastPrinted>2026-04-22T00:54:24Z</cp:lastPrinted>
  <dcterms:created xsi:type="dcterms:W3CDTF">2014-07-25T19:35:40Z</dcterms:created>
  <dcterms:modified xsi:type="dcterms:W3CDTF">2026-04-22T16:43:16Z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0x0101009808F54C2D7DC44EAE0D2663C9454B10</vt:lpwstr>
  </property>
  <property fmtid="{D5CDD505-2E9C-101B-9397-08002B2CF9AE}" pid="3" name="Order">
    <vt:r8>19000</vt:r8>
  </property>
  <property fmtid="{D5CDD505-2E9C-101B-9397-08002B2CF9AE}" pid="4" name="Workgroup">
    <vt:lpwstr>--</vt:lpwstr>
  </property>
  <property fmtid="{D5CDD505-2E9C-101B-9397-08002B2CF9AE}" pid="5" name="Scope">
    <vt:lpwstr>Branding</vt:lpwstr>
  </property>
  <property fmtid="{D5CDD505-2E9C-101B-9397-08002B2CF9AE}" pid="6" name="MSIP_Label_45011977-b912-4387-97a4-f4c94a801377_Enabled">
    <vt:lpwstr>true</vt:lpwstr>
  </property>
  <property fmtid="{D5CDD505-2E9C-101B-9397-08002B2CF9AE}" pid="7" name="MSIP_Label_45011977-b912-4387-97a4-f4c94a801377_SetDate">
    <vt:lpwstr>2022-03-22T16:35:39Z</vt:lpwstr>
  </property>
  <property fmtid="{D5CDD505-2E9C-101B-9397-08002B2CF9AE}" pid="8" name="MSIP_Label_45011977-b912-4387-97a4-f4c94a801377_Method">
    <vt:lpwstr>Standard</vt:lpwstr>
  </property>
  <property fmtid="{D5CDD505-2E9C-101B-9397-08002B2CF9AE}" pid="9" name="MSIP_Label_45011977-b912-4387-97a4-f4c94a801377_Name">
    <vt:lpwstr>Uncategorized Data</vt:lpwstr>
  </property>
  <property fmtid="{D5CDD505-2E9C-101B-9397-08002B2CF9AE}" pid="10" name="MSIP_Label_45011977-b912-4387-97a4-f4c94a801377_SiteId">
    <vt:lpwstr>11d0e217-264e-400a-8ba0-57dcc127d72d</vt:lpwstr>
  </property>
  <property fmtid="{D5CDD505-2E9C-101B-9397-08002B2CF9AE}" pid="11" name="MSIP_Label_45011977-b912-4387-97a4-f4c94a801377_ActionId">
    <vt:lpwstr>cb6b2f84-b0d7-4dfb-93ee-36d05b533cb8</vt:lpwstr>
  </property>
  <property fmtid="{D5CDD505-2E9C-101B-9397-08002B2CF9AE}" pid="12" name="MSIP_Label_45011977-b912-4387-97a4-f4c94a801377_ContentBits">
    <vt:lpwstr>0</vt:lpwstr>
  </property>
  <property fmtid="{D5CDD505-2E9C-101B-9397-08002B2CF9AE}" pid="13" name="MediaServiceImageTags">
    <vt:lpwstr/>
  </property>
  <property fmtid="{D5CDD505-2E9C-101B-9397-08002B2CF9AE}" pid="14" name="MSIP_Label_dcaad403-beaf-4d58-8868-791c33f888c7_Enabled">
    <vt:lpwstr>true</vt:lpwstr>
  </property>
  <property fmtid="{D5CDD505-2E9C-101B-9397-08002B2CF9AE}" pid="15" name="MSIP_Label_dcaad403-beaf-4d58-8868-791c33f888c7_SetDate">
    <vt:lpwstr>2026-04-22T16:42:19Z</vt:lpwstr>
  </property>
  <property fmtid="{D5CDD505-2E9C-101B-9397-08002B2CF9AE}" pid="16" name="MSIP_Label_dcaad403-beaf-4d58-8868-791c33f888c7_Method">
    <vt:lpwstr>Standard</vt:lpwstr>
  </property>
  <property fmtid="{D5CDD505-2E9C-101B-9397-08002B2CF9AE}" pid="17" name="MSIP_Label_dcaad403-beaf-4d58-8868-791c33f888c7_Name">
    <vt:lpwstr>Category 2 - Sensitive-Internal</vt:lpwstr>
  </property>
  <property fmtid="{D5CDD505-2E9C-101B-9397-08002B2CF9AE}" pid="18" name="MSIP_Label_dcaad403-beaf-4d58-8868-791c33f888c7_SiteId">
    <vt:lpwstr>8ef8e5fc-f375-40ae-ab99-e5cee9801271</vt:lpwstr>
  </property>
  <property fmtid="{D5CDD505-2E9C-101B-9397-08002B2CF9AE}" pid="19" name="MSIP_Label_dcaad403-beaf-4d58-8868-791c33f888c7_ActionId">
    <vt:lpwstr>602299c4-f95a-4be7-9e3a-def96d2e93cc</vt:lpwstr>
  </property>
  <property fmtid="{D5CDD505-2E9C-101B-9397-08002B2CF9AE}" pid="20" name="MSIP_Label_dcaad403-beaf-4d58-8868-791c33f888c7_ContentBits">
    <vt:lpwstr>0</vt:lpwstr>
  </property>
</Properties>
</file>