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84" r:id="rId5"/>
    <p:sldId id="368" r:id="rId6"/>
    <p:sldId id="282" r:id="rId7"/>
    <p:sldId id="263" r:id="rId8"/>
    <p:sldId id="370" r:id="rId9"/>
    <p:sldId id="266" r:id="rId10"/>
    <p:sldId id="386" r:id="rId11"/>
    <p:sldId id="271" r:id="rId12"/>
    <p:sldId id="273" r:id="rId13"/>
    <p:sldId id="272" r:id="rId14"/>
    <p:sldId id="378" r:id="rId15"/>
    <p:sldId id="283" r:id="rId16"/>
    <p:sldId id="381" r:id="rId17"/>
    <p:sldId id="280" r:id="rId18"/>
    <p:sldId id="376" r:id="rId19"/>
    <p:sldId id="385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17A"/>
    <a:srgbClr val="525252"/>
    <a:srgbClr val="F9A23B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87D1A-0D25-4960-9D5D-B715FDEE9F87}" v="3" dt="2026-04-22T19:53:08.16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9" autoAdjust="0"/>
    <p:restoredTop sz="87283" autoAdjust="0"/>
  </p:normalViewPr>
  <p:slideViewPr>
    <p:cSldViewPr>
      <p:cViewPr varScale="1">
        <p:scale>
          <a:sx n="72" d="100"/>
          <a:sy n="72" d="100"/>
        </p:scale>
        <p:origin x="19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61189-5423-4A82-B657-AFE00532B029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61DB-1024-4452-A6D1-811CFFC0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F29FAA-7266-40B5-8C39-CB913B99ECD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AA7EAB-3779-4596-8551-A5B0C0253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59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9EC3-A1FD-6EAC-4A2C-5E120BAE8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9422D-9422-1069-50AE-B07776BB9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A26A9-7277-6290-F4B1-F20BF4DC7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44598-24FA-B040-FB5C-880CC2B79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21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7C28A-8E10-A5B1-08BC-D2A24C2E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BE5FFE-C063-C5F6-ED4E-3C5EBA065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1D18E-8649-4C18-56D9-4B3BC63AF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CC59A-92A2-6775-9FE3-3625C3011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1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0E1B-2062-61B1-1C61-BBE4E3C0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9D1FA-2282-BADC-55B4-91D5F55E2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75282-9AC0-45D8-0E44-4C7A4FE29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E0EB0-D4F2-CFCF-C43A-837DF8199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12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1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7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9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3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E08F7-311F-D44D-31A9-C891619F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5A44E-73B5-C0CE-0436-1C20640CD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C3E18-6ACD-F5C3-BCEA-85BCB0A43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CEF41-3BE4-EB6C-B42D-6EA431B1D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7258-91B2-CCA3-5C0A-8E783542B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02315-B90E-FDAC-C357-98C35770A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0361D-AA68-C06B-4B28-C773FF08A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5A991-2D14-5A48-799F-4ED9DFEAA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5F4EF-3F09-4F6E-0F4C-72D59267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B6671-EA96-22CF-8442-5B78C8933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5C04B-A727-0E69-9077-7C8266C7B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E2E6-77E4-36A9-FBA5-0AC6EB5CD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2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D5CE2-C0C5-8803-9A03-C16339BFB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1E7DE-5AA9-A46F-0FDC-81C4AC58C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501D7-31BD-72EA-46CD-A70CD8E9B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077C-48FC-BB0E-267A-E395A10E4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9EC3-A1FD-6EAC-4A2C-5E120BAE8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9422D-9422-1069-50AE-B07776BB9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A26A9-7277-6290-F4B1-F20BF4DC7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44598-24FA-B040-FB5C-880CC2B79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7EAB-3779-4596-8551-A5B0C02533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9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7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7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EEF0-84E7-1130-2711-EF5E8F59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1DC0C-39E8-EF90-FD4D-5D293F7F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EAD0-7BA3-424C-A5C1-1B62A7CC67D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2FD4A-A36E-49B8-567F-D5D10E7A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E274E-C9C4-EBC3-E754-283BDB14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A3C3-EE58-45E1-856A-C4F2A492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8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4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1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9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5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2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9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C068-4FF6-4FC9-9C04-7A145FC6E8CA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5B04-E7AC-44C0-BADC-80B6279F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1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6"/>
            <a:ext cx="9144000" cy="1828800"/>
          </a:xfrm>
        </p:spPr>
        <p:txBody>
          <a:bodyPr anchor="t" anchorCtr="0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28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  <a:t>Adaptive Management Through Applied Science – </a:t>
            </a:r>
            <a:br>
              <a:rPr lang="en-US" sz="28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r>
              <a:rPr lang="en-US" sz="28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  <a:t>Fall Chinook Abundance Monitoring</a:t>
            </a:r>
            <a:br>
              <a:rPr lang="en-US" sz="28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28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28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425" y="7437438"/>
            <a:ext cx="8229600" cy="17526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rgbClr val="525252"/>
              </a:solidFill>
              <a:latin typeface="Corbel" panose="020B0503020204020204" pitchFamily="34" charset="0"/>
              <a:ea typeface="Segoe UI Symbol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6463"/>
            <a:ext cx="91440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A64CA-ABD4-6C8A-20F6-C8DF180ADEED}"/>
              </a:ext>
            </a:extLst>
          </p:cNvPr>
          <p:cNvSpPr txBox="1"/>
          <p:nvPr/>
        </p:nvSpPr>
        <p:spPr>
          <a:xfrm>
            <a:off x="304800" y="6191171"/>
            <a:ext cx="886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Scott Gibson                                                                         April 22, 2026</a:t>
            </a:r>
          </a:p>
        </p:txBody>
      </p:sp>
      <p:pic>
        <p:nvPicPr>
          <p:cNvPr id="6" name="Picture 6" descr="McMillen | LinkedIn">
            <a:extLst>
              <a:ext uri="{FF2B5EF4-FFF2-40B4-BE49-F238E27FC236}">
                <a16:creationId xmlns:a16="http://schemas.microsoft.com/office/drawing/2014/main" id="{4563F2CF-0CD3-65F1-7D99-916D408CC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15665"/>
          <a:stretch/>
        </p:blipFill>
        <p:spPr bwMode="auto">
          <a:xfrm>
            <a:off x="0" y="914400"/>
            <a:ext cx="9144000" cy="48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FB47-E9CB-99C2-E31D-7A0309936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AF1386F-A95F-E425-E9FE-7F4A3B6A426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b="1" dirty="0">
                <a:solidFill>
                  <a:srgbClr val="35617A"/>
                </a:solidFill>
                <a:latin typeface="Cambria" panose="02040503050406030204" pitchFamily="18" charset="0"/>
              </a:rPr>
              <a:t>Identifying Data Discrepancies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C49D21-941D-55B9-7CC6-CE25DAC46B30}"/>
              </a:ext>
            </a:extLst>
          </p:cNvPr>
          <p:cNvSpPr txBox="1">
            <a:spLocks/>
          </p:cNvSpPr>
          <p:nvPr/>
        </p:nvSpPr>
        <p:spPr>
          <a:xfrm>
            <a:off x="228600" y="1230134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rbel" panose="020B0503020204020204" pitchFamily="34" charset="0"/>
              </a:rPr>
              <a:t>Adult and juvenile abundance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estimates misaligned</a:t>
            </a:r>
          </a:p>
          <a:p>
            <a:r>
              <a:rPr lang="en-US" sz="2400" dirty="0">
                <a:latin typeface="Corbel" panose="020B0503020204020204" pitchFamily="34" charset="0"/>
              </a:rPr>
              <a:t>Juvenile estimates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significantly higher than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biologically possible</a:t>
            </a:r>
          </a:p>
          <a:p>
            <a:r>
              <a:rPr lang="en-US" sz="2400" dirty="0">
                <a:latin typeface="Corbel" panose="020B0503020204020204" pitchFamily="34" charset="0"/>
              </a:rPr>
              <a:t>Average Chinook survival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from egg to fry is ~54%</a:t>
            </a:r>
          </a:p>
          <a:p>
            <a:r>
              <a:rPr lang="en-US" sz="2400" dirty="0">
                <a:latin typeface="Corbel" panose="020B0503020204020204" pitchFamily="34" charset="0"/>
              </a:rPr>
              <a:t>Average fall Chinook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fecundity in the Cowlitz is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4,100.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    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0EE29-5F9A-8254-BDE5-2D09B6CED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01E7A-39BA-D782-A595-3F47A84BF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712" y="1093471"/>
            <a:ext cx="3905607" cy="2209800"/>
          </a:xfrm>
          <a:prstGeom prst="rect">
            <a:avLst/>
          </a:prstGeom>
        </p:spPr>
      </p:pic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6A3D3139-3387-9FA0-27DE-5747D7A9A09F}"/>
              </a:ext>
            </a:extLst>
          </p:cNvPr>
          <p:cNvPicPr/>
          <p:nvPr/>
        </p:nvPicPr>
        <p:blipFill>
          <a:blip r:embed="rId5"/>
          <a:srcRect b="2974"/>
          <a:stretch/>
        </p:blipFill>
        <p:spPr>
          <a:xfrm>
            <a:off x="4422912" y="3445899"/>
            <a:ext cx="4210407" cy="25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FDCF3-81A1-7FE7-2D29-71EAA75E5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4E9D133-DFB0-0E72-FFFD-5E62DE6A3C01}"/>
              </a:ext>
            </a:extLst>
          </p:cNvPr>
          <p:cNvSpPr txBox="1">
            <a:spLocks/>
          </p:cNvSpPr>
          <p:nvPr/>
        </p:nvSpPr>
        <p:spPr>
          <a:xfrm>
            <a:off x="457200" y="16381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b="1" dirty="0">
                <a:solidFill>
                  <a:srgbClr val="35617A"/>
                </a:solidFill>
                <a:latin typeface="Cambria" panose="02040503050406030204" pitchFamily="18" charset="0"/>
              </a:rPr>
              <a:t>Implementing A New Method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3DB0C8-4B19-D941-6828-194B91C007D8}"/>
              </a:ext>
            </a:extLst>
          </p:cNvPr>
          <p:cNvSpPr txBox="1">
            <a:spLocks/>
          </p:cNvSpPr>
          <p:nvPr/>
        </p:nvSpPr>
        <p:spPr>
          <a:xfrm>
            <a:off x="228600" y="844137"/>
            <a:ext cx="90678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Corbel" panose="020B0503020204020204" pitchFamily="34" charset="0"/>
              </a:rPr>
              <a:t>In 2020, WDFW proposed a method for estimating abundance that had proven to be an effective approach in the Lewis River.</a:t>
            </a: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10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Corbel" panose="020B0503020204020204" pitchFamily="34" charset="0"/>
              </a:rPr>
              <a:t>Chinook carcasses are collected, tagged and returned to the river and then       subsequently recaptured. Estimates are generated using a multivariate, random-walk mark-recapture Jolly-</a:t>
            </a:r>
            <a:r>
              <a:rPr lang="en-US" sz="2000" dirty="0" err="1">
                <a:latin typeface="Corbel" panose="020B0503020204020204" pitchFamily="34" charset="0"/>
              </a:rPr>
              <a:t>Seber</a:t>
            </a:r>
            <a:r>
              <a:rPr lang="en-US" sz="2000" dirty="0">
                <a:latin typeface="Corbel" panose="020B0503020204020204" pitchFamily="34" charset="0"/>
              </a:rPr>
              <a:t> (JS) model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C729C-EE4D-C1C6-D540-29105089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BEB068-FEA5-5BBC-FC58-FD07E391F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4162"/>
            <a:ext cx="6019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68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72C9-43C8-3533-862F-75326F8F7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3B6A56B-42CD-4D7B-2A54-859999AB3D4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b="1" dirty="0">
                <a:solidFill>
                  <a:srgbClr val="35617A"/>
                </a:solidFill>
                <a:latin typeface="Cambria" panose="02040503050406030204" pitchFamily="18" charset="0"/>
              </a:rPr>
              <a:t>Comparing Methods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CC925B-A808-0AC7-3756-0C080E0431B2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4224129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Corbel" panose="020B0503020204020204" pitchFamily="34" charset="0"/>
              </a:rPr>
              <a:t>Methods Overview:</a:t>
            </a:r>
          </a:p>
          <a:p>
            <a:r>
              <a:rPr lang="en-US" sz="2400" dirty="0">
                <a:latin typeface="Corbel" panose="020B0503020204020204" pitchFamily="34" charset="0"/>
              </a:rPr>
              <a:t>Peak </a:t>
            </a:r>
            <a:r>
              <a:rPr lang="en-US" sz="2400" dirty="0" err="1">
                <a:latin typeface="Corbel" panose="020B0503020204020204" pitchFamily="34" charset="0"/>
              </a:rPr>
              <a:t>redd</a:t>
            </a:r>
            <a:r>
              <a:rPr lang="en-US" sz="2400" dirty="0">
                <a:latin typeface="Corbel" panose="020B0503020204020204" pitchFamily="34" charset="0"/>
              </a:rPr>
              <a:t> count expansion via aerial surveys</a:t>
            </a:r>
          </a:p>
          <a:p>
            <a:r>
              <a:rPr lang="en-US" sz="2400" dirty="0">
                <a:latin typeface="Corbel" panose="020B0503020204020204" pitchFamily="34" charset="0"/>
              </a:rPr>
              <a:t>Mark-Recapture of carcasses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 via jet boat surveys</a:t>
            </a:r>
          </a:p>
          <a:p>
            <a:r>
              <a:rPr lang="en-US" sz="2400" dirty="0">
                <a:latin typeface="Corbel" panose="020B0503020204020204" pitchFamily="34" charset="0"/>
              </a:rPr>
              <a:t>Bias-corrected peak </a:t>
            </a:r>
            <a:r>
              <a:rPr lang="en-US" sz="2400" dirty="0" err="1">
                <a:latin typeface="Corbel" panose="020B0503020204020204" pitchFamily="34" charset="0"/>
              </a:rPr>
              <a:t>redd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 count estimates</a:t>
            </a:r>
          </a:p>
          <a:p>
            <a:pPr marL="0" indent="0">
              <a:buNone/>
            </a:pPr>
            <a:endParaRPr lang="en-US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    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2CD51-F457-00B8-876E-F7F8842A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1026" name="Picture 2" descr="2,197 Comparison Method Royalty-Free Images, Stock Photo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8223"/>
          <a:stretch/>
        </p:blipFill>
        <p:spPr bwMode="auto">
          <a:xfrm>
            <a:off x="4376529" y="1274647"/>
            <a:ext cx="4648201" cy="43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3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72C9-43C8-3533-862F-75326F8F7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3B6A56B-42CD-4D7B-2A54-859999AB3D4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b="1" dirty="0">
                <a:solidFill>
                  <a:srgbClr val="35617A"/>
                </a:solidFill>
                <a:latin typeface="Cambria" panose="02040503050406030204" pitchFamily="18" charset="0"/>
              </a:rPr>
              <a:t>Comparing Methods: Results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CC925B-A808-0AC7-3756-0C080E0431B2}"/>
              </a:ext>
            </a:extLst>
          </p:cNvPr>
          <p:cNvSpPr txBox="1">
            <a:spLocks/>
          </p:cNvSpPr>
          <p:nvPr/>
        </p:nvSpPr>
        <p:spPr>
          <a:xfrm>
            <a:off x="400627" y="914400"/>
            <a:ext cx="8743373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Corbel" panose="020B0503020204020204" pitchFamily="34" charset="0"/>
              </a:rPr>
              <a:t>2021-2024 mark-recapture  estimates were two to three times greater than that of peak </a:t>
            </a:r>
            <a:r>
              <a:rPr lang="en-US" sz="1800" dirty="0" err="1">
                <a:latin typeface="Corbel" panose="020B0503020204020204" pitchFamily="34" charset="0"/>
              </a:rPr>
              <a:t>redd</a:t>
            </a:r>
            <a:r>
              <a:rPr lang="en-US" sz="1800" dirty="0">
                <a:latin typeface="Corbel" panose="020B0503020204020204" pitchFamily="34" charset="0"/>
              </a:rPr>
              <a:t> count expansions. </a:t>
            </a: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Corbel" panose="020B0503020204020204" pitchFamily="34" charset="0"/>
              </a:rPr>
              <a:t>Natural origin spawner abundance has averaged 12,284 (range 6,886-18,545)</a:t>
            </a:r>
          </a:p>
          <a:p>
            <a:pPr algn="ctr"/>
            <a:endParaRPr lang="en-US" sz="2000" b="1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    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2CD51-F457-00B8-876E-F7F8842A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3" name="Picture 2" descr="Chart, line chart&#10;&#10;AI-generated content may be incorrect.">
            <a:extLst>
              <a:ext uri="{FF2B5EF4-FFF2-40B4-BE49-F238E27FC236}">
                <a16:creationId xmlns:a16="http://schemas.microsoft.com/office/drawing/2014/main" id="{6C6A2AE5-6B64-F6E4-E8B9-11A6494A6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b="7758"/>
          <a:stretch/>
        </p:blipFill>
        <p:spPr>
          <a:xfrm>
            <a:off x="200314" y="1507104"/>
            <a:ext cx="8743372" cy="38437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345CA8-B5CD-D91A-3928-332316DECFFC}"/>
              </a:ext>
            </a:extLst>
          </p:cNvPr>
          <p:cNvSpPr/>
          <p:nvPr/>
        </p:nvSpPr>
        <p:spPr>
          <a:xfrm>
            <a:off x="4953000" y="1503791"/>
            <a:ext cx="3990686" cy="3141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49716-E9AB-C06A-BCBF-9FFA210B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2C5A4BC-CCD7-0392-F5A0-34CEB5E4EEC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endParaRPr lang="en-US" b="1" dirty="0">
              <a:solidFill>
                <a:srgbClr val="35617A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67A61C6-C4F6-4E2B-4B70-B6199F206A59}"/>
              </a:ext>
            </a:extLst>
          </p:cNvPr>
          <p:cNvSpPr txBox="1">
            <a:spLocks/>
          </p:cNvSpPr>
          <p:nvPr/>
        </p:nvSpPr>
        <p:spPr>
          <a:xfrm>
            <a:off x="553027" y="1219200"/>
            <a:ext cx="8133773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    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3B4BF-8465-9905-3520-297068E48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4" name="Picture 3" descr="Diagram, timeline&#10;&#10;AI-generated content may be incorrect.">
            <a:extLst>
              <a:ext uri="{FF2B5EF4-FFF2-40B4-BE49-F238E27FC236}">
                <a16:creationId xmlns:a16="http://schemas.microsoft.com/office/drawing/2014/main" id="{B3231C66-885C-9139-E589-DD41BB07E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57" y="274638"/>
            <a:ext cx="9491762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6A8B3-8437-604B-CF80-3E3129F66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A4372AA-DBED-06CA-540D-7028D073450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endParaRPr lang="en-US" b="1" dirty="0">
              <a:solidFill>
                <a:srgbClr val="35617A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9324FA9-6F8F-9693-4092-E56E67C9CFE7}"/>
              </a:ext>
            </a:extLst>
          </p:cNvPr>
          <p:cNvSpPr txBox="1">
            <a:spLocks/>
          </p:cNvSpPr>
          <p:nvPr/>
        </p:nvSpPr>
        <p:spPr>
          <a:xfrm>
            <a:off x="553027" y="1219200"/>
            <a:ext cx="8133773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    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F19D5-AECA-B50D-5D0F-648ADD2E8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1BE40-B9E8-29FB-79D8-E8A9E0ACE92F}"/>
              </a:ext>
            </a:extLst>
          </p:cNvPr>
          <p:cNvSpPr txBox="1"/>
          <p:nvPr/>
        </p:nvSpPr>
        <p:spPr>
          <a:xfrm>
            <a:off x="9939" y="211346"/>
            <a:ext cx="9067800" cy="59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3400" b="1" dirty="0">
                <a:solidFill>
                  <a:srgbClr val="35617A"/>
                </a:solidFill>
                <a:latin typeface="Cambria" panose="02040503050406030204" pitchFamily="18" charset="0"/>
              </a:rPr>
              <a:t>Next Steps for Transition Plans: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4D010-7CE1-8805-B67B-DF5A595E2B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91" t="25794" r="61155" b="24847"/>
          <a:stretch/>
        </p:blipFill>
        <p:spPr>
          <a:xfrm>
            <a:off x="7375072" y="1643710"/>
            <a:ext cx="1616528" cy="404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FC87B-1702-68E8-4F13-95EFFCB75FD4}"/>
              </a:ext>
            </a:extLst>
          </p:cNvPr>
          <p:cNvSpPr txBox="1"/>
          <p:nvPr/>
        </p:nvSpPr>
        <p:spPr>
          <a:xfrm>
            <a:off x="248227" y="1403195"/>
            <a:ext cx="710671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>
              <a:highlight>
                <a:srgbClr val="FFFF00"/>
              </a:highlight>
            </a:endParaRPr>
          </a:p>
          <a:p>
            <a:pPr marL="342900" lvl="1"/>
            <a:endParaRPr lang="en-US" sz="24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A776B-82FA-67EA-C5F6-6DD4526A129A}"/>
              </a:ext>
            </a:extLst>
          </p:cNvPr>
          <p:cNvSpPr txBox="1"/>
          <p:nvPr/>
        </p:nvSpPr>
        <p:spPr>
          <a:xfrm>
            <a:off x="296133" y="1343677"/>
            <a:ext cx="69940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rbel" panose="020B0503020204020204" pitchFamily="34" charset="0"/>
              </a:rPr>
              <a:t>Escapement: </a:t>
            </a:r>
            <a:r>
              <a:rPr lang="en-US" sz="2200" dirty="0">
                <a:latin typeface="Corbel" panose="020B0503020204020204" pitchFamily="34" charset="0"/>
              </a:rPr>
              <a:t>Set goals for the number of fish required to escape and spawn to maximize long-term, sustainable yield.</a:t>
            </a:r>
          </a:p>
          <a:p>
            <a:endParaRPr lang="en-US" sz="2200" dirty="0">
              <a:latin typeface="Corbel" panose="020B0503020204020204" pitchFamily="34" charset="0"/>
            </a:endParaRPr>
          </a:p>
          <a:p>
            <a:r>
              <a:rPr lang="en-US" sz="2200" b="1" dirty="0" err="1">
                <a:latin typeface="Corbel" panose="020B0503020204020204" pitchFamily="34" charset="0"/>
              </a:rPr>
              <a:t>Rmax</a:t>
            </a:r>
            <a:r>
              <a:rPr lang="en-US" sz="2200" b="1" dirty="0">
                <a:latin typeface="Corbel" panose="020B0503020204020204" pitchFamily="34" charset="0"/>
              </a:rPr>
              <a:t>: </a:t>
            </a:r>
            <a:r>
              <a:rPr lang="en-US" sz="2200" dirty="0">
                <a:latin typeface="Corbel" panose="020B0503020204020204" pitchFamily="34" charset="0"/>
              </a:rPr>
              <a:t>The maximum intrinsic rate of population increase or the upper limit of a populations productivity.</a:t>
            </a:r>
          </a:p>
          <a:p>
            <a:endParaRPr lang="en-US" sz="2200" dirty="0">
              <a:latin typeface="Corbel" panose="020B0503020204020204" pitchFamily="34" charset="0"/>
            </a:endParaRPr>
          </a:p>
          <a:p>
            <a:r>
              <a:rPr lang="en-US" sz="2200" b="1" dirty="0">
                <a:latin typeface="Corbel" panose="020B0503020204020204" pitchFamily="34" charset="0"/>
              </a:rPr>
              <a:t>Adult to adult productivity: </a:t>
            </a:r>
            <a:r>
              <a:rPr lang="en-US" sz="2200" dirty="0">
                <a:latin typeface="Corbel" panose="020B0503020204020204" pitchFamily="34" charset="0"/>
              </a:rPr>
              <a:t>calculate how many adult offspring are produced by each spawning adult in a given generation.</a:t>
            </a:r>
          </a:p>
          <a:p>
            <a:endParaRPr lang="en-US" sz="2200" dirty="0">
              <a:latin typeface="Corbel" panose="020B0503020204020204" pitchFamily="34" charset="0"/>
            </a:endParaRPr>
          </a:p>
          <a:p>
            <a:r>
              <a:rPr lang="en-US" sz="2200" b="1" dirty="0" err="1">
                <a:latin typeface="Corbel" panose="020B0503020204020204" pitchFamily="34" charset="0"/>
              </a:rPr>
              <a:t>pHOS</a:t>
            </a:r>
            <a:r>
              <a:rPr lang="en-US" sz="2200" b="1" dirty="0">
                <a:latin typeface="Corbel" panose="020B0503020204020204" pitchFamily="34" charset="0"/>
              </a:rPr>
              <a:t>:</a:t>
            </a:r>
            <a:r>
              <a:rPr lang="en-US" sz="2200" dirty="0">
                <a:latin typeface="Corbel" panose="020B0503020204020204" pitchFamily="34" charset="0"/>
              </a:rPr>
              <a:t> Calculate % of hatchery origin spawners in nature. 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cMille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4"/>
          <a:stretch/>
        </p:blipFill>
        <p:spPr bwMode="auto">
          <a:xfrm>
            <a:off x="0" y="722044"/>
            <a:ext cx="9144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6"/>
            <a:ext cx="9144000" cy="1828800"/>
          </a:xfrm>
        </p:spPr>
        <p:txBody>
          <a:bodyPr anchor="t" anchorCtr="0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40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  <a:t>Questions? </a:t>
            </a:r>
            <a:br>
              <a:rPr lang="en-US" sz="40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2800" b="1" dirty="0">
                <a:solidFill>
                  <a:srgbClr val="35617A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Segoe UI Symbol" panose="020B0502040204020203" pitchFamily="34" charset="0"/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425" y="7437438"/>
            <a:ext cx="8229600" cy="17526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rgbClr val="525252"/>
              </a:solidFill>
              <a:latin typeface="Corbel" panose="020B0503020204020204" pitchFamily="34" charset="0"/>
              <a:ea typeface="Segoe UI Symbol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6463"/>
            <a:ext cx="91440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A64CA-ABD4-6C8A-20F6-C8DF180ADEED}"/>
              </a:ext>
            </a:extLst>
          </p:cNvPr>
          <p:cNvSpPr txBox="1"/>
          <p:nvPr/>
        </p:nvSpPr>
        <p:spPr>
          <a:xfrm>
            <a:off x="304800" y="6191171"/>
            <a:ext cx="886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Scott Gibson                                                                         March 3, 2026</a:t>
            </a:r>
          </a:p>
        </p:txBody>
      </p:sp>
    </p:spTree>
    <p:extLst>
      <p:ext uri="{BB962C8B-B14F-4D97-AF65-F5344CB8AC3E}">
        <p14:creationId xmlns:p14="http://schemas.microsoft.com/office/powerpoint/2010/main" val="377480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8C953-5145-E8C3-9AF2-0CBAB202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1" t="25794" r="61155" b="24847"/>
          <a:stretch/>
        </p:blipFill>
        <p:spPr>
          <a:xfrm>
            <a:off x="7375072" y="2008502"/>
            <a:ext cx="1616528" cy="4040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16432-5365-202A-2F9A-DA820C20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5" y="313052"/>
            <a:ext cx="9144000" cy="994172"/>
          </a:xfrm>
        </p:spPr>
        <p:txBody>
          <a:bodyPr/>
          <a:lstStyle/>
          <a:p>
            <a:r>
              <a:rPr lang="en-US" dirty="0">
                <a:solidFill>
                  <a:srgbClr val="3561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Recovery Phase Goals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4BE88-CF14-4B88-D34A-4EC7615C135A}"/>
              </a:ext>
            </a:extLst>
          </p:cNvPr>
          <p:cNvSpPr txBox="1"/>
          <p:nvPr/>
        </p:nvSpPr>
        <p:spPr>
          <a:xfrm>
            <a:off x="1219200" y="2576290"/>
            <a:ext cx="6400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Juvenile Abundance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Returning Adults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Abundance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Timing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Distribution</a:t>
            </a:r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6F590-47D6-4450-B6CC-A83CB824CF8D}"/>
              </a:ext>
            </a:extLst>
          </p:cNvPr>
          <p:cNvSpPr txBox="1"/>
          <p:nvPr/>
        </p:nvSpPr>
        <p:spPr>
          <a:xfrm>
            <a:off x="66995" y="1172791"/>
            <a:ext cx="7924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>
                <a:latin typeface="Corbel" panose="020B0503020204020204" pitchFamily="34" charset="0"/>
              </a:rPr>
              <a:t>How to assess Lower Cowlitz Fall Chinook Populations: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CA6DA-9A48-959D-9AB4-FBBA5102B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" t="38649" r="36661" b="-1"/>
          <a:stretch/>
        </p:blipFill>
        <p:spPr>
          <a:xfrm>
            <a:off x="0" y="6192947"/>
            <a:ext cx="9144000" cy="66971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A3DEDE-C021-2C67-D078-C52C16601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33481" r="36048" b="15684"/>
          <a:stretch/>
        </p:blipFill>
        <p:spPr bwMode="auto">
          <a:xfrm>
            <a:off x="3252651" y="6312219"/>
            <a:ext cx="2772688" cy="4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7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1351" r="9600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85530" y="76200"/>
            <a:ext cx="3657600" cy="20666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3561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Juvenile Abundance Monitoring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381" y="1898194"/>
            <a:ext cx="3657600" cy="43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90000"/>
              </a:lnSpc>
            </a:pPr>
            <a:r>
              <a:rPr lang="en-US" sz="2400" dirty="0"/>
              <a:t>Rotary Screw Trap (RST)</a:t>
            </a:r>
          </a:p>
          <a:p>
            <a:pPr marL="457200">
              <a:lnSpc>
                <a:spcPct val="90000"/>
              </a:lnSpc>
            </a:pPr>
            <a:r>
              <a:rPr lang="en-US" sz="2400" dirty="0">
                <a:latin typeface="Corbel" panose="020B0503020204020204" pitchFamily="34" charset="0"/>
              </a:rPr>
              <a:t>Operations began in late May of 2015</a:t>
            </a:r>
            <a:endParaRPr lang="en-US" sz="2400" dirty="0"/>
          </a:p>
          <a:p>
            <a:pPr marL="457200">
              <a:lnSpc>
                <a:spcPct val="90000"/>
              </a:lnSpc>
            </a:pPr>
            <a:r>
              <a:rPr lang="en-US" sz="2400" dirty="0">
                <a:latin typeface="Corbel" panose="020B0503020204020204" pitchFamily="34" charset="0"/>
              </a:rPr>
              <a:t>Annual abundance estimates of Chinook, </a:t>
            </a:r>
            <a:r>
              <a:rPr lang="en-US" sz="2400" dirty="0" err="1">
                <a:latin typeface="Corbel" panose="020B0503020204020204" pitchFamily="34" charset="0"/>
              </a:rPr>
              <a:t>coho</a:t>
            </a:r>
            <a:r>
              <a:rPr lang="en-US" sz="2400" dirty="0">
                <a:latin typeface="Corbel" panose="020B0503020204020204" pitchFamily="34" charset="0"/>
              </a:rPr>
              <a:t>, winter steelhead and cutthroat</a:t>
            </a:r>
          </a:p>
          <a:p>
            <a:pPr marL="457200">
              <a:lnSpc>
                <a:spcPct val="90000"/>
              </a:lnSpc>
            </a:pPr>
            <a:r>
              <a:rPr lang="en-US" sz="2400" dirty="0">
                <a:latin typeface="Corbel" panose="020B0503020204020204" pitchFamily="34" charset="0"/>
              </a:rPr>
              <a:t>Outmigration timing</a:t>
            </a:r>
          </a:p>
          <a:p>
            <a:pPr marL="0" indent="-228600">
              <a:lnSpc>
                <a:spcPct val="90000"/>
              </a:lnSpc>
            </a:pPr>
            <a:endParaRPr lang="en-US" sz="1700" dirty="0"/>
          </a:p>
          <a:p>
            <a:pPr marL="0" indent="-22860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08388" y="382031"/>
            <a:ext cx="3156064" cy="18999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3561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RST Chinook Fry Abundance Estimates: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3099" y="2514600"/>
            <a:ext cx="286664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400" dirty="0"/>
              <a:t>2015 – N/A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2016 – N/A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2017 – 25,00,000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2018 – 7,247,000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2019 – 8,342,000</a:t>
            </a:r>
          </a:p>
          <a:p>
            <a:pPr marL="0" indent="-228600">
              <a:lnSpc>
                <a:spcPct val="90000"/>
              </a:lnSpc>
            </a:pPr>
            <a:endParaRPr lang="en-US" sz="1700" dirty="0"/>
          </a:p>
          <a:p>
            <a:pPr marL="0" indent="-22860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75" y="401909"/>
            <a:ext cx="5877637" cy="53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-26505" y="107157"/>
            <a:ext cx="4762103" cy="10039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b="1" dirty="0">
                <a:solidFill>
                  <a:srgbClr val="35617A"/>
                </a:solidFill>
                <a:latin typeface="Cambria" panose="02040503050406030204" pitchFamily="18" charset="0"/>
              </a:rPr>
              <a:t>Chinook Fry Migration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4387" y="1179610"/>
            <a:ext cx="4252097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rbel" panose="020B0503020204020204" pitchFamily="34" charset="0"/>
              </a:rPr>
              <a:t>Fry begin moving in late November and continue through June.</a:t>
            </a:r>
          </a:p>
          <a:p>
            <a:r>
              <a:rPr lang="en-US" sz="2400" dirty="0">
                <a:latin typeface="Corbel" panose="020B0503020204020204" pitchFamily="34" charset="0"/>
              </a:rPr>
              <a:t>Peak migration occurring late March</a:t>
            </a:r>
          </a:p>
          <a:p>
            <a:r>
              <a:rPr lang="en-US" sz="2400" dirty="0">
                <a:latin typeface="Corbel" panose="020B0503020204020204" pitchFamily="34" charset="0"/>
              </a:rPr>
              <a:t>Weekly estimates over 700k during peak migration.</a:t>
            </a:r>
          </a:p>
          <a:p>
            <a:r>
              <a:rPr lang="en-US" sz="2400" dirty="0">
                <a:latin typeface="Corbel" panose="020B0503020204020204" pitchFamily="34" charset="0"/>
              </a:rPr>
              <a:t>Fish capture ranged from 7,689 in 2015 to  179,834 in 2019.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5" name="Picture 4" descr="Chart&#10;&#10;AI-generated content may be incorrect."/>
          <p:cNvPicPr/>
          <p:nvPr/>
        </p:nvPicPr>
        <p:blipFill>
          <a:blip r:embed="rId4"/>
          <a:srcRect l="9314" r="6588"/>
          <a:stretch/>
        </p:blipFill>
        <p:spPr>
          <a:xfrm>
            <a:off x="5203487" y="164786"/>
            <a:ext cx="3332293" cy="3104942"/>
          </a:xfrm>
          <a:prstGeom prst="rect">
            <a:avLst/>
          </a:prstGeom>
        </p:spPr>
      </p:pic>
      <p:pic>
        <p:nvPicPr>
          <p:cNvPr id="9" name="Picture 8" descr="Chart&#10;&#10;AI-generated content may be incorrect."/>
          <p:cNvPicPr/>
          <p:nvPr/>
        </p:nvPicPr>
        <p:blipFill>
          <a:blip r:embed="rId5"/>
          <a:srcRect l="8240" t="10069" r="6666" b="7587"/>
          <a:stretch/>
        </p:blipFill>
        <p:spPr>
          <a:xfrm>
            <a:off x="5203487" y="2981623"/>
            <a:ext cx="3332293" cy="2625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3365B6-0EC7-597C-0F94-AB1BB3225620}"/>
              </a:ext>
            </a:extLst>
          </p:cNvPr>
          <p:cNvSpPr txBox="1"/>
          <p:nvPr/>
        </p:nvSpPr>
        <p:spPr>
          <a:xfrm>
            <a:off x="7773780" y="44198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EC1DA-5DBF-432E-C0AD-E0F406169B4B}"/>
              </a:ext>
            </a:extLst>
          </p:cNvPr>
          <p:cNvSpPr txBox="1"/>
          <p:nvPr/>
        </p:nvSpPr>
        <p:spPr>
          <a:xfrm>
            <a:off x="7757905" y="3064078"/>
            <a:ext cx="77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ACBB-EBB1-463E-E4DF-DC728F0078F9}"/>
              </a:ext>
            </a:extLst>
          </p:cNvPr>
          <p:cNvSpPr txBox="1"/>
          <p:nvPr/>
        </p:nvSpPr>
        <p:spPr>
          <a:xfrm>
            <a:off x="8443376" y="784480"/>
            <a:ext cx="6096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0.05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0.04</a:t>
            </a:r>
          </a:p>
          <a:p>
            <a:endParaRPr lang="en-US" sz="1100" dirty="0"/>
          </a:p>
          <a:p>
            <a:endParaRPr lang="en-US" sz="800" dirty="0"/>
          </a:p>
          <a:p>
            <a:endParaRPr lang="en-US" sz="1100" dirty="0"/>
          </a:p>
          <a:p>
            <a:r>
              <a:rPr lang="en-US" sz="1100" dirty="0"/>
              <a:t>0.02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0.00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800" dirty="0"/>
          </a:p>
          <a:p>
            <a:r>
              <a:rPr lang="en-US" sz="1100" dirty="0"/>
              <a:t>0.05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0.04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0.02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0.00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F04BD-EAE6-9D45-544B-177C3A5D4BA6}"/>
              </a:ext>
            </a:extLst>
          </p:cNvPr>
          <p:cNvSpPr txBox="1"/>
          <p:nvPr/>
        </p:nvSpPr>
        <p:spPr>
          <a:xfrm rot="5400000">
            <a:off x="6554688" y="3230037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Trap Efficiency                                         Trap Efficiency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06309-67AE-47DC-A3E8-9D067761947C}"/>
              </a:ext>
            </a:extLst>
          </p:cNvPr>
          <p:cNvSpPr txBox="1"/>
          <p:nvPr/>
        </p:nvSpPr>
        <p:spPr>
          <a:xfrm>
            <a:off x="4660094" y="784480"/>
            <a:ext cx="73811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600,000</a:t>
            </a:r>
          </a:p>
          <a:p>
            <a:endParaRPr lang="en-US" sz="1100" dirty="0"/>
          </a:p>
          <a:p>
            <a:endParaRPr lang="en-US" sz="800" dirty="0"/>
          </a:p>
          <a:p>
            <a:endParaRPr lang="en-US" sz="1100" dirty="0"/>
          </a:p>
          <a:p>
            <a:r>
              <a:rPr lang="en-US" sz="1100" dirty="0"/>
              <a:t>400,000</a:t>
            </a:r>
          </a:p>
          <a:p>
            <a:endParaRPr lang="en-US" sz="1100" dirty="0"/>
          </a:p>
          <a:p>
            <a:endParaRPr lang="en-US" sz="800" dirty="0"/>
          </a:p>
          <a:p>
            <a:endParaRPr lang="en-US" sz="1100" dirty="0"/>
          </a:p>
          <a:p>
            <a:r>
              <a:rPr lang="en-US" sz="1100" dirty="0"/>
              <a:t>200,000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800" dirty="0"/>
          </a:p>
          <a:p>
            <a:r>
              <a:rPr lang="en-US" sz="1100" dirty="0"/>
              <a:t>750,000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500,000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250,000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8AE68-94F2-B294-E56E-E545AAD21B77}"/>
              </a:ext>
            </a:extLst>
          </p:cNvPr>
          <p:cNvSpPr txBox="1"/>
          <p:nvPr/>
        </p:nvSpPr>
        <p:spPr>
          <a:xfrm rot="16200000">
            <a:off x="2122865" y="253452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Estimated Outmigrants                   Estimated Outmigrants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7874E-6685-5B9B-1557-C4FD71AA6CA6}"/>
              </a:ext>
            </a:extLst>
          </p:cNvPr>
          <p:cNvSpPr txBox="1"/>
          <p:nvPr/>
        </p:nvSpPr>
        <p:spPr>
          <a:xfrm>
            <a:off x="5179138" y="5523554"/>
            <a:ext cx="348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       Jan    Feb   Mar   Apr   May   Jun    Jul   </a:t>
            </a:r>
          </a:p>
        </p:txBody>
      </p:sp>
    </p:spTree>
    <p:extLst>
      <p:ext uri="{BB962C8B-B14F-4D97-AF65-F5344CB8AC3E}">
        <p14:creationId xmlns:p14="http://schemas.microsoft.com/office/powerpoint/2010/main" val="39479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114300" y="155859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sz="3200" b="1" dirty="0">
                <a:solidFill>
                  <a:srgbClr val="35617A"/>
                </a:solidFill>
                <a:latin typeface="Cambria" panose="02040503050406030204" pitchFamily="18" charset="0"/>
              </a:rPr>
              <a:t>Chinook </a:t>
            </a:r>
            <a:r>
              <a:rPr lang="en-US" sz="3200" b="1" dirty="0" err="1">
                <a:solidFill>
                  <a:srgbClr val="35617A"/>
                </a:solidFill>
                <a:latin typeface="Cambria" panose="02040503050406030204" pitchFamily="18" charset="0"/>
              </a:rPr>
              <a:t>Subyearling</a:t>
            </a:r>
            <a:r>
              <a:rPr lang="en-US" sz="3200" b="1" dirty="0">
                <a:solidFill>
                  <a:srgbClr val="35617A"/>
                </a:solidFill>
                <a:latin typeface="Cambria" panose="02040503050406030204" pitchFamily="18" charset="0"/>
              </a:rPr>
              <a:t> Abundance &amp; Migration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1852" y="1002980"/>
            <a:ext cx="4288584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Corbel" panose="020B0503020204020204" pitchFamily="34" charset="0"/>
              </a:rPr>
              <a:t>Subyearlings</a:t>
            </a:r>
            <a:r>
              <a:rPr lang="en-US" sz="2400" dirty="0">
                <a:latin typeface="Corbel" panose="020B0503020204020204" pitchFamily="34" charset="0"/>
              </a:rPr>
              <a:t>  begin moving in late to mid March and continue through June.</a:t>
            </a:r>
          </a:p>
          <a:p>
            <a:r>
              <a:rPr lang="en-US" sz="2400" dirty="0">
                <a:latin typeface="Corbel" panose="020B0503020204020204" pitchFamily="34" charset="0"/>
              </a:rPr>
              <a:t>Peak migration occurring late June</a:t>
            </a:r>
          </a:p>
          <a:p>
            <a:r>
              <a:rPr lang="en-US" sz="2400" dirty="0">
                <a:latin typeface="Corbel" panose="020B0503020204020204" pitchFamily="34" charset="0"/>
              </a:rPr>
              <a:t>Weekly estimates of 27,000 during peak migration.</a:t>
            </a:r>
          </a:p>
          <a:p>
            <a:r>
              <a:rPr lang="en-US" sz="2400" dirty="0">
                <a:latin typeface="Corbel" panose="020B0503020204020204" pitchFamily="34" charset="0"/>
              </a:rPr>
              <a:t>Fish capture ranged from 1,391 – 2,775</a:t>
            </a:r>
          </a:p>
          <a:p>
            <a:r>
              <a:rPr lang="en-US" sz="2400" dirty="0">
                <a:latin typeface="Corbel" panose="020B0503020204020204" pitchFamily="34" charset="0"/>
              </a:rPr>
              <a:t>Abundance estimates ranging from 96,513 - 359,232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10" name="Picture 9" descr="Chart, box and whisker chart&#10;&#10;AI-generated content may be incorrect."/>
          <p:cNvPicPr/>
          <p:nvPr/>
        </p:nvPicPr>
        <p:blipFill>
          <a:blip r:embed="rId4"/>
          <a:srcRect l="3331" b="11961"/>
          <a:stretch/>
        </p:blipFill>
        <p:spPr>
          <a:xfrm>
            <a:off x="5105400" y="880608"/>
            <a:ext cx="4038600" cy="2286782"/>
          </a:xfrm>
          <a:prstGeom prst="rect">
            <a:avLst/>
          </a:prstGeom>
        </p:spPr>
      </p:pic>
      <p:pic>
        <p:nvPicPr>
          <p:cNvPr id="11" name="Picture 10" descr="Chart, line chart&#10;&#10;AI-generated content may be incorrect."/>
          <p:cNvPicPr/>
          <p:nvPr/>
        </p:nvPicPr>
        <p:blipFill>
          <a:blip r:embed="rId5"/>
          <a:srcRect l="4189" t="6971" b="11063"/>
          <a:stretch/>
        </p:blipFill>
        <p:spPr>
          <a:xfrm>
            <a:off x="5166038" y="3250880"/>
            <a:ext cx="3736109" cy="2243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248BD-3F8C-F5FA-EB02-80FFFB1DD45C}"/>
              </a:ext>
            </a:extLst>
          </p:cNvPr>
          <p:cNvSpPr txBox="1"/>
          <p:nvPr/>
        </p:nvSpPr>
        <p:spPr>
          <a:xfrm>
            <a:off x="5293591" y="5474594"/>
            <a:ext cx="37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Apr                     May                       Jun                 Jul</a:t>
            </a:r>
          </a:p>
          <a:p>
            <a:pPr algn="ctr"/>
            <a:r>
              <a:rPr lang="en-US" sz="1400" dirty="0"/>
              <a:t>Time (week)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FE311-EAA5-753B-48BD-A6FE144A602A}"/>
              </a:ext>
            </a:extLst>
          </p:cNvPr>
          <p:cNvSpPr txBox="1"/>
          <p:nvPr/>
        </p:nvSpPr>
        <p:spPr>
          <a:xfrm>
            <a:off x="6056745" y="316739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Chinook </a:t>
            </a:r>
            <a:r>
              <a:rPr lang="en-US" sz="1400" dirty="0" err="1"/>
              <a:t>Subyearling</a:t>
            </a:r>
            <a:r>
              <a:rPr lang="en-US" sz="1400" dirty="0"/>
              <a:t> Timing</a:t>
            </a:r>
          </a:p>
          <a:p>
            <a:pPr algn="ctr"/>
            <a:r>
              <a:rPr lang="en-US" sz="1400" dirty="0"/>
              <a:t>2016-2017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5B59D-8071-8465-290C-4F73328260A7}"/>
              </a:ext>
            </a:extLst>
          </p:cNvPr>
          <p:cNvSpPr txBox="1"/>
          <p:nvPr/>
        </p:nvSpPr>
        <p:spPr>
          <a:xfrm rot="16200000">
            <a:off x="2573750" y="2741711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Catch Rate (fish/24 </a:t>
            </a:r>
            <a:r>
              <a:rPr lang="en-US" sz="1400" dirty="0" err="1"/>
              <a:t>hrs</a:t>
            </a:r>
            <a:r>
              <a:rPr lang="en-US" sz="1400" dirty="0"/>
              <a:t>                Estimated Outmigrants </a:t>
            </a:r>
          </a:p>
        </p:txBody>
      </p:sp>
    </p:spTree>
    <p:extLst>
      <p:ext uri="{BB962C8B-B14F-4D97-AF65-F5344CB8AC3E}">
        <p14:creationId xmlns:p14="http://schemas.microsoft.com/office/powerpoint/2010/main" val="68802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8C953-5145-E8C3-9AF2-0CBAB202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1" t="25794" r="61155" b="24847"/>
          <a:stretch/>
        </p:blipFill>
        <p:spPr>
          <a:xfrm>
            <a:off x="7375072" y="2008502"/>
            <a:ext cx="1616528" cy="4040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16432-5365-202A-2F9A-DA820C20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5" y="313052"/>
            <a:ext cx="9144000" cy="994172"/>
          </a:xfrm>
        </p:spPr>
        <p:txBody>
          <a:bodyPr/>
          <a:lstStyle/>
          <a:p>
            <a:r>
              <a:rPr lang="en-US" dirty="0">
                <a:solidFill>
                  <a:srgbClr val="3561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Recovery Phase Goals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4BE88-CF14-4B88-D34A-4EC7615C135A}"/>
              </a:ext>
            </a:extLst>
          </p:cNvPr>
          <p:cNvSpPr txBox="1"/>
          <p:nvPr/>
        </p:nvSpPr>
        <p:spPr>
          <a:xfrm>
            <a:off x="1219200" y="2576290"/>
            <a:ext cx="6400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Juvenile Abundance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Returning Adults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Abundance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Timing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Distribution</a:t>
            </a:r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6F590-47D6-4450-B6CC-A83CB824CF8D}"/>
              </a:ext>
            </a:extLst>
          </p:cNvPr>
          <p:cNvSpPr txBox="1"/>
          <p:nvPr/>
        </p:nvSpPr>
        <p:spPr>
          <a:xfrm>
            <a:off x="66995" y="1172791"/>
            <a:ext cx="7924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>
                <a:latin typeface="Corbel" panose="020B0503020204020204" pitchFamily="34" charset="0"/>
              </a:rPr>
              <a:t>How to assess Lower Cowlitz Fall Chinook Populations: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CA6DA-9A48-959D-9AB4-FBBA5102B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" t="38649" r="36661" b="-1"/>
          <a:stretch/>
        </p:blipFill>
        <p:spPr>
          <a:xfrm>
            <a:off x="0" y="6192947"/>
            <a:ext cx="9144000" cy="66971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A3DEDE-C021-2C67-D078-C52C16601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33481" r="36048" b="15684"/>
          <a:stretch/>
        </p:blipFill>
        <p:spPr bwMode="auto">
          <a:xfrm>
            <a:off x="3252651" y="6312219"/>
            <a:ext cx="2772688" cy="4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25E071-BB29-4B31-4304-B8357DD1F68C}"/>
              </a:ext>
            </a:extLst>
          </p:cNvPr>
          <p:cNvSpPr/>
          <p:nvPr/>
        </p:nvSpPr>
        <p:spPr>
          <a:xfrm>
            <a:off x="914400" y="3200400"/>
            <a:ext cx="3962400" cy="17461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8FD0A-56A1-44CC-2621-75B0BA4F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75095F7-99BF-9178-3F19-66C00E4C093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en-US" b="1" dirty="0">
                <a:solidFill>
                  <a:srgbClr val="35617A"/>
                </a:solidFill>
                <a:latin typeface="Cambria" panose="02040503050406030204" pitchFamily="18" charset="0"/>
              </a:rPr>
              <a:t>Adult Fall Chinook Distribution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038716-5E43-EA18-E35C-0E17BB967AF6}"/>
              </a:ext>
            </a:extLst>
          </p:cNvPr>
          <p:cNvSpPr txBox="1">
            <a:spLocks/>
          </p:cNvSpPr>
          <p:nvPr/>
        </p:nvSpPr>
        <p:spPr>
          <a:xfrm>
            <a:off x="348576" y="1490208"/>
            <a:ext cx="8133773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Corbel" panose="020B0503020204020204" pitchFamily="34" charset="0"/>
              </a:rPr>
              <a:t>Redds</a:t>
            </a:r>
            <a:r>
              <a:rPr lang="en-US" sz="2400" dirty="0">
                <a:latin typeface="Corbel" panose="020B0503020204020204" pitchFamily="34" charset="0"/>
              </a:rPr>
              <a:t> observed from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Castle Rock to the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Cowlitz Salmon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Hatchery</a:t>
            </a:r>
          </a:p>
          <a:p>
            <a:r>
              <a:rPr lang="en-US" sz="2400" dirty="0">
                <a:latin typeface="Corbel" panose="020B0503020204020204" pitchFamily="34" charset="0"/>
              </a:rPr>
              <a:t>Highest concentration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occurring between 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Toledo and the Cowlitz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     Trout Hatchery</a:t>
            </a: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       </a:t>
            </a:r>
          </a:p>
          <a:p>
            <a:pPr marL="0" indent="0">
              <a:buNone/>
            </a:pPr>
            <a:endParaRPr lang="en-US" sz="2000" dirty="0">
              <a:solidFill>
                <a:srgbClr val="F9A23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CD123-175A-895C-1A9C-F7DA4E259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  <p:pic>
        <p:nvPicPr>
          <p:cNvPr id="2" name="Picture 1" descr="Map&#10;&#10;AI-generated content may be incorrect.">
            <a:extLst>
              <a:ext uri="{FF2B5EF4-FFF2-40B4-BE49-F238E27FC236}">
                <a16:creationId xmlns:a16="http://schemas.microsoft.com/office/drawing/2014/main" id="{8E67061C-9D18-BF50-4479-3C0DA5199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61608"/>
            <a:ext cx="4826398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1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8BBFC-8263-494C-316F-9189FCC47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B708CB0-FEDB-64CA-9445-52D7A276CFC5}"/>
              </a:ext>
            </a:extLst>
          </p:cNvPr>
          <p:cNvSpPr txBox="1">
            <a:spLocks/>
          </p:cNvSpPr>
          <p:nvPr/>
        </p:nvSpPr>
        <p:spPr>
          <a:xfrm>
            <a:off x="156112" y="-381000"/>
            <a:ext cx="4135040" cy="19462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3561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Identifying Data Discrepancies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55461B-36C5-5BC9-ACB0-E19CB43C6E0D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4984592" cy="4759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600" dirty="0">
                <a:latin typeface="Corbel" panose="020B0503020204020204" pitchFamily="34" charset="0"/>
              </a:rPr>
              <a:t>Adult abundance estimates: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Corbel" panose="020B0503020204020204" pitchFamily="34" charset="0"/>
              </a:rPr>
              <a:t>2016 – 4,021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Corbel" panose="020B0503020204020204" pitchFamily="34" charset="0"/>
              </a:rPr>
              <a:t>2017 – 3,695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Corbel" panose="020B0503020204020204" pitchFamily="34" charset="0"/>
              </a:rPr>
              <a:t>2018 – 3,553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>
                <a:latin typeface="Corbel" panose="020B0503020204020204" pitchFamily="34" charset="0"/>
              </a:rPr>
              <a:t>Chinook fry abundance estimates: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Corbel" panose="020B0503020204020204" pitchFamily="34" charset="0"/>
              </a:rPr>
              <a:t>2017 – 25,702,006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Corbel" panose="020B0503020204020204" pitchFamily="34" charset="0"/>
              </a:rPr>
              <a:t>2018 – 7,247,689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Corbel" panose="020B0503020204020204" pitchFamily="34" charset="0"/>
              </a:rPr>
              <a:t>2019 – 8,342,500</a:t>
            </a:r>
          </a:p>
          <a:p>
            <a:pPr marL="0" indent="-228600">
              <a:lnSpc>
                <a:spcPct val="90000"/>
              </a:lnSpc>
            </a:pPr>
            <a:endParaRPr lang="en-US" sz="1500" dirty="0">
              <a:latin typeface="Corbel" panose="020B0503020204020204" pitchFamily="34" charset="0"/>
            </a:endParaRPr>
          </a:p>
          <a:p>
            <a:pPr marL="0" indent="-228600">
              <a:lnSpc>
                <a:spcPct val="90000"/>
              </a:lnSpc>
            </a:pPr>
            <a:endParaRPr lang="en-US" sz="1500" dirty="0">
              <a:latin typeface="Corbel" panose="020B0503020204020204" pitchFamily="34" charset="0"/>
            </a:endParaRPr>
          </a:p>
          <a:p>
            <a:pPr indent="-228600">
              <a:lnSpc>
                <a:spcPct val="90000"/>
              </a:lnSpc>
            </a:pPr>
            <a:endParaRPr lang="en-US" sz="1500" dirty="0"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      </a:t>
            </a:r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C5063-E91A-27EA-21CC-3A49EE534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4981"/>
          <a:stretch>
            <a:fillRect/>
          </a:stretch>
        </p:blipFill>
        <p:spPr>
          <a:xfrm>
            <a:off x="4291152" y="1"/>
            <a:ext cx="4852848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5C7D9-0687-4D49-7E93-0D2D0B5F8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08"/>
            <a:ext cx="9144000" cy="8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2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FA1AD877ADF46AB6C8DED54F95421" ma:contentTypeVersion="15" ma:contentTypeDescription="Create a new document." ma:contentTypeScope="" ma:versionID="7cfa9191609483486e7d6f78ff49c5b9">
  <xsd:schema xmlns:xsd="http://www.w3.org/2001/XMLSchema" xmlns:xs="http://www.w3.org/2001/XMLSchema" xmlns:p="http://schemas.microsoft.com/office/2006/metadata/properties" xmlns:ns2="14df3668-4945-4393-af16-469ad576779c" targetNamespace="http://schemas.microsoft.com/office/2006/metadata/properties" ma:root="true" ma:fieldsID="8e809b48d4cd4beaca67945670021c15" ns2:_="">
    <xsd:import namespace="14df3668-4945-4393-af16-469ad576779c"/>
    <xsd:element name="properties">
      <xsd:complexType>
        <xsd:sequence>
          <xsd:element name="documentManagement">
            <xsd:complexType>
              <xsd:all>
                <xsd:element ref="ns2:Program" minOccurs="0"/>
                <xsd:element ref="ns2:For_x0020_Year"/>
                <xsd:element ref="ns2:Promotion_x0020_Type" minOccurs="0"/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f3668-4945-4393-af16-469ad576779c" elementFormDefault="qualified">
    <xsd:import namespace="http://schemas.microsoft.com/office/2006/documentManagement/types"/>
    <xsd:import namespace="http://schemas.microsoft.com/office/infopath/2007/PartnerControls"/>
    <xsd:element name="Program" ma:index="8" nillable="true" ma:displayName="Program" ma:default="All Residential" ma:description="Please enter the program that this document relates to." ma:format="Dropdown" ma:internalName="Program">
      <xsd:simpleType>
        <xsd:restriction base="dms:Choice">
          <xsd:enumeration value="All Residential"/>
          <xsd:enumeration value="Direct Mail Lists"/>
          <xsd:enumeration value="Duct Sealing"/>
          <xsd:enumeration value="Ductless Heat Pumps"/>
          <xsd:enumeration value="HHHN"/>
          <xsd:enumeration value="Lighting"/>
          <xsd:enumeration value="Lobby"/>
          <xsd:enumeration value="Meeting Notes"/>
          <xsd:enumeration value="Multifamily"/>
          <xsd:enumeration value="Retail Point-of-Purchase"/>
          <xsd:enumeration value="Showerheads"/>
          <xsd:enumeration value="Testimonials"/>
          <xsd:enumeration value="Weatherization"/>
          <xsd:enumeration value="Working Documents"/>
          <xsd:enumeration value="Zero Interest Loans"/>
        </xsd:restriction>
      </xsd:simpleType>
    </xsd:element>
    <xsd:element name="For_x0020_Year" ma:index="9" ma:displayName="For Year" ma:default="2016" ma:description="Please enter the year that this document is to be used." ma:format="Dropdown" ma:internalName="For_x0020_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</xsd:restriction>
      </xsd:simpleType>
    </xsd:element>
    <xsd:element name="Promotion_x0020_Type" ma:index="10" nillable="true" ma:displayName="Promotion Type" ma:default="N/A" ma:description="For promotion documents, please select a promo type." ma:format="Dropdown" ma:internalName="Promotion_x0020_Type">
      <xsd:simpleType>
        <xsd:restriction base="dms:Choice">
          <xsd:enumeration value="Promo - Bartell Drugs Booklet"/>
          <xsd:enumeration value="Promo - Bill insert"/>
          <xsd:enumeration value="Promo - Billboard"/>
          <xsd:enumeration value="Promo - Bus ad"/>
          <xsd:enumeration value="Promo - CityScape / TV Tacoma"/>
          <xsd:enumeration value="Promo - CLICK! channels"/>
          <xsd:enumeration value="Promo - Comcast channels"/>
          <xsd:enumeration value="Community Guide"/>
          <xsd:enumeration value="Promo - Community Newsletter"/>
          <xsd:enumeration value="Contest"/>
          <xsd:enumeration value="Promo - Craigslist"/>
          <xsd:enumeration value="Direct Install"/>
          <xsd:enumeration value="Promo - Direct Mail"/>
          <xsd:enumeration value="Limited Promo - EnviroTalk newsletter"/>
          <xsd:enumeration value="Promo - Events"/>
          <xsd:enumeration value="Promo - Facebook"/>
          <xsd:enumeration value="Promo - Fife Free Press"/>
          <xsd:enumeration value="Limited Promo - KBTC"/>
          <xsd:enumeration value="Promo - Lobby Display"/>
          <xsd:enumeration value="Monthly Update"/>
          <xsd:enumeration value="N/A"/>
          <xsd:enumeration value="Promo - Online Calendar"/>
          <xsd:enumeration value="Onsite newspaper"/>
          <xsd:enumeration value="Promo - &quot;Point of Sale&quot; Pieces"/>
          <xsd:enumeration value="Promo - Postcard"/>
          <xsd:enumeration value="Limited Promo – Retail bag stuffer"/>
          <xsd:enumeration value="Limited Promo - Retailer postcard"/>
          <xsd:enumeration value="Promo - South Sound Magazine"/>
          <xsd:enumeration value="Promo - Tacoma Weekly"/>
          <xsd:enumeration value="Promo - The News Tribune"/>
          <xsd:enumeration value="Promo - TPU Website"/>
          <xsd:enumeration value="Promo - Twitter"/>
          <xsd:enumeration value="Promo - U Newsletter"/>
          <xsd:enumeration value="Promo - Weatherization Letter"/>
          <xsd:enumeration value="Update/RHA newspaper"/>
          <xsd:enumeration value="Utility bill envelope"/>
          <xsd:enumeration value="Promo - YouTube"/>
          <xsd:enumeration value="Promo - Online TNT"/>
          <xsd:enumeration value="Promo - Pay Box"/>
        </xsd:restriction>
      </xsd:simpleType>
    </xsd:element>
    <xsd:element name="Document_x0020_Type" ma:index="11" ma:displayName="Document Type" ma:description="1. Completed Piece – Program-specific final versions / forms&#10;2. Final Draft – Word/Excel documents, lack formatting and graphics&#10;3. Meeting – Agenda or Minutes/notes&#10;4. Plan – Work plans, budgets, marketing plans, schedules&#10;5. Presentation – Slides for Board/Section Managers, workshops&#10;6. Reference – E-Source Materials, other utility studies and samples&#10;7. Task – Items for review by staff&#10;8. Research – Focus groups, Market Segmentation studies, etc. &#10;9. Tracking – Web report, Info Center data, all measurements" ma:format="Dropdown" ma:internalName="Document_x0020_Type">
      <xsd:simpleType>
        <xsd:restriction base="dms:Choice">
          <xsd:enumeration value="Completed Piece"/>
          <xsd:enumeration value="Final Draft"/>
          <xsd:enumeration value="Meeting"/>
          <xsd:enumeration value="Plan"/>
          <xsd:enumeration value="Presentation"/>
          <xsd:enumeration value="Promotions"/>
          <xsd:enumeration value="Reference"/>
          <xsd:enumeration value="Report"/>
          <xsd:enumeration value="Task"/>
          <xsd:enumeration value="Tool"/>
          <xsd:enumeration value="Research"/>
          <xsd:enumeration value="Photo"/>
          <xsd:enumeration value="Track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 xmlns="14df3668-4945-4393-af16-469ad576779c">All Residential</Program>
    <For_x0020_Year xmlns="14df3668-4945-4393-af16-469ad576779c">2016</For_x0020_Year>
    <Document_x0020_Type xmlns="14df3668-4945-4393-af16-469ad576779c">Completed Piece</Document_x0020_Type>
    <Promotion_x0020_Type xmlns="14df3668-4945-4393-af16-469ad576779c">N/A</Promotion_x0020_Type>
  </documentManagement>
</p:properties>
</file>

<file path=customXml/itemProps1.xml><?xml version="1.0" encoding="utf-8"?>
<ds:datastoreItem xmlns:ds="http://schemas.openxmlformats.org/officeDocument/2006/customXml" ds:itemID="{9B8C8F80-65F2-44FD-9DEA-5320113E4D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7BAC0-92D2-4F81-901A-EB36B5284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f3668-4945-4393-af16-469ad5767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4C6FFE-6495-479D-AF8D-D4DC6ED0B23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4df3668-4945-4393-af16-469ad576779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14545</TotalTime>
  <Words>597</Words>
  <Application>Microsoft Office PowerPoint</Application>
  <PresentationFormat>On-screen Show (4:3)</PresentationFormat>
  <Paragraphs>271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Corbel</vt:lpstr>
      <vt:lpstr>Office Theme</vt:lpstr>
      <vt:lpstr>Adaptive Management Through Applied Science –  Fall Chinook Abundance Monitoring       </vt:lpstr>
      <vt:lpstr>Recovery Phase Goals : </vt:lpstr>
      <vt:lpstr>PowerPoint Presentation</vt:lpstr>
      <vt:lpstr>PowerPoint Presentation</vt:lpstr>
      <vt:lpstr>PowerPoint Presentation</vt:lpstr>
      <vt:lpstr>PowerPoint Presentation</vt:lpstr>
      <vt:lpstr>Recovery Phase Goals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      </vt:lpstr>
    </vt:vector>
  </TitlesOfParts>
  <Company>City of Tacoma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PowerPoint_RebateforThat_2-8-16</dc:title>
  <dc:creator>SaraBowles</dc:creator>
  <cp:lastModifiedBy>Bauman, Jenise</cp:lastModifiedBy>
  <cp:revision>172</cp:revision>
  <cp:lastPrinted>2017-10-16T14:47:42Z</cp:lastPrinted>
  <dcterms:created xsi:type="dcterms:W3CDTF">2015-11-10T16:33:01Z</dcterms:created>
  <dcterms:modified xsi:type="dcterms:W3CDTF">2026-04-22T19:59:22Z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0x010100FDFFA1AD877ADF46AB6C8DED54F95421</vt:lpwstr>
  </property>
  <property fmtid="{D5CDD505-2E9C-101B-9397-08002B2CF9AE}" pid="3" name="MSIP_Label_dcaad403-beaf-4d58-8868-791c33f888c7_Enabled">
    <vt:lpwstr>true</vt:lpwstr>
  </property>
  <property fmtid="{D5CDD505-2E9C-101B-9397-08002B2CF9AE}" pid="4" name="MSIP_Label_dcaad403-beaf-4d58-8868-791c33f888c7_SetDate">
    <vt:lpwstr>2026-02-23T23:31:48Z</vt:lpwstr>
  </property>
  <property fmtid="{D5CDD505-2E9C-101B-9397-08002B2CF9AE}" pid="5" name="MSIP_Label_dcaad403-beaf-4d58-8868-791c33f888c7_Method">
    <vt:lpwstr>Standard</vt:lpwstr>
  </property>
  <property fmtid="{D5CDD505-2E9C-101B-9397-08002B2CF9AE}" pid="6" name="MSIP_Label_dcaad403-beaf-4d58-8868-791c33f888c7_Name">
    <vt:lpwstr>Category 2 - Sensitive-Internal</vt:lpwstr>
  </property>
  <property fmtid="{D5CDD505-2E9C-101B-9397-08002B2CF9AE}" pid="7" name="MSIP_Label_dcaad403-beaf-4d58-8868-791c33f888c7_SiteId">
    <vt:lpwstr>8ef8e5fc-f375-40ae-ab99-e5cee9801271</vt:lpwstr>
  </property>
  <property fmtid="{D5CDD505-2E9C-101B-9397-08002B2CF9AE}" pid="8" name="MSIP_Label_dcaad403-beaf-4d58-8868-791c33f888c7_ActionId">
    <vt:lpwstr>402ca0a7-24f4-4fd0-afaf-34c958887f4f</vt:lpwstr>
  </property>
  <property fmtid="{D5CDD505-2E9C-101B-9397-08002B2CF9AE}" pid="9" name="MSIP_Label_dcaad403-beaf-4d58-8868-791c33f888c7_ContentBits">
    <vt:lpwstr>0</vt:lpwstr>
  </property>
  <property fmtid="{D5CDD505-2E9C-101B-9397-08002B2CF9AE}" pid="10" name="MSIP_Label_dcaad403-beaf-4d58-8868-791c33f888c7_Tag">
    <vt:lpwstr>10, 3, 0, 1</vt:lpwstr>
  </property>
</Properties>
</file>