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4" r:id="rId5"/>
    <p:sldId id="258" r:id="rId6"/>
    <p:sldId id="291" r:id="rId7"/>
    <p:sldId id="259" r:id="rId8"/>
    <p:sldId id="292" r:id="rId9"/>
    <p:sldId id="294" r:id="rId10"/>
    <p:sldId id="320" r:id="rId11"/>
    <p:sldId id="297" r:id="rId12"/>
    <p:sldId id="279" r:id="rId13"/>
    <p:sldId id="303" r:id="rId14"/>
    <p:sldId id="322" r:id="rId15"/>
    <p:sldId id="301" r:id="rId16"/>
    <p:sldId id="308" r:id="rId17"/>
    <p:sldId id="326" r:id="rId18"/>
    <p:sldId id="312" r:id="rId19"/>
    <p:sldId id="316" r:id="rId20"/>
    <p:sldId id="318" r:id="rId21"/>
    <p:sldId id="31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7EB4D7-25B6-6B85-9290-F95130246F2E}" name="Couch, Eryn (DFW)" initials="C(" userId="S::eryn.couch@dfw.wa.gov::6628dc54-d9a5-4187-8a46-71485c065632" providerId="AD"/>
  <p188:author id="{DCBB07DC-9E44-AA92-C39B-18FE8A26D185}" name="Hart, Alison L (DFW)" initials="AH" userId="Hart, Alison L (DFW)"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26B"/>
    <a:srgbClr val="92D2D8"/>
    <a:srgbClr val="007B55"/>
    <a:srgbClr val="F15D44"/>
    <a:srgbClr val="5A59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ECF26-01CF-4AB9-9C7B-21346FEB07F2}" v="15" dt="2026-04-22T15:01:13.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3090" autoAdjust="0"/>
  </p:normalViewPr>
  <p:slideViewPr>
    <p:cSldViewPr snapToGrid="0">
      <p:cViewPr varScale="1">
        <p:scale>
          <a:sx n="68" d="100"/>
          <a:sy n="68" d="100"/>
        </p:scale>
        <p:origin x="1210" y="67"/>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09FEE8-815C-9F09-84E1-59C2DBCAC0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208CE1-7C1C-D566-D628-3E61F2FFFE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A1D058-9860-4C37-9D21-AC6EFE975A47}" type="datetimeFigureOut">
              <a:rPr lang="en-US" smtClean="0"/>
              <a:t>4/22/2026</a:t>
            </a:fld>
            <a:endParaRPr lang="en-US"/>
          </a:p>
        </p:txBody>
      </p:sp>
      <p:sp>
        <p:nvSpPr>
          <p:cNvPr id="4" name="Footer Placeholder 3">
            <a:extLst>
              <a:ext uri="{FF2B5EF4-FFF2-40B4-BE49-F238E27FC236}">
                <a16:creationId xmlns:a16="http://schemas.microsoft.com/office/drawing/2014/main" id="{6A63D8D6-66E1-4233-947C-6DCAC93824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F51885-49A3-9397-8220-7D6CCC81D7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BAD10-440F-40BF-A94A-4B961E111E2E}" type="slidenum">
              <a:rPr lang="en-US" smtClean="0"/>
              <a:t>‹#›</a:t>
            </a:fld>
            <a:endParaRPr lang="en-US"/>
          </a:p>
        </p:txBody>
      </p:sp>
    </p:spTree>
    <p:extLst>
      <p:ext uri="{BB962C8B-B14F-4D97-AF65-F5344CB8AC3E}">
        <p14:creationId xmlns:p14="http://schemas.microsoft.com/office/powerpoint/2010/main" val="2013050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D41CC-6296-452F-84C1-CBF4388B83F8}" type="datetimeFigureOut">
              <a:rPr lang="en-US" smtClean="0"/>
              <a:t>4/22/2026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678D0-313D-4A6F-9B8F-D09DA6AAEAD8}" type="slidenum">
              <a:rPr lang="en-US" smtClean="0"/>
              <a:t>‹#›</a:t>
            </a:fld>
            <a:endParaRPr lang="en-US"/>
          </a:p>
        </p:txBody>
      </p:sp>
    </p:spTree>
    <p:extLst>
      <p:ext uri="{BB962C8B-B14F-4D97-AF65-F5344CB8AC3E}">
        <p14:creationId xmlns:p14="http://schemas.microsoft.com/office/powerpoint/2010/main" val="371295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Kris Warner, I’m part of the west-side hatchery monitoring and evaluations unit with the Washington department of fish and wildlife. I work with folks in the hatcheries that reside on the </a:t>
            </a:r>
            <a:r>
              <a:rPr lang="en-US" dirty="0" err="1"/>
              <a:t>kalama</a:t>
            </a:r>
            <a:r>
              <a:rPr lang="en-US" dirty="0"/>
              <a:t>, Cowlitz, </a:t>
            </a:r>
            <a:r>
              <a:rPr lang="en-US" dirty="0" err="1"/>
              <a:t>toutle</a:t>
            </a:r>
            <a:r>
              <a:rPr lang="en-US" dirty="0"/>
              <a:t>, and </a:t>
            </a:r>
            <a:r>
              <a:rPr lang="en-US" dirty="0" err="1"/>
              <a:t>elochoman</a:t>
            </a:r>
            <a:r>
              <a:rPr lang="en-US" dirty="0"/>
              <a:t> rivers, as well as folks in both the science and management divisions across the region. Today we’ll be discussing and modeling strategy that was applied to cwt recovery data to compare relative survival of hatchery programs across the lower Columbia.</a:t>
            </a:r>
          </a:p>
        </p:txBody>
      </p:sp>
      <p:sp>
        <p:nvSpPr>
          <p:cNvPr id="4" name="Slide Number Placeholder 3"/>
          <p:cNvSpPr>
            <a:spLocks noGrp="1"/>
          </p:cNvSpPr>
          <p:nvPr>
            <p:ph type="sldNum" sz="quarter" idx="5"/>
          </p:nvPr>
        </p:nvSpPr>
        <p:spPr/>
        <p:txBody>
          <a:bodyPr/>
          <a:lstStyle/>
          <a:p>
            <a:fld id="{9D8678D0-313D-4A6F-9B8F-D09DA6AAEAD8}" type="slidenum">
              <a:rPr lang="en-US" smtClean="0"/>
              <a:t>1</a:t>
            </a:fld>
            <a:endParaRPr lang="en-US"/>
          </a:p>
        </p:txBody>
      </p:sp>
    </p:spTree>
    <p:extLst>
      <p:ext uri="{BB962C8B-B14F-4D97-AF65-F5344CB8AC3E}">
        <p14:creationId xmlns:p14="http://schemas.microsoft.com/office/powerpoint/2010/main" val="236329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orient us again with the task at hand and comparison across fall chinook programs, the data needed to be systematically revised to allow for the most-fair comparisons. We wanted to avoid any potential introductions of bias. A few such clusters of these inconsistencies can be attributed to common themes, like a specific fishery, or in this case a single hatchery, or a single agency. Call out specific examples here and highlight the axes labels</a:t>
            </a:r>
          </a:p>
        </p:txBody>
      </p:sp>
      <p:sp>
        <p:nvSpPr>
          <p:cNvPr id="4" name="Slide Number Placeholder 3"/>
          <p:cNvSpPr>
            <a:spLocks noGrp="1"/>
          </p:cNvSpPr>
          <p:nvPr>
            <p:ph type="sldNum" sz="quarter" idx="5"/>
          </p:nvPr>
        </p:nvSpPr>
        <p:spPr/>
        <p:txBody>
          <a:bodyPr/>
          <a:lstStyle/>
          <a:p>
            <a:fld id="{9D8678D0-313D-4A6F-9B8F-D09DA6AAEAD8}" type="slidenum">
              <a:rPr lang="en-US" smtClean="0"/>
              <a:t>10</a:t>
            </a:fld>
            <a:endParaRPr lang="en-US"/>
          </a:p>
        </p:txBody>
      </p:sp>
    </p:spTree>
    <p:extLst>
      <p:ext uri="{BB962C8B-B14F-4D97-AF65-F5344CB8AC3E}">
        <p14:creationId xmlns:p14="http://schemas.microsoft.com/office/powerpoint/2010/main" val="196047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finally leads us to the strata that were included in the analysis. Freshwater net fisheries, buoy 10, and most dominant- escapement comprising of trap recoveries, hatchery returns, and spawning ground recoveries were the strata used for this comparison</a:t>
            </a:r>
          </a:p>
        </p:txBody>
      </p:sp>
      <p:sp>
        <p:nvSpPr>
          <p:cNvPr id="4" name="Slide Number Placeholder 3"/>
          <p:cNvSpPr>
            <a:spLocks noGrp="1"/>
          </p:cNvSpPr>
          <p:nvPr>
            <p:ph type="sldNum" sz="quarter" idx="5"/>
          </p:nvPr>
        </p:nvSpPr>
        <p:spPr/>
        <p:txBody>
          <a:bodyPr/>
          <a:lstStyle/>
          <a:p>
            <a:fld id="{9D8678D0-313D-4A6F-9B8F-D09DA6AAEAD8}" type="slidenum">
              <a:rPr lang="en-US" smtClean="0"/>
              <a:t>11</a:t>
            </a:fld>
            <a:endParaRPr lang="en-US"/>
          </a:p>
        </p:txBody>
      </p:sp>
    </p:spTree>
    <p:extLst>
      <p:ext uri="{BB962C8B-B14F-4D97-AF65-F5344CB8AC3E}">
        <p14:creationId xmlns:p14="http://schemas.microsoft.com/office/powerpoint/2010/main" val="176763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to the data analysis. The model of choice was a generalized additive model, appropriate for examining nonlinear relationships. To get to the questions described earlier, we developed a model that included several effects, allowing us to account for space (hatchery and basin), time (year and interannual variance), and some hatchery practices.</a:t>
            </a:r>
          </a:p>
        </p:txBody>
      </p:sp>
      <p:sp>
        <p:nvSpPr>
          <p:cNvPr id="4" name="Slide Number Placeholder 3"/>
          <p:cNvSpPr>
            <a:spLocks noGrp="1"/>
          </p:cNvSpPr>
          <p:nvPr>
            <p:ph type="sldNum" sz="quarter" idx="5"/>
          </p:nvPr>
        </p:nvSpPr>
        <p:spPr/>
        <p:txBody>
          <a:bodyPr/>
          <a:lstStyle/>
          <a:p>
            <a:fld id="{9D8678D0-313D-4A6F-9B8F-D09DA6AAEAD8}" type="slidenum">
              <a:rPr lang="en-US" smtClean="0"/>
              <a:t>12</a:t>
            </a:fld>
            <a:endParaRPr lang="en-US"/>
          </a:p>
        </p:txBody>
      </p:sp>
    </p:spTree>
    <p:extLst>
      <p:ext uri="{BB962C8B-B14F-4D97-AF65-F5344CB8AC3E}">
        <p14:creationId xmlns:p14="http://schemas.microsoft.com/office/powerpoint/2010/main" val="13507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model performed well considering the complexity of the data.</a:t>
            </a:r>
          </a:p>
        </p:txBody>
      </p:sp>
      <p:sp>
        <p:nvSpPr>
          <p:cNvPr id="4" name="Slide Number Placeholder 3"/>
          <p:cNvSpPr>
            <a:spLocks noGrp="1"/>
          </p:cNvSpPr>
          <p:nvPr>
            <p:ph type="sldNum" sz="quarter" idx="5"/>
          </p:nvPr>
        </p:nvSpPr>
        <p:spPr/>
        <p:txBody>
          <a:bodyPr/>
          <a:lstStyle/>
          <a:p>
            <a:fld id="{9D8678D0-313D-4A6F-9B8F-D09DA6AAEAD8}" type="slidenum">
              <a:rPr lang="en-US" smtClean="0"/>
              <a:t>14</a:t>
            </a:fld>
            <a:endParaRPr lang="en-US"/>
          </a:p>
        </p:txBody>
      </p:sp>
    </p:spTree>
    <p:extLst>
      <p:ext uri="{BB962C8B-B14F-4D97-AF65-F5344CB8AC3E}">
        <p14:creationId xmlns:p14="http://schemas.microsoft.com/office/powerpoint/2010/main" val="3603433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allows us to visually assess the previous slide in a more digestible format. There does seem to be some signal when grouping by Cowlitz and all others, but model estimations are much more telling.</a:t>
            </a:r>
          </a:p>
        </p:txBody>
      </p:sp>
      <p:sp>
        <p:nvSpPr>
          <p:cNvPr id="4" name="Slide Number Placeholder 3"/>
          <p:cNvSpPr>
            <a:spLocks noGrp="1"/>
          </p:cNvSpPr>
          <p:nvPr>
            <p:ph type="sldNum" sz="quarter" idx="5"/>
          </p:nvPr>
        </p:nvSpPr>
        <p:spPr/>
        <p:txBody>
          <a:bodyPr/>
          <a:lstStyle/>
          <a:p>
            <a:fld id="{9D8678D0-313D-4A6F-9B8F-D09DA6AAEAD8}" type="slidenum">
              <a:rPr lang="en-US" smtClean="0"/>
              <a:t>15</a:t>
            </a:fld>
            <a:endParaRPr lang="en-US"/>
          </a:p>
        </p:txBody>
      </p:sp>
    </p:spTree>
    <p:extLst>
      <p:ext uri="{BB962C8B-B14F-4D97-AF65-F5344CB8AC3E}">
        <p14:creationId xmlns:p14="http://schemas.microsoft.com/office/powerpoint/2010/main" val="334799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to the predicted return rates, our SAR+ . The model appears to capture a basin-level effect, that’s what we see as the separation here between the Cowlitz in teal and all others in salmon. The data supports the previously described variance, you can see there’s a lot of inter-annual variance accounted for, and variation between hatcheries shown by separation and clustering between each line on this figure. With the inclusion of brood year 2020, a clear signal there’s more spread in these non-Cowlitz basin hatcheries, but the Cowlitz aggregate are still depressed by comparison. I’ll call attention to the y-axis not being symmetrical in scale, and that’s for visual clarity, the </a:t>
            </a:r>
            <a:r>
              <a:rPr lang="en-US" dirty="0" err="1"/>
              <a:t>cowltiz</a:t>
            </a:r>
            <a:r>
              <a:rPr lang="en-US" dirty="0"/>
              <a:t> group would be nearly flatlined.</a:t>
            </a:r>
          </a:p>
        </p:txBody>
      </p:sp>
      <p:sp>
        <p:nvSpPr>
          <p:cNvPr id="4" name="Slide Number Placeholder 3"/>
          <p:cNvSpPr>
            <a:spLocks noGrp="1"/>
          </p:cNvSpPr>
          <p:nvPr>
            <p:ph type="sldNum" sz="quarter" idx="5"/>
          </p:nvPr>
        </p:nvSpPr>
        <p:spPr/>
        <p:txBody>
          <a:bodyPr/>
          <a:lstStyle/>
          <a:p>
            <a:fld id="{9D8678D0-313D-4A6F-9B8F-D09DA6AAEAD8}" type="slidenum">
              <a:rPr lang="en-US" smtClean="0"/>
              <a:t>16</a:t>
            </a:fld>
            <a:endParaRPr lang="en-US"/>
          </a:p>
        </p:txBody>
      </p:sp>
    </p:spTree>
    <p:extLst>
      <p:ext uri="{BB962C8B-B14F-4D97-AF65-F5344CB8AC3E}">
        <p14:creationId xmlns:p14="http://schemas.microsoft.com/office/powerpoint/2010/main" val="1208773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is a summary of cwt interceptions in all strata, I want to highlight that even with a depressed return rate, we can see that proportionally Cowlitz fall chinook are contributing to fisheries very similarly to the other programs examined in this exercise in both sport and troll fisheries. It’s a reasonable assumption that any improvements made to aid recovery may result in improvements to the fisheries in-kind.</a:t>
            </a:r>
          </a:p>
        </p:txBody>
      </p:sp>
      <p:sp>
        <p:nvSpPr>
          <p:cNvPr id="4" name="Slide Number Placeholder 3"/>
          <p:cNvSpPr>
            <a:spLocks noGrp="1"/>
          </p:cNvSpPr>
          <p:nvPr>
            <p:ph type="sldNum" sz="quarter" idx="5"/>
          </p:nvPr>
        </p:nvSpPr>
        <p:spPr/>
        <p:txBody>
          <a:bodyPr/>
          <a:lstStyle/>
          <a:p>
            <a:fld id="{9D8678D0-313D-4A6F-9B8F-D09DA6AAEAD8}" type="slidenum">
              <a:rPr lang="en-US" smtClean="0"/>
              <a:t>17</a:t>
            </a:fld>
            <a:endParaRPr lang="en-US"/>
          </a:p>
        </p:txBody>
      </p:sp>
    </p:spTree>
    <p:extLst>
      <p:ext uri="{BB962C8B-B14F-4D97-AF65-F5344CB8AC3E}">
        <p14:creationId xmlns:p14="http://schemas.microsoft.com/office/powerpoint/2010/main" val="26004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takeaways, expand on next step talking points for each bullet. </a:t>
            </a:r>
          </a:p>
        </p:txBody>
      </p:sp>
      <p:sp>
        <p:nvSpPr>
          <p:cNvPr id="4" name="Slide Number Placeholder 3"/>
          <p:cNvSpPr>
            <a:spLocks noGrp="1"/>
          </p:cNvSpPr>
          <p:nvPr>
            <p:ph type="sldNum" sz="quarter" idx="5"/>
          </p:nvPr>
        </p:nvSpPr>
        <p:spPr/>
        <p:txBody>
          <a:bodyPr/>
          <a:lstStyle/>
          <a:p>
            <a:fld id="{9D8678D0-313D-4A6F-9B8F-D09DA6AAEAD8}" type="slidenum">
              <a:rPr lang="en-US" smtClean="0"/>
              <a:t>18</a:t>
            </a:fld>
            <a:endParaRPr lang="en-US"/>
          </a:p>
        </p:txBody>
      </p:sp>
    </p:spTree>
    <p:extLst>
      <p:ext uri="{BB962C8B-B14F-4D97-AF65-F5344CB8AC3E}">
        <p14:creationId xmlns:p14="http://schemas.microsoft.com/office/powerpoint/2010/main" val="160481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I’ll turn it over to Scott Gibson for the second half of the Fall Chinook Presentation</a:t>
            </a:r>
          </a:p>
        </p:txBody>
      </p:sp>
      <p:sp>
        <p:nvSpPr>
          <p:cNvPr id="4" name="Slide Number Placeholder 3"/>
          <p:cNvSpPr>
            <a:spLocks noGrp="1"/>
          </p:cNvSpPr>
          <p:nvPr>
            <p:ph type="sldNum" sz="quarter" idx="5"/>
          </p:nvPr>
        </p:nvSpPr>
        <p:spPr/>
        <p:txBody>
          <a:bodyPr/>
          <a:lstStyle/>
          <a:p>
            <a:fld id="{9D8678D0-313D-4A6F-9B8F-D09DA6AAEAD8}" type="slidenum">
              <a:rPr lang="en-US" smtClean="0"/>
              <a:t>19</a:t>
            </a:fld>
            <a:endParaRPr lang="en-US"/>
          </a:p>
        </p:txBody>
      </p:sp>
    </p:spTree>
    <p:extLst>
      <p:ext uri="{BB962C8B-B14F-4D97-AF65-F5344CB8AC3E}">
        <p14:creationId xmlns:p14="http://schemas.microsoft.com/office/powerpoint/2010/main" val="34946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walk through the process start to finish today, beginning with acknowledging all the folks that made this work possible. We’ll then move onto a bit of a refresher from the last time this analysis was presented at a Cowlitz Science Meeting, including the problem statement this work aims to address, the methodology employed to examine questions surrounding that problem statement, the results of the modeling exercise, and finish with a bit of “where do we go from here”.</a:t>
            </a:r>
          </a:p>
        </p:txBody>
      </p:sp>
      <p:sp>
        <p:nvSpPr>
          <p:cNvPr id="4" name="Slide Number Placeholder 3"/>
          <p:cNvSpPr>
            <a:spLocks noGrp="1"/>
          </p:cNvSpPr>
          <p:nvPr>
            <p:ph type="sldNum" sz="quarter" idx="5"/>
          </p:nvPr>
        </p:nvSpPr>
        <p:spPr/>
        <p:txBody>
          <a:bodyPr/>
          <a:lstStyle/>
          <a:p>
            <a:fld id="{9D8678D0-313D-4A6F-9B8F-D09DA6AAEAD8}" type="slidenum">
              <a:rPr lang="en-US" smtClean="0"/>
              <a:t>2</a:t>
            </a:fld>
            <a:endParaRPr lang="en-US"/>
          </a:p>
        </p:txBody>
      </p:sp>
    </p:spTree>
    <p:extLst>
      <p:ext uri="{BB962C8B-B14F-4D97-AF65-F5344CB8AC3E}">
        <p14:creationId xmlns:p14="http://schemas.microsoft.com/office/powerpoint/2010/main" val="388351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thank you to my colleagues at </a:t>
            </a:r>
            <a:r>
              <a:rPr lang="en-US" dirty="0" err="1"/>
              <a:t>wdfw</a:t>
            </a:r>
            <a:r>
              <a:rPr lang="en-US" dirty="0"/>
              <a:t> including READ NAMES, as well as the conversations and collaborations with Scott, Jenise, and matt at TPU, and the opportunity to present here today.</a:t>
            </a:r>
          </a:p>
        </p:txBody>
      </p:sp>
      <p:sp>
        <p:nvSpPr>
          <p:cNvPr id="4" name="Slide Number Placeholder 3"/>
          <p:cNvSpPr>
            <a:spLocks noGrp="1"/>
          </p:cNvSpPr>
          <p:nvPr>
            <p:ph type="sldNum" sz="quarter" idx="5"/>
          </p:nvPr>
        </p:nvSpPr>
        <p:spPr/>
        <p:txBody>
          <a:bodyPr/>
          <a:lstStyle/>
          <a:p>
            <a:fld id="{9D8678D0-313D-4A6F-9B8F-D09DA6AAEAD8}" type="slidenum">
              <a:rPr lang="en-US" smtClean="0"/>
              <a:t>3</a:t>
            </a:fld>
            <a:endParaRPr lang="en-US"/>
          </a:p>
        </p:txBody>
      </p:sp>
    </p:spTree>
    <p:extLst>
      <p:ext uri="{BB962C8B-B14F-4D97-AF65-F5344CB8AC3E}">
        <p14:creationId xmlns:p14="http://schemas.microsoft.com/office/powerpoint/2010/main" val="316980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Pacific salmon are on average in decline, a trend precipitating from a variety of factors both environmental and anthropogenic. Rising ocean temperatures, modifications to habitats and </a:t>
            </a:r>
            <a:r>
              <a:rPr lang="en-US" dirty="0" err="1"/>
              <a:t>hydrosystems</a:t>
            </a:r>
            <a:r>
              <a:rPr lang="en-US" dirty="0"/>
              <a:t>, hatchery practices and many other factors can all have an impact on these populations.</a:t>
            </a:r>
          </a:p>
        </p:txBody>
      </p:sp>
      <p:sp>
        <p:nvSpPr>
          <p:cNvPr id="4" name="Slide Number Placeholder 3"/>
          <p:cNvSpPr>
            <a:spLocks noGrp="1"/>
          </p:cNvSpPr>
          <p:nvPr>
            <p:ph type="sldNum" sz="quarter" idx="5"/>
          </p:nvPr>
        </p:nvSpPr>
        <p:spPr/>
        <p:txBody>
          <a:bodyPr/>
          <a:lstStyle/>
          <a:p>
            <a:fld id="{9D8678D0-313D-4A6F-9B8F-D09DA6AAEAD8}" type="slidenum">
              <a:rPr lang="en-US" smtClean="0"/>
              <a:t>4</a:t>
            </a:fld>
            <a:endParaRPr lang="en-US"/>
          </a:p>
        </p:txBody>
      </p:sp>
    </p:spTree>
    <p:extLst>
      <p:ext uri="{BB962C8B-B14F-4D97-AF65-F5344CB8AC3E}">
        <p14:creationId xmlns:p14="http://schemas.microsoft.com/office/powerpoint/2010/main" val="47328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declines and low hatchery origin returns have manifested as missed targets in the Cowlitz salmon hatchery. Current release is set for 3.5 million, a goal that’s been short seven of the past 12 years because of brood challenges precipitating from depressed returns. None of these are for example, a catastrophic loss of production within the facility. 2024 releases were 1.6 million, still well below the goal but an improvement over 964k</a:t>
            </a:r>
          </a:p>
        </p:txBody>
      </p:sp>
      <p:sp>
        <p:nvSpPr>
          <p:cNvPr id="4" name="Slide Number Placeholder 3"/>
          <p:cNvSpPr>
            <a:spLocks noGrp="1"/>
          </p:cNvSpPr>
          <p:nvPr>
            <p:ph type="sldNum" sz="quarter" idx="5"/>
          </p:nvPr>
        </p:nvSpPr>
        <p:spPr/>
        <p:txBody>
          <a:bodyPr/>
          <a:lstStyle/>
          <a:p>
            <a:fld id="{9D8678D0-313D-4A6F-9B8F-D09DA6AAEAD8}" type="slidenum">
              <a:rPr lang="en-US" smtClean="0"/>
              <a:t>5</a:t>
            </a:fld>
            <a:endParaRPr lang="en-US"/>
          </a:p>
        </p:txBody>
      </p:sp>
    </p:spTree>
    <p:extLst>
      <p:ext uri="{BB962C8B-B14F-4D97-AF65-F5344CB8AC3E}">
        <p14:creationId xmlns:p14="http://schemas.microsoft.com/office/powerpoint/2010/main" val="369962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to the topic of problems and purpose.</a:t>
            </a:r>
          </a:p>
        </p:txBody>
      </p:sp>
      <p:sp>
        <p:nvSpPr>
          <p:cNvPr id="4" name="Slide Number Placeholder 3"/>
          <p:cNvSpPr>
            <a:spLocks noGrp="1"/>
          </p:cNvSpPr>
          <p:nvPr>
            <p:ph type="sldNum" sz="quarter" idx="5"/>
          </p:nvPr>
        </p:nvSpPr>
        <p:spPr/>
        <p:txBody>
          <a:bodyPr/>
          <a:lstStyle/>
          <a:p>
            <a:fld id="{9D8678D0-313D-4A6F-9B8F-D09DA6AAEAD8}" type="slidenum">
              <a:rPr lang="en-US" smtClean="0"/>
              <a:t>6</a:t>
            </a:fld>
            <a:endParaRPr lang="en-US"/>
          </a:p>
        </p:txBody>
      </p:sp>
    </p:spTree>
    <p:extLst>
      <p:ext uri="{BB962C8B-B14F-4D97-AF65-F5344CB8AC3E}">
        <p14:creationId xmlns:p14="http://schemas.microsoft.com/office/powerpoint/2010/main" val="1667577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Cowlitz River Hatchery Fall Chinook returns have been poor for the last decade. We focused exploration around three questions pertaining to this claim. READ THREE SUB BULLETS</a:t>
            </a:r>
          </a:p>
        </p:txBody>
      </p:sp>
      <p:sp>
        <p:nvSpPr>
          <p:cNvPr id="4" name="Slide Number Placeholder 3"/>
          <p:cNvSpPr>
            <a:spLocks noGrp="1"/>
          </p:cNvSpPr>
          <p:nvPr>
            <p:ph type="sldNum" sz="quarter" idx="5"/>
          </p:nvPr>
        </p:nvSpPr>
        <p:spPr/>
        <p:txBody>
          <a:bodyPr/>
          <a:lstStyle/>
          <a:p>
            <a:fld id="{9D8678D0-313D-4A6F-9B8F-D09DA6AAEAD8}" type="slidenum">
              <a:rPr lang="en-US" smtClean="0"/>
              <a:t>7</a:t>
            </a:fld>
            <a:endParaRPr lang="en-US"/>
          </a:p>
        </p:txBody>
      </p:sp>
    </p:spTree>
    <p:extLst>
      <p:ext uri="{BB962C8B-B14F-4D97-AF65-F5344CB8AC3E}">
        <p14:creationId xmlns:p14="http://schemas.microsoft.com/office/powerpoint/2010/main" val="30218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how do we explore those questions?</a:t>
            </a:r>
          </a:p>
        </p:txBody>
      </p:sp>
      <p:sp>
        <p:nvSpPr>
          <p:cNvPr id="4" name="Slide Number Placeholder 3"/>
          <p:cNvSpPr>
            <a:spLocks noGrp="1"/>
          </p:cNvSpPr>
          <p:nvPr>
            <p:ph type="sldNum" sz="quarter" idx="5"/>
          </p:nvPr>
        </p:nvSpPr>
        <p:spPr/>
        <p:txBody>
          <a:bodyPr/>
          <a:lstStyle/>
          <a:p>
            <a:fld id="{9D8678D0-313D-4A6F-9B8F-D09DA6AAEAD8}" type="slidenum">
              <a:rPr lang="en-US" smtClean="0"/>
              <a:t>8</a:t>
            </a:fld>
            <a:endParaRPr lang="en-US"/>
          </a:p>
        </p:txBody>
      </p:sp>
    </p:spTree>
    <p:extLst>
      <p:ext uri="{BB962C8B-B14F-4D97-AF65-F5344CB8AC3E}">
        <p14:creationId xmlns:p14="http://schemas.microsoft.com/office/powerpoint/2010/main" val="17866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is identification, retrieval, transforming, and cleaning data into a usable state for analysis. The data set analyzed entailed coded wire tag recoveries from brood years 2000 to 2020, 2020 being the cutoff to disallow for partially unreported data.</a:t>
            </a:r>
          </a:p>
        </p:txBody>
      </p:sp>
      <p:sp>
        <p:nvSpPr>
          <p:cNvPr id="4" name="Slide Number Placeholder 3"/>
          <p:cNvSpPr>
            <a:spLocks noGrp="1"/>
          </p:cNvSpPr>
          <p:nvPr>
            <p:ph type="sldNum" sz="quarter" idx="5"/>
          </p:nvPr>
        </p:nvSpPr>
        <p:spPr/>
        <p:txBody>
          <a:bodyPr/>
          <a:lstStyle/>
          <a:p>
            <a:fld id="{9D8678D0-313D-4A6F-9B8F-D09DA6AAEAD8}" type="slidenum">
              <a:rPr lang="en-US" smtClean="0"/>
              <a:t>9</a:t>
            </a:fld>
            <a:endParaRPr lang="en-US"/>
          </a:p>
        </p:txBody>
      </p:sp>
    </p:spTree>
    <p:extLst>
      <p:ext uri="{BB962C8B-B14F-4D97-AF65-F5344CB8AC3E}">
        <p14:creationId xmlns:p14="http://schemas.microsoft.com/office/powerpoint/2010/main" val="14384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9B20E8-EE02-1820-5544-18085A33632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0"/>
            <a:ext cx="12192000" cy="3429000"/>
          </a:xfrm>
          <a:prstGeom prst="rect">
            <a:avLst/>
          </a:prstGeom>
          <a:solidFill>
            <a:srgbClr val="007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7A53"/>
              </a:solidFill>
            </a:endParaRPr>
          </a:p>
        </p:txBody>
      </p:sp>
      <p:sp>
        <p:nvSpPr>
          <p:cNvPr id="8" name="Title 1">
            <a:extLst>
              <a:ext uri="{FF2B5EF4-FFF2-40B4-BE49-F238E27FC236}">
                <a16:creationId xmlns:a16="http://schemas.microsoft.com/office/drawing/2014/main" id="{6BC7EB52-0C9C-F1C6-B091-BF55222372B7}"/>
              </a:ext>
            </a:extLst>
          </p:cNvPr>
          <p:cNvSpPr>
            <a:spLocks noGrp="1"/>
          </p:cNvSpPr>
          <p:nvPr>
            <p:ph type="title" hasCustomPrompt="1"/>
          </p:nvPr>
        </p:nvSpPr>
        <p:spPr>
          <a:xfrm>
            <a:off x="508000" y="1143000"/>
            <a:ext cx="11176000" cy="1143000"/>
          </a:xfrm>
        </p:spPr>
        <p:txBody>
          <a:bodyPr>
            <a:normAutofit/>
          </a:bodyPr>
          <a:lstStyle>
            <a:lvl1pPr>
              <a:defRPr sz="4200" b="1" baseline="0">
                <a:solidFill>
                  <a:schemeClr val="bg1"/>
                </a:solidFill>
                <a:latin typeface="Segoe UI" panose="020B0502040204020203" pitchFamily="34" charset="0"/>
                <a:cs typeface="Segoe UI" panose="020B0502040204020203" pitchFamily="34" charset="0"/>
              </a:defRPr>
            </a:lvl1pPr>
          </a:lstStyle>
          <a:p>
            <a:r>
              <a:rPr lang="en-US" dirty="0"/>
              <a:t>Master title style</a:t>
            </a:r>
          </a:p>
        </p:txBody>
      </p:sp>
      <p:sp>
        <p:nvSpPr>
          <p:cNvPr id="2" name="Content Placeholder 2">
            <a:extLst>
              <a:ext uri="{FF2B5EF4-FFF2-40B4-BE49-F238E27FC236}">
                <a16:creationId xmlns:a16="http://schemas.microsoft.com/office/drawing/2014/main" id="{5A35CD5F-D907-C543-D46B-BA1D02F01831}"/>
              </a:ext>
            </a:extLst>
          </p:cNvPr>
          <p:cNvSpPr>
            <a:spLocks noGrp="1"/>
          </p:cNvSpPr>
          <p:nvPr>
            <p:ph sz="half" idx="1" hasCustomPrompt="1"/>
          </p:nvPr>
        </p:nvSpPr>
        <p:spPr>
          <a:xfrm>
            <a:off x="2180065" y="3645260"/>
            <a:ext cx="7831869" cy="1551490"/>
          </a:xfrm>
        </p:spPr>
        <p:txBody>
          <a:bodyPr>
            <a:normAutofit/>
          </a:bodyPr>
          <a:lstStyle>
            <a:lvl1pPr algn="ctr">
              <a:defRPr sz="2800">
                <a:solidFill>
                  <a:srgbClr val="5A594D"/>
                </a:solidFill>
              </a:defRPr>
            </a:lvl1pPr>
            <a:lvl2pPr>
              <a:defRPr sz="2800"/>
            </a:lvl2pPr>
            <a:lvl3pPr>
              <a:defRPr sz="2400"/>
            </a:lvl3pPr>
            <a:lvl4pPr>
              <a:defRPr sz="2000"/>
            </a:lvl4pPr>
            <a:lvl5pPr>
              <a:defRPr sz="2000"/>
            </a:lvl5pPr>
          </a:lstStyle>
          <a:p>
            <a:pPr lvl="0"/>
            <a:r>
              <a:rPr lang="en-US" dirty="0"/>
              <a:t>Speaker Name</a:t>
            </a:r>
          </a:p>
          <a:p>
            <a:pPr lvl="0"/>
            <a:r>
              <a:rPr lang="en-US" dirty="0"/>
              <a:t>Title, Program Name</a:t>
            </a:r>
          </a:p>
          <a:p>
            <a:pPr lvl="0"/>
            <a:r>
              <a:rPr lang="en-US" dirty="0"/>
              <a:t>Date</a:t>
            </a:r>
          </a:p>
        </p:txBody>
      </p:sp>
      <p:pic>
        <p:nvPicPr>
          <p:cNvPr id="10" name="Picture 8">
            <a:extLst>
              <a:ext uri="{FF2B5EF4-FFF2-40B4-BE49-F238E27FC236}">
                <a16:creationId xmlns:a16="http://schemas.microsoft.com/office/drawing/2014/main" id="{0DCAE3D6-58BB-7007-2D20-F621752710B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23353" y="5314966"/>
            <a:ext cx="2145293" cy="1199670"/>
          </a:xfrm>
          <a:prstGeom prst="rect">
            <a:avLst/>
          </a:prstGeom>
        </p:spPr>
      </p:pic>
      <p:sp>
        <p:nvSpPr>
          <p:cNvPr id="9" name="Rectangle 8">
            <a:extLst>
              <a:ext uri="{FF2B5EF4-FFF2-40B4-BE49-F238E27FC236}">
                <a16:creationId xmlns:a16="http://schemas.microsoft.com/office/drawing/2014/main" id="{D2BDC616-847B-BDDA-D087-1397910DA6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3429000"/>
            <a:ext cx="12192000" cy="76200"/>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650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31443-4BAF-A624-C348-6ABCE5F5E79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2057400"/>
            <a:ext cx="12192000" cy="2743200"/>
          </a:xfrm>
          <a:prstGeom prst="rect">
            <a:avLst/>
          </a:prstGeom>
          <a:solidFill>
            <a:srgbClr val="007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DAEBB8A-5F07-AAF3-2E74-B640CE9A3DF6}"/>
              </a:ext>
              <a:ext uri="{C183D7F6-B498-43B3-948B-1728B52AA6E4}">
                <adec:decorative xmlns:adec="http://schemas.microsoft.com/office/drawing/2017/decorative" val="0"/>
              </a:ext>
            </a:extLst>
          </p:cNvPr>
          <p:cNvSpPr>
            <a:spLocks noGrp="1"/>
          </p:cNvSpPr>
          <p:nvPr>
            <p:ph type="ctrTitle" hasCustomPrompt="1"/>
          </p:nvPr>
        </p:nvSpPr>
        <p:spPr>
          <a:xfrm>
            <a:off x="2844800" y="2667000"/>
            <a:ext cx="8534400" cy="1371600"/>
          </a:xfrm>
        </p:spPr>
        <p:txBody>
          <a:bodyPr>
            <a:normAutofit/>
          </a:bodyPr>
          <a:lstStyle>
            <a:lvl1pPr algn="l">
              <a:defRPr sz="4000" b="1">
                <a:solidFill>
                  <a:schemeClr val="bg1"/>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pic>
        <p:nvPicPr>
          <p:cNvPr id="9" name="Picture 8">
            <a:extLst>
              <a:ext uri="{FF2B5EF4-FFF2-40B4-BE49-F238E27FC236}">
                <a16:creationId xmlns:a16="http://schemas.microsoft.com/office/drawing/2014/main" id="{915BFBA1-44DB-AF22-0306-2F799446F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813594" y="2543175"/>
            <a:ext cx="1281906" cy="1619250"/>
          </a:xfrm>
          <a:prstGeom prst="rect">
            <a:avLst/>
          </a:prstGeom>
        </p:spPr>
      </p:pic>
      <p:sp>
        <p:nvSpPr>
          <p:cNvPr id="10" name="TextBox 9">
            <a:extLst>
              <a:ext uri="{FF2B5EF4-FFF2-40B4-BE49-F238E27FC236}">
                <a16:creationId xmlns:a16="http://schemas.microsoft.com/office/drawing/2014/main" id="{AEBE36C2-37B7-77C8-A2C8-8CEB14566916}"/>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rgbClr val="5A594D"/>
                </a:solidFill>
                <a:latin typeface="Calibri" panose="020F0502020204030204" pitchFamily="34" charset="0"/>
                <a:ea typeface="Roboto Slab" pitchFamily="2" charset="0"/>
                <a:cs typeface="Calibri" panose="020F0502020204030204" pitchFamily="34" charset="0"/>
              </a:rPr>
              <a:t>‹#›</a:t>
            </a:fld>
            <a:endParaRPr lang="en-US" sz="1100" b="1" dirty="0">
              <a:solidFill>
                <a:srgbClr val="5A594D"/>
              </a:solidFill>
              <a:latin typeface="Calibri" panose="020F0502020204030204" pitchFamily="34" charset="0"/>
              <a:ea typeface="Roboto Slab" pitchFamily="2" charset="0"/>
              <a:cs typeface="Calibri" panose="020F0502020204030204" pitchFamily="34" charset="0"/>
            </a:endParaRPr>
          </a:p>
        </p:txBody>
      </p:sp>
    </p:spTree>
    <p:extLst>
      <p:ext uri="{BB962C8B-B14F-4D97-AF65-F5344CB8AC3E}">
        <p14:creationId xmlns:p14="http://schemas.microsoft.com/office/powerpoint/2010/main" val="20610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D687948-4D2F-57CF-C228-5BD687C99F52}"/>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8" name="Rectangle 7">
              <a:extLst>
                <a:ext uri="{FF2B5EF4-FFF2-40B4-BE49-F238E27FC236}">
                  <a16:creationId xmlns:a16="http://schemas.microsoft.com/office/drawing/2014/main" id="{5E09C125-C78B-1E7C-9B80-02C0025D15EE}"/>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a:extLst>
                <a:ext uri="{FF2B5EF4-FFF2-40B4-BE49-F238E27FC236}">
                  <a16:creationId xmlns:a16="http://schemas.microsoft.com/office/drawing/2014/main" id="{112519E8-CEBF-D73C-75F5-F992DC2B96EE}"/>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a:extLst>
              <a:ext uri="{FF2B5EF4-FFF2-40B4-BE49-F238E27FC236}">
                <a16:creationId xmlns:a16="http://schemas.microsoft.com/office/drawing/2014/main" id="{FEE575BB-B8AD-3961-7DC1-7A99C084FD64}"/>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11" name="Content Placeholder 2">
            <a:extLst>
              <a:ext uri="{FF2B5EF4-FFF2-40B4-BE49-F238E27FC236}">
                <a16:creationId xmlns:a16="http://schemas.microsoft.com/office/drawing/2014/main" id="{849C2614-C120-DE70-9364-4FE58CE3B8B7}"/>
              </a:ext>
            </a:extLst>
          </p:cNvPr>
          <p:cNvSpPr>
            <a:spLocks noGrp="1"/>
          </p:cNvSpPr>
          <p:nvPr>
            <p:ph idx="1" hasCustomPrompt="1"/>
          </p:nvPr>
        </p:nvSpPr>
        <p:spPr>
          <a:xfrm>
            <a:off x="593212" y="1143000"/>
            <a:ext cx="10989187" cy="4800600"/>
          </a:xfrm>
        </p:spPr>
        <p:txBody>
          <a:bodyPr>
            <a:normAutofit/>
          </a:bodyPr>
          <a:lstStyle>
            <a:lvl1pPr marL="0" indent="0">
              <a:buNone/>
              <a:defRPr sz="3200">
                <a:solidFill>
                  <a:srgbClr val="0F426B"/>
                </a:solidFill>
                <a:latin typeface="Calibri" panose="020F0502020204030204" pitchFamily="34" charset="0"/>
                <a:ea typeface="Ebrima" panose="02000000000000000000" pitchFamily="2" charset="0"/>
                <a:cs typeface="Calibri" panose="020F0502020204030204" pitchFamily="34" charset="0"/>
              </a:defRPr>
            </a:lvl1pPr>
            <a:lvl2pPr marL="365760" indent="-274320">
              <a:defRPr sz="2800">
                <a:solidFill>
                  <a:srgbClr val="0F426B"/>
                </a:solidFill>
                <a:latin typeface="Calibri" panose="020F0502020204030204" pitchFamily="34" charset="0"/>
                <a:ea typeface="Ebrima" panose="02000000000000000000" pitchFamily="2" charset="0"/>
                <a:cs typeface="Calibri" panose="020F0502020204030204" pitchFamily="34" charset="0"/>
              </a:defRPr>
            </a:lvl2pPr>
            <a:lvl3pPr marL="640080" indent="-182880">
              <a:defRPr sz="2400">
                <a:solidFill>
                  <a:srgbClr val="0F426B"/>
                </a:solidFill>
                <a:latin typeface="Calibri" panose="020F0502020204030204" pitchFamily="34" charset="0"/>
                <a:ea typeface="Ebrima" panose="02000000000000000000" pitchFamily="2" charset="0"/>
                <a:cs typeface="Calibri" panose="020F0502020204030204" pitchFamily="34" charset="0"/>
              </a:defRPr>
            </a:lvl3pPr>
            <a:lvl4pPr marL="100584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4pPr>
            <a:lvl5pPr marL="1188720">
              <a:defRPr sz="2000">
                <a:solidFill>
                  <a:srgbClr val="0F426B"/>
                </a:solidFill>
                <a:latin typeface="Calibri" panose="020F0502020204030204" pitchFamily="34" charset="0"/>
                <a:ea typeface="Ebrima" panose="02000000000000000000" pitchFamily="2" charset="0"/>
                <a:cs typeface="Calibri" panose="020F0502020204030204" pitchFamily="34" charset="0"/>
              </a:defRPr>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E2A7A3E6-A8D9-A61B-AD99-07756017775B}"/>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3" name="Graphic 12">
            <a:extLst>
              <a:ext uri="{FF2B5EF4-FFF2-40B4-BE49-F238E27FC236}">
                <a16:creationId xmlns:a16="http://schemas.microsoft.com/office/drawing/2014/main" id="{E0E51DA3-5135-68FE-C33C-DE98F42D59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22085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AE2E124A-15E3-FBD3-700B-54BADAFDB1E8}"/>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60C714A-E925-8EA8-C39B-E61BE08F0257}"/>
              </a:ext>
            </a:extLst>
          </p:cNvPr>
          <p:cNvSpPr>
            <a:spLocks noGrp="1"/>
          </p:cNvSpPr>
          <p:nvPr>
            <p:ph sz="half" idx="2" hasCustomPrompt="1"/>
          </p:nvPr>
        </p:nvSpPr>
        <p:spPr>
          <a:xfrm>
            <a:off x="6178609" y="1156914"/>
            <a:ext cx="5403791" cy="4731137"/>
          </a:xfrm>
        </p:spPr>
        <p:txBody>
          <a:bodyPr/>
          <a:lstStyle>
            <a:lvl1pPr>
              <a:defRPr sz="3200"/>
            </a:lvl1pPr>
            <a:lvl2pPr>
              <a:defRPr sz="2800"/>
            </a:lvl2pPr>
            <a:lvl3pPr>
              <a:defRPr sz="2400"/>
            </a:lvl3pPr>
            <a:lvl4pPr>
              <a:defRPr sz="2000"/>
            </a:lvl4pPr>
            <a:lvl5pPr>
              <a:defRPr sz="2000"/>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64851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One Image or Figur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C68F89E-9F7A-9A57-5461-D6F332212357}"/>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AE2E124A-15E3-FBD3-700B-54BADAFDB1E8}"/>
              </a:ext>
              <a:ext uri="{C183D7F6-B498-43B3-948B-1728B52AA6E4}">
                <adec:decorative xmlns:adec="http://schemas.microsoft.com/office/drawing/2017/decorative" val="0"/>
              </a:ext>
            </a:extLst>
          </p:cNvPr>
          <p:cNvSpPr>
            <a:spLocks noGrp="1"/>
          </p:cNvSpPr>
          <p:nvPr>
            <p:ph sz="half" idx="1" hasCustomPrompt="1"/>
          </p:nvPr>
        </p:nvSpPr>
        <p:spPr>
          <a:xfrm>
            <a:off x="593212" y="1160091"/>
            <a:ext cx="5420180" cy="4731137"/>
          </a:xfrm>
        </p:spPr>
        <p:txBody>
          <a:bodyPr/>
          <a:lstStyle>
            <a:lvl1pPr>
              <a:defRPr sz="3200"/>
            </a:lvl1pPr>
            <a:lvl2pPr>
              <a:defRPr sz="2800"/>
            </a:lvl2pPr>
            <a:lvl3pPr>
              <a:defRPr sz="2400"/>
            </a:lvl3pPr>
            <a:lvl4pPr>
              <a:defRPr sz="2000"/>
            </a:lvl4pPr>
            <a:lvl5pPr>
              <a:defRPr sz="2000"/>
            </a:lvl5p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2">
            <a:extLst>
              <a:ext uri="{FF2B5EF4-FFF2-40B4-BE49-F238E27FC236}">
                <a16:creationId xmlns:a16="http://schemas.microsoft.com/office/drawing/2014/main" id="{B6584567-5C82-5AF2-16CA-CC5F6B47E877}"/>
              </a:ext>
            </a:extLst>
          </p:cNvPr>
          <p:cNvSpPr>
            <a:spLocks noGrp="1"/>
          </p:cNvSpPr>
          <p:nvPr>
            <p:ph type="pic" idx="10" hasCustomPrompt="1"/>
          </p:nvPr>
        </p:nvSpPr>
        <p:spPr>
          <a:xfrm>
            <a:off x="6178610" y="1160092"/>
            <a:ext cx="5403790" cy="4307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5" name="Content Placeholder 2">
            <a:extLst>
              <a:ext uri="{FF2B5EF4-FFF2-40B4-BE49-F238E27FC236}">
                <a16:creationId xmlns:a16="http://schemas.microsoft.com/office/drawing/2014/main" id="{21943B9D-1DE3-3E5F-C3F7-356B4EE5C2FA}"/>
              </a:ext>
            </a:extLst>
          </p:cNvPr>
          <p:cNvSpPr>
            <a:spLocks noGrp="1"/>
          </p:cNvSpPr>
          <p:nvPr>
            <p:ph sz="half" idx="11" hasCustomPrompt="1"/>
          </p:nvPr>
        </p:nvSpPr>
        <p:spPr>
          <a:xfrm>
            <a:off x="6178610" y="5637498"/>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72D35D01-D513-A49B-DF93-0460AE6D357B}"/>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3199AB99-1256-B198-1E90-DE4CB94B53F8}"/>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A6E16079-6D89-C3DD-D420-D01EA7654A70}"/>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ECCF79BF-5446-4474-D141-994C1D284078}"/>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DBB3D561-8F5A-4471-40E1-22AEA0B949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98901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wo Images or Figure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6A8D98D-32F0-3856-8ECD-C7676C4EDA25}"/>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696F640D-08FB-1ABB-A45A-322CD0EEA06B}"/>
              </a:ext>
            </a:extLst>
          </p:cNvPr>
          <p:cNvSpPr>
            <a:spLocks noGrp="1"/>
          </p:cNvSpPr>
          <p:nvPr>
            <p:ph idx="1" hasCustomPrompt="1"/>
          </p:nvPr>
        </p:nvSpPr>
        <p:spPr>
          <a:xfrm>
            <a:off x="594094" y="1154103"/>
            <a:ext cx="10988305" cy="1213084"/>
          </a:xfrm>
        </p:spPr>
        <p:txBody>
          <a:bodyPr/>
          <a:lstStyle>
            <a:lvl1pPr>
              <a:defRPr sz="32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Master text styles</a:t>
            </a:r>
          </a:p>
        </p:txBody>
      </p:sp>
      <p:sp>
        <p:nvSpPr>
          <p:cNvPr id="16" name="Picture Placeholder 2">
            <a:extLst>
              <a:ext uri="{FF2B5EF4-FFF2-40B4-BE49-F238E27FC236}">
                <a16:creationId xmlns:a16="http://schemas.microsoft.com/office/drawing/2014/main" id="{4F45E2E3-2911-AE05-4C8E-7C84A13D79AA}"/>
              </a:ext>
            </a:extLst>
          </p:cNvPr>
          <p:cNvSpPr>
            <a:spLocks noGrp="1"/>
          </p:cNvSpPr>
          <p:nvPr>
            <p:ph type="pic" idx="11" hasCustomPrompt="1"/>
          </p:nvPr>
        </p:nvSpPr>
        <p:spPr>
          <a:xfrm>
            <a:off x="609601" y="2511660"/>
            <a:ext cx="5403790" cy="3145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2" name="Content Placeholder 2">
            <a:extLst>
              <a:ext uri="{FF2B5EF4-FFF2-40B4-BE49-F238E27FC236}">
                <a16:creationId xmlns:a16="http://schemas.microsoft.com/office/drawing/2014/main" id="{15D12262-081C-F343-CB0B-2EF83F9B63CB}"/>
              </a:ext>
            </a:extLst>
          </p:cNvPr>
          <p:cNvSpPr>
            <a:spLocks noGrp="1"/>
          </p:cNvSpPr>
          <p:nvPr>
            <p:ph sz="half" idx="14" hasCustomPrompt="1"/>
          </p:nvPr>
        </p:nvSpPr>
        <p:spPr>
          <a:xfrm>
            <a:off x="609601" y="5787595"/>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14" name="Picture Placeholder 2">
            <a:extLst>
              <a:ext uri="{FF2B5EF4-FFF2-40B4-BE49-F238E27FC236}">
                <a16:creationId xmlns:a16="http://schemas.microsoft.com/office/drawing/2014/main" id="{227D89F9-E5E8-1D23-B541-9AC0A1B3D3DA}"/>
              </a:ext>
            </a:extLst>
          </p:cNvPr>
          <p:cNvSpPr>
            <a:spLocks noGrp="1"/>
          </p:cNvSpPr>
          <p:nvPr>
            <p:ph type="pic" idx="10" hasCustomPrompt="1"/>
          </p:nvPr>
        </p:nvSpPr>
        <p:spPr>
          <a:xfrm>
            <a:off x="6178610" y="2511660"/>
            <a:ext cx="5403790" cy="3145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6" name="Content Placeholder 2">
            <a:extLst>
              <a:ext uri="{FF2B5EF4-FFF2-40B4-BE49-F238E27FC236}">
                <a16:creationId xmlns:a16="http://schemas.microsoft.com/office/drawing/2014/main" id="{E28F8F39-9023-8D9C-C875-114F54DEB10F}"/>
              </a:ext>
            </a:extLst>
          </p:cNvPr>
          <p:cNvSpPr>
            <a:spLocks noGrp="1"/>
          </p:cNvSpPr>
          <p:nvPr>
            <p:ph sz="half" idx="13" hasCustomPrompt="1"/>
          </p:nvPr>
        </p:nvSpPr>
        <p:spPr>
          <a:xfrm>
            <a:off x="6178610" y="5787595"/>
            <a:ext cx="5420180"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D46344D7-743F-0440-C39E-F79E0B97C560}"/>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A0E5AFAE-B165-EE68-BBEB-21DAEFE633F2}"/>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357C6B7E-619E-D462-3F1A-83F2A95D8802}"/>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1ADDF728-D389-41F4-E9C5-2A99E3584FD6}"/>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5A03E084-6B9C-B381-C0BB-915F6FCE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300171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hree Images or Figur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8536B0-08A2-DB4F-63ED-D36260041485}"/>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696F640D-08FB-1ABB-A45A-322CD0EEA06B}"/>
              </a:ext>
            </a:extLst>
          </p:cNvPr>
          <p:cNvSpPr>
            <a:spLocks noGrp="1"/>
          </p:cNvSpPr>
          <p:nvPr>
            <p:ph idx="1" hasCustomPrompt="1"/>
          </p:nvPr>
        </p:nvSpPr>
        <p:spPr>
          <a:xfrm>
            <a:off x="594094" y="1154103"/>
            <a:ext cx="10988305" cy="1213084"/>
          </a:xfrm>
        </p:spPr>
        <p:txBody>
          <a:bodyPr/>
          <a:lstStyle>
            <a:lvl1pPr>
              <a:defRPr sz="32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Master text styles</a:t>
            </a:r>
          </a:p>
        </p:txBody>
      </p:sp>
      <p:sp>
        <p:nvSpPr>
          <p:cNvPr id="16" name="Picture Placeholder 2">
            <a:extLst>
              <a:ext uri="{FF2B5EF4-FFF2-40B4-BE49-F238E27FC236}">
                <a16:creationId xmlns:a16="http://schemas.microsoft.com/office/drawing/2014/main" id="{4F45E2E3-2911-AE05-4C8E-7C84A13D79AA}"/>
              </a:ext>
            </a:extLst>
          </p:cNvPr>
          <p:cNvSpPr>
            <a:spLocks noGrp="1"/>
          </p:cNvSpPr>
          <p:nvPr>
            <p:ph type="pic" idx="11" hasCustomPrompt="1"/>
          </p:nvPr>
        </p:nvSpPr>
        <p:spPr>
          <a:xfrm>
            <a:off x="593212" y="2537298"/>
            <a:ext cx="3458197" cy="3119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5" name="Content Placeholder 2">
            <a:extLst>
              <a:ext uri="{FF2B5EF4-FFF2-40B4-BE49-F238E27FC236}">
                <a16:creationId xmlns:a16="http://schemas.microsoft.com/office/drawing/2014/main" id="{BCDC8034-E799-9636-AF90-FB2577D8242E}"/>
              </a:ext>
            </a:extLst>
          </p:cNvPr>
          <p:cNvSpPr>
            <a:spLocks noGrp="1"/>
          </p:cNvSpPr>
          <p:nvPr>
            <p:ph sz="half" idx="14" hasCustomPrompt="1"/>
          </p:nvPr>
        </p:nvSpPr>
        <p:spPr>
          <a:xfrm>
            <a:off x="609601" y="5787595"/>
            <a:ext cx="3441808"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14" name="Picture Placeholder 2">
            <a:extLst>
              <a:ext uri="{FF2B5EF4-FFF2-40B4-BE49-F238E27FC236}">
                <a16:creationId xmlns:a16="http://schemas.microsoft.com/office/drawing/2014/main" id="{227D89F9-E5E8-1D23-B541-9AC0A1B3D3DA}"/>
              </a:ext>
            </a:extLst>
          </p:cNvPr>
          <p:cNvSpPr>
            <a:spLocks noGrp="1"/>
          </p:cNvSpPr>
          <p:nvPr>
            <p:ph type="pic" idx="10" hasCustomPrompt="1"/>
          </p:nvPr>
        </p:nvSpPr>
        <p:spPr>
          <a:xfrm>
            <a:off x="4358707" y="2537298"/>
            <a:ext cx="3474586" cy="3119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6" name="Content Placeholder 2">
            <a:extLst>
              <a:ext uri="{FF2B5EF4-FFF2-40B4-BE49-F238E27FC236}">
                <a16:creationId xmlns:a16="http://schemas.microsoft.com/office/drawing/2014/main" id="{F0FC55FA-2313-B583-EC02-5AACB520C42E}"/>
              </a:ext>
            </a:extLst>
          </p:cNvPr>
          <p:cNvSpPr>
            <a:spLocks noGrp="1"/>
          </p:cNvSpPr>
          <p:nvPr>
            <p:ph sz="half" idx="15" hasCustomPrompt="1"/>
          </p:nvPr>
        </p:nvSpPr>
        <p:spPr>
          <a:xfrm>
            <a:off x="4358707" y="5787595"/>
            <a:ext cx="3441808"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2" name="Picture Placeholder 2">
            <a:extLst>
              <a:ext uri="{FF2B5EF4-FFF2-40B4-BE49-F238E27FC236}">
                <a16:creationId xmlns:a16="http://schemas.microsoft.com/office/drawing/2014/main" id="{D63BE60B-796F-B33A-F43D-A7F588ACBD93}"/>
              </a:ext>
            </a:extLst>
          </p:cNvPr>
          <p:cNvSpPr>
            <a:spLocks noGrp="1"/>
          </p:cNvSpPr>
          <p:nvPr>
            <p:ph type="pic" idx="12" hasCustomPrompt="1"/>
          </p:nvPr>
        </p:nvSpPr>
        <p:spPr>
          <a:xfrm>
            <a:off x="8107813" y="2537298"/>
            <a:ext cx="3474586" cy="3119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7" name="Content Placeholder 2">
            <a:extLst>
              <a:ext uri="{FF2B5EF4-FFF2-40B4-BE49-F238E27FC236}">
                <a16:creationId xmlns:a16="http://schemas.microsoft.com/office/drawing/2014/main" id="{85CF2935-7B5A-3650-C578-EBD3489C1894}"/>
              </a:ext>
            </a:extLst>
          </p:cNvPr>
          <p:cNvSpPr>
            <a:spLocks noGrp="1"/>
          </p:cNvSpPr>
          <p:nvPr>
            <p:ph sz="half" idx="16" hasCustomPrompt="1"/>
          </p:nvPr>
        </p:nvSpPr>
        <p:spPr>
          <a:xfrm>
            <a:off x="8107813" y="5789638"/>
            <a:ext cx="3441808"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D46344D7-743F-0440-C39E-F79E0B97C560}"/>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A0E5AFAE-B165-EE68-BBEB-21DAEFE633F2}"/>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357C6B7E-619E-D462-3F1A-83F2A95D8802}"/>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1ADDF728-D389-41F4-E9C5-2A99E3584FD6}"/>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5A03E084-6B9C-B381-C0BB-915F6FCE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189043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Four Images or Figure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F720FB-C949-3605-A8FD-1E087BC21FC5}"/>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3" name="Content Placeholder 2">
            <a:extLst>
              <a:ext uri="{FF2B5EF4-FFF2-40B4-BE49-F238E27FC236}">
                <a16:creationId xmlns:a16="http://schemas.microsoft.com/office/drawing/2014/main" id="{696F640D-08FB-1ABB-A45A-322CD0EEA06B}"/>
              </a:ext>
            </a:extLst>
          </p:cNvPr>
          <p:cNvSpPr>
            <a:spLocks noGrp="1"/>
          </p:cNvSpPr>
          <p:nvPr>
            <p:ph idx="1" hasCustomPrompt="1"/>
          </p:nvPr>
        </p:nvSpPr>
        <p:spPr>
          <a:xfrm>
            <a:off x="594094" y="1154103"/>
            <a:ext cx="10988305" cy="1213084"/>
          </a:xfrm>
        </p:spPr>
        <p:txBody>
          <a:bodyPr/>
          <a:lstStyle>
            <a:lvl1pPr>
              <a:defRPr sz="3200"/>
            </a:lvl1pPr>
            <a:lvl2pPr marL="457200" inden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Master text styles</a:t>
            </a:r>
          </a:p>
        </p:txBody>
      </p:sp>
      <p:sp>
        <p:nvSpPr>
          <p:cNvPr id="16" name="Picture Placeholder 2">
            <a:extLst>
              <a:ext uri="{FF2B5EF4-FFF2-40B4-BE49-F238E27FC236}">
                <a16:creationId xmlns:a16="http://schemas.microsoft.com/office/drawing/2014/main" id="{4F45E2E3-2911-AE05-4C8E-7C84A13D79AA}"/>
              </a:ext>
            </a:extLst>
          </p:cNvPr>
          <p:cNvSpPr>
            <a:spLocks noGrp="1"/>
          </p:cNvSpPr>
          <p:nvPr>
            <p:ph type="pic" idx="11" hasCustomPrompt="1"/>
          </p:nvPr>
        </p:nvSpPr>
        <p:spPr>
          <a:xfrm>
            <a:off x="593212" y="2575636"/>
            <a:ext cx="2458850"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6" name="Content Placeholder 2">
            <a:extLst>
              <a:ext uri="{FF2B5EF4-FFF2-40B4-BE49-F238E27FC236}">
                <a16:creationId xmlns:a16="http://schemas.microsoft.com/office/drawing/2014/main" id="{C5A1FA4D-8E9A-32ED-BB2B-2458E8522947}"/>
              </a:ext>
            </a:extLst>
          </p:cNvPr>
          <p:cNvSpPr>
            <a:spLocks noGrp="1"/>
          </p:cNvSpPr>
          <p:nvPr>
            <p:ph sz="half" idx="14" hasCustomPrompt="1"/>
          </p:nvPr>
        </p:nvSpPr>
        <p:spPr>
          <a:xfrm>
            <a:off x="609601" y="578759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14" name="Picture Placeholder 2">
            <a:extLst>
              <a:ext uri="{FF2B5EF4-FFF2-40B4-BE49-F238E27FC236}">
                <a16:creationId xmlns:a16="http://schemas.microsoft.com/office/drawing/2014/main" id="{227D89F9-E5E8-1D23-B541-9AC0A1B3D3DA}"/>
              </a:ext>
            </a:extLst>
          </p:cNvPr>
          <p:cNvSpPr>
            <a:spLocks noGrp="1"/>
          </p:cNvSpPr>
          <p:nvPr>
            <p:ph type="pic" idx="10" hasCustomPrompt="1"/>
          </p:nvPr>
        </p:nvSpPr>
        <p:spPr>
          <a:xfrm>
            <a:off x="3454417" y="2559821"/>
            <a:ext cx="2470503"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7" name="Content Placeholder 2">
            <a:extLst>
              <a:ext uri="{FF2B5EF4-FFF2-40B4-BE49-F238E27FC236}">
                <a16:creationId xmlns:a16="http://schemas.microsoft.com/office/drawing/2014/main" id="{7FF1242B-AA97-4D77-BDE3-9A0D99673126}"/>
              </a:ext>
            </a:extLst>
          </p:cNvPr>
          <p:cNvSpPr>
            <a:spLocks noGrp="1"/>
          </p:cNvSpPr>
          <p:nvPr>
            <p:ph sz="half" idx="15" hasCustomPrompt="1"/>
          </p:nvPr>
        </p:nvSpPr>
        <p:spPr>
          <a:xfrm>
            <a:off x="3454417" y="578759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4" name="Picture Placeholder 2">
            <a:extLst>
              <a:ext uri="{FF2B5EF4-FFF2-40B4-BE49-F238E27FC236}">
                <a16:creationId xmlns:a16="http://schemas.microsoft.com/office/drawing/2014/main" id="{163B4FD5-AD0F-C1F4-9EEE-88FF9FA34B3A}"/>
              </a:ext>
            </a:extLst>
          </p:cNvPr>
          <p:cNvSpPr>
            <a:spLocks noGrp="1"/>
          </p:cNvSpPr>
          <p:nvPr>
            <p:ph type="pic" idx="13" hasCustomPrompt="1"/>
          </p:nvPr>
        </p:nvSpPr>
        <p:spPr>
          <a:xfrm>
            <a:off x="6327274" y="2563173"/>
            <a:ext cx="2470503"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13" name="Content Placeholder 2">
            <a:extLst>
              <a:ext uri="{FF2B5EF4-FFF2-40B4-BE49-F238E27FC236}">
                <a16:creationId xmlns:a16="http://schemas.microsoft.com/office/drawing/2014/main" id="{841CD70C-55F1-A628-07B0-34F93B7BD047}"/>
              </a:ext>
            </a:extLst>
          </p:cNvPr>
          <p:cNvSpPr>
            <a:spLocks noGrp="1"/>
          </p:cNvSpPr>
          <p:nvPr>
            <p:ph sz="half" idx="16" hasCustomPrompt="1"/>
          </p:nvPr>
        </p:nvSpPr>
        <p:spPr>
          <a:xfrm>
            <a:off x="6327274" y="578597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sp>
        <p:nvSpPr>
          <p:cNvPr id="2" name="Picture Placeholder 2">
            <a:extLst>
              <a:ext uri="{FF2B5EF4-FFF2-40B4-BE49-F238E27FC236}">
                <a16:creationId xmlns:a16="http://schemas.microsoft.com/office/drawing/2014/main" id="{D63BE60B-796F-B33A-F43D-A7F588ACBD93}"/>
              </a:ext>
            </a:extLst>
          </p:cNvPr>
          <p:cNvSpPr>
            <a:spLocks noGrp="1"/>
          </p:cNvSpPr>
          <p:nvPr>
            <p:ph type="pic" idx="12" hasCustomPrompt="1"/>
          </p:nvPr>
        </p:nvSpPr>
        <p:spPr>
          <a:xfrm>
            <a:off x="9111896" y="2559821"/>
            <a:ext cx="2470503" cy="30968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15" name="Content Placeholder 2">
            <a:extLst>
              <a:ext uri="{FF2B5EF4-FFF2-40B4-BE49-F238E27FC236}">
                <a16:creationId xmlns:a16="http://schemas.microsoft.com/office/drawing/2014/main" id="{43CF104B-64F4-96D7-0889-9B1A1B6B5F4A}"/>
              </a:ext>
            </a:extLst>
          </p:cNvPr>
          <p:cNvSpPr>
            <a:spLocks noGrp="1"/>
          </p:cNvSpPr>
          <p:nvPr>
            <p:ph sz="half" idx="17" hasCustomPrompt="1"/>
          </p:nvPr>
        </p:nvSpPr>
        <p:spPr>
          <a:xfrm>
            <a:off x="9111896" y="5785975"/>
            <a:ext cx="2442461"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8" name="Group 7">
            <a:extLst>
              <a:ext uri="{FF2B5EF4-FFF2-40B4-BE49-F238E27FC236}">
                <a16:creationId xmlns:a16="http://schemas.microsoft.com/office/drawing/2014/main" id="{D46344D7-743F-0440-C39E-F79E0B97C560}"/>
              </a:ext>
              <a:ext uri="{C183D7F6-B498-43B3-948B-1728B52AA6E4}">
                <adec:decorative xmlns:adec="http://schemas.microsoft.com/office/drawing/2017/decorative" val="1"/>
              </a:ext>
            </a:extLst>
          </p:cNvPr>
          <p:cNvGrpSpPr>
            <a:grpSpLocks noGrp="1" noUngrp="1" noRot="1" noMove="1" noResize="1"/>
          </p:cNvGrpSpPr>
          <p:nvPr userDrawn="1"/>
        </p:nvGrpSpPr>
        <p:grpSpPr>
          <a:xfrm>
            <a:off x="0" y="6172200"/>
            <a:ext cx="12192000" cy="685801"/>
            <a:chOff x="0" y="6423843"/>
            <a:chExt cx="9144000" cy="434157"/>
          </a:xfrm>
        </p:grpSpPr>
        <p:sp>
          <p:nvSpPr>
            <p:cNvPr id="9" name="Rectangle 8">
              <a:extLst>
                <a:ext uri="{FF2B5EF4-FFF2-40B4-BE49-F238E27FC236}">
                  <a16:creationId xmlns:a16="http://schemas.microsoft.com/office/drawing/2014/main" id="{A0E5AFAE-B165-EE68-BBEB-21DAEFE633F2}"/>
                </a:ext>
              </a:extLst>
            </p:cNvPr>
            <p:cNvSpPr>
              <a:spLocks noGrp="1" noRot="1" noMove="1" noResize="1" noEditPoints="1" noAdjustHandles="1" noChangeArrowheads="1" noChangeShapeType="1"/>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a:extLst>
                <a:ext uri="{FF2B5EF4-FFF2-40B4-BE49-F238E27FC236}">
                  <a16:creationId xmlns:a16="http://schemas.microsoft.com/office/drawing/2014/main" id="{357C6B7E-619E-D462-3F1A-83F2A95D8802}"/>
                </a:ext>
              </a:extLst>
            </p:cNvPr>
            <p:cNvSpPr>
              <a:spLocks noGrp="1" noRot="1" noMove="1" noResize="1" noEditPoints="1" noAdjustHandles="1" noChangeArrowheads="1" noChangeShapeType="1"/>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1" name="TextBox 10">
            <a:extLst>
              <a:ext uri="{FF2B5EF4-FFF2-40B4-BE49-F238E27FC236}">
                <a16:creationId xmlns:a16="http://schemas.microsoft.com/office/drawing/2014/main" id="{1ADDF728-D389-41F4-E9C5-2A99E3584FD6}"/>
              </a:ext>
            </a:extLst>
          </p:cNvPr>
          <p:cNvSpPr txBox="1">
            <a:spLocks noGrp="1" noRot="1" noMove="1" noResize="1" noEditPoints="1" noAdjustHandles="1" noChangeArrowheads="1" noChangeShapeType="1"/>
          </p:cNvSpPr>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2" name="Graphic 11">
            <a:extLst>
              <a:ext uri="{FF2B5EF4-FFF2-40B4-BE49-F238E27FC236}">
                <a16:creationId xmlns:a16="http://schemas.microsoft.com/office/drawing/2014/main" id="{5A03E084-6B9C-B381-C0BB-915F6FCE88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36020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r Figur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60C347-0F02-8ABE-9C0A-2414CF30D31D}"/>
              </a:ext>
            </a:extLst>
          </p:cNvPr>
          <p:cNvSpPr>
            <a:spLocks noGrp="1"/>
          </p:cNvSpPr>
          <p:nvPr>
            <p:ph type="title" hasCustomPrompt="1"/>
          </p:nvPr>
        </p:nvSpPr>
        <p:spPr>
          <a:xfrm>
            <a:off x="593213" y="274638"/>
            <a:ext cx="10989187" cy="868362"/>
          </a:xfrm>
        </p:spPr>
        <p:txBody>
          <a:bodyPr/>
          <a:lstStyle>
            <a:lvl1pPr algn="l">
              <a:defRPr>
                <a:solidFill>
                  <a:srgbClr val="007B55"/>
                </a:solidFill>
                <a:latin typeface="Segoe UI" panose="020B0502040204020203" pitchFamily="34" charset="0"/>
                <a:ea typeface="Roboto Slab" pitchFamily="2" charset="0"/>
                <a:cs typeface="Segoe UI" panose="020B0502040204020203" pitchFamily="34" charset="0"/>
              </a:defRPr>
            </a:lvl1pPr>
          </a:lstStyle>
          <a:p>
            <a:r>
              <a:rPr lang="en-US" dirty="0"/>
              <a:t>Master title style</a:t>
            </a:r>
          </a:p>
        </p:txBody>
      </p:sp>
      <p:sp>
        <p:nvSpPr>
          <p:cNvPr id="2" name="Picture Placeholder 2">
            <a:extLst>
              <a:ext uri="{FF2B5EF4-FFF2-40B4-BE49-F238E27FC236}">
                <a16:creationId xmlns:a16="http://schemas.microsoft.com/office/drawing/2014/main" id="{CB263469-5CF0-30FF-09BE-DBD3C2AEB576}"/>
              </a:ext>
            </a:extLst>
          </p:cNvPr>
          <p:cNvSpPr>
            <a:spLocks noGrp="1"/>
          </p:cNvSpPr>
          <p:nvPr>
            <p:ph type="pic" idx="10" hasCustomPrompt="1"/>
          </p:nvPr>
        </p:nvSpPr>
        <p:spPr>
          <a:xfrm>
            <a:off x="593213" y="1160092"/>
            <a:ext cx="10989187" cy="44966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 or figure</a:t>
            </a:r>
          </a:p>
        </p:txBody>
      </p:sp>
      <p:sp>
        <p:nvSpPr>
          <p:cNvPr id="7" name="Content Placeholder 2">
            <a:extLst>
              <a:ext uri="{FF2B5EF4-FFF2-40B4-BE49-F238E27FC236}">
                <a16:creationId xmlns:a16="http://schemas.microsoft.com/office/drawing/2014/main" id="{03C919D3-A039-50AE-CBD9-89F458D53EDD}"/>
              </a:ext>
            </a:extLst>
          </p:cNvPr>
          <p:cNvSpPr>
            <a:spLocks noGrp="1"/>
          </p:cNvSpPr>
          <p:nvPr>
            <p:ph sz="half" idx="14" hasCustomPrompt="1"/>
          </p:nvPr>
        </p:nvSpPr>
        <p:spPr>
          <a:xfrm>
            <a:off x="609601" y="5787595"/>
            <a:ext cx="10972799" cy="253730"/>
          </a:xfrm>
        </p:spPr>
        <p:txBody>
          <a:bodyPr>
            <a:normAutofit/>
          </a:bodyPr>
          <a:lstStyle>
            <a:lvl1pPr>
              <a:defRPr sz="1200"/>
            </a:lvl1pPr>
            <a:lvl2pPr>
              <a:defRPr sz="2800"/>
            </a:lvl2pPr>
            <a:lvl3pPr>
              <a:defRPr sz="2400"/>
            </a:lvl3pPr>
            <a:lvl4pPr>
              <a:defRPr sz="2000"/>
            </a:lvl4pPr>
            <a:lvl5pPr>
              <a:defRPr sz="2000"/>
            </a:lvl5pPr>
          </a:lstStyle>
          <a:p>
            <a:pPr lvl="0"/>
            <a:r>
              <a:rPr lang="en-US" dirty="0"/>
              <a:t>Photo credit or figure caption.</a:t>
            </a:r>
          </a:p>
        </p:txBody>
      </p:sp>
      <p:grpSp>
        <p:nvGrpSpPr>
          <p:cNvPr id="4" name="Group 3">
            <a:extLst>
              <a:ext uri="{FF2B5EF4-FFF2-40B4-BE49-F238E27FC236}">
                <a16:creationId xmlns:a16="http://schemas.microsoft.com/office/drawing/2014/main" id="{C1D5208B-6EC7-23B8-8646-0B92A3FA3BEA}"/>
              </a:ext>
              <a:ext uri="{C183D7F6-B498-43B3-948B-1728B52AA6E4}">
                <adec:decorative xmlns:adec="http://schemas.microsoft.com/office/drawing/2017/decorative" val="1"/>
              </a:ext>
            </a:extLst>
          </p:cNvPr>
          <p:cNvGrpSpPr/>
          <p:nvPr userDrawn="1"/>
        </p:nvGrpSpPr>
        <p:grpSpPr>
          <a:xfrm>
            <a:off x="0" y="6172200"/>
            <a:ext cx="12192000" cy="685801"/>
            <a:chOff x="0" y="6423843"/>
            <a:chExt cx="9144000" cy="434157"/>
          </a:xfrm>
        </p:grpSpPr>
        <p:sp>
          <p:nvSpPr>
            <p:cNvPr id="5" name="Rectangle 4">
              <a:extLst>
                <a:ext uri="{FF2B5EF4-FFF2-40B4-BE49-F238E27FC236}">
                  <a16:creationId xmlns:a16="http://schemas.microsoft.com/office/drawing/2014/main" id="{BDC46A72-B502-6814-2E8D-A1A9EFAFCD24}"/>
                </a:ext>
              </a:extLst>
            </p:cNvPr>
            <p:cNvSpPr/>
            <p:nvPr userDrawn="1"/>
          </p:nvSpPr>
          <p:spPr>
            <a:xfrm>
              <a:off x="0" y="6477000"/>
              <a:ext cx="9144000" cy="381000"/>
            </a:xfrm>
            <a:prstGeom prst="rect">
              <a:avLst/>
            </a:prstGeom>
            <a:solidFill>
              <a:srgbClr val="007B5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a:extLst>
                <a:ext uri="{FF2B5EF4-FFF2-40B4-BE49-F238E27FC236}">
                  <a16:creationId xmlns:a16="http://schemas.microsoft.com/office/drawing/2014/main" id="{3E5DCEC6-0F8C-5541-7442-C093800C3015}"/>
                </a:ext>
              </a:extLst>
            </p:cNvPr>
            <p:cNvSpPr/>
            <p:nvPr userDrawn="1"/>
          </p:nvSpPr>
          <p:spPr>
            <a:xfrm>
              <a:off x="0" y="6423843"/>
              <a:ext cx="9144000" cy="53157"/>
            </a:xfrm>
            <a:prstGeom prst="rect">
              <a:avLst/>
            </a:prstGeom>
            <a:solidFill>
              <a:srgbClr val="92D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extBox 9">
            <a:extLst>
              <a:ext uri="{FF2B5EF4-FFF2-40B4-BE49-F238E27FC236}">
                <a16:creationId xmlns:a16="http://schemas.microsoft.com/office/drawing/2014/main" id="{2E4910A2-E75A-A0F3-12FA-C7B33827BFF5}"/>
              </a:ext>
            </a:extLst>
          </p:cNvPr>
          <p:cNvSpPr txBox="1"/>
          <p:nvPr userDrawn="1"/>
        </p:nvSpPr>
        <p:spPr>
          <a:xfrm>
            <a:off x="11010900" y="6426279"/>
            <a:ext cx="711200" cy="261610"/>
          </a:xfrm>
          <a:prstGeom prst="rect">
            <a:avLst/>
          </a:prstGeom>
          <a:noFill/>
        </p:spPr>
        <p:txBody>
          <a:bodyPr wrap="square" rtlCol="0">
            <a:spAutoFit/>
          </a:bodyPr>
          <a:lstStyle/>
          <a:p>
            <a:pPr algn="r"/>
            <a:fld id="{A44CF46E-C689-44F1-B86A-2F369AF73809}" type="slidenum">
              <a:rPr lang="en-US" sz="1100" b="1" smtClean="0">
                <a:solidFill>
                  <a:schemeClr val="bg1"/>
                </a:solidFill>
                <a:latin typeface="Calibri" panose="020F0502020204030204" pitchFamily="34" charset="0"/>
                <a:ea typeface="Roboto Slab" pitchFamily="2" charset="0"/>
                <a:cs typeface="Calibri" panose="020F0502020204030204" pitchFamily="34" charset="0"/>
              </a:rPr>
              <a:t>‹#›</a:t>
            </a:fld>
            <a:endParaRPr lang="en-US" sz="1100" b="1" dirty="0">
              <a:solidFill>
                <a:schemeClr val="bg1"/>
              </a:solidFill>
              <a:latin typeface="Calibri" panose="020F0502020204030204" pitchFamily="34" charset="0"/>
              <a:ea typeface="Roboto Slab" pitchFamily="2" charset="0"/>
              <a:cs typeface="Calibri" panose="020F0502020204030204" pitchFamily="34" charset="0"/>
            </a:endParaRPr>
          </a:p>
        </p:txBody>
      </p:sp>
      <p:pic>
        <p:nvPicPr>
          <p:cNvPr id="11" name="Graphic 10">
            <a:extLst>
              <a:ext uri="{FF2B5EF4-FFF2-40B4-BE49-F238E27FC236}">
                <a16:creationId xmlns:a16="http://schemas.microsoft.com/office/drawing/2014/main" id="{CC0C22ED-5F80-CEFE-BB25-C337EB274037}"/>
              </a:ext>
              <a:ext uri="{C183D7F6-B498-43B3-948B-1728B52AA6E4}">
                <adec:decorative xmlns:adec="http://schemas.microsoft.com/office/drawing/2017/decorative" val="1"/>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212" y="6317722"/>
            <a:ext cx="1616588" cy="478724"/>
          </a:xfrm>
          <a:prstGeom prst="rect">
            <a:avLst/>
          </a:prstGeom>
        </p:spPr>
      </p:pic>
    </p:spTree>
    <p:extLst>
      <p:ext uri="{BB962C8B-B14F-4D97-AF65-F5344CB8AC3E}">
        <p14:creationId xmlns:p14="http://schemas.microsoft.com/office/powerpoint/2010/main" val="401028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BB33-DB2B-91D3-D089-F85266D21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 style</a:t>
            </a:r>
          </a:p>
        </p:txBody>
      </p:sp>
      <p:sp>
        <p:nvSpPr>
          <p:cNvPr id="3" name="Text Placeholder 2">
            <a:extLst>
              <a:ext uri="{FF2B5EF4-FFF2-40B4-BE49-F238E27FC236}">
                <a16:creationId xmlns:a16="http://schemas.microsoft.com/office/drawing/2014/main" id="{5F01A2DB-9F95-64AA-F96F-279EB0EF7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02800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6" r:id="rId6"/>
    <p:sldLayoutId id="2147483659" r:id="rId7"/>
    <p:sldLayoutId id="2147483660" r:id="rId8"/>
    <p:sldLayoutId id="2147483654" r:id="rId9"/>
  </p:sldLayoutIdLst>
  <p:txStyles>
    <p:titleStyle>
      <a:lvl1pPr algn="l" defTabSz="914400" rtl="0" eaLnBrk="1" latinLnBrk="0" hangingPunct="1">
        <a:lnSpc>
          <a:spcPct val="90000"/>
        </a:lnSpc>
        <a:spcBef>
          <a:spcPct val="0"/>
        </a:spcBef>
        <a:buNone/>
        <a:defRPr sz="3600" b="1" kern="1200">
          <a:solidFill>
            <a:srgbClr val="007B55"/>
          </a:solidFill>
          <a:latin typeface="Segoe UI" panose="020B0502040204020203" pitchFamily="34"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F426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F426B"/>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F426B"/>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A31D-7177-28BB-461E-1296EF6D4DA1}"/>
              </a:ext>
            </a:extLst>
          </p:cNvPr>
          <p:cNvSpPr>
            <a:spLocks noGrp="1"/>
          </p:cNvSpPr>
          <p:nvPr>
            <p:ph type="title"/>
          </p:nvPr>
        </p:nvSpPr>
        <p:spPr/>
        <p:txBody>
          <a:bodyPr>
            <a:normAutofit/>
          </a:bodyPr>
          <a:lstStyle/>
          <a:p>
            <a:r>
              <a:rPr lang="en-US" dirty="0"/>
              <a:t>Cowlitz Fall Chinook- Hatchery SAR </a:t>
            </a:r>
          </a:p>
        </p:txBody>
      </p:sp>
      <p:sp>
        <p:nvSpPr>
          <p:cNvPr id="3" name="Content Placeholder 2">
            <a:extLst>
              <a:ext uri="{FF2B5EF4-FFF2-40B4-BE49-F238E27FC236}">
                <a16:creationId xmlns:a16="http://schemas.microsoft.com/office/drawing/2014/main" id="{89D2E31E-B1F9-FE6D-B367-0E7F82BF3DD1}"/>
              </a:ext>
            </a:extLst>
          </p:cNvPr>
          <p:cNvSpPr>
            <a:spLocks noGrp="1"/>
          </p:cNvSpPr>
          <p:nvPr>
            <p:ph sz="half" idx="1"/>
          </p:nvPr>
        </p:nvSpPr>
        <p:spPr>
          <a:xfrm>
            <a:off x="1756065" y="3645260"/>
            <a:ext cx="8255870" cy="1551490"/>
          </a:xfrm>
        </p:spPr>
        <p:txBody>
          <a:bodyPr vert="horz" lIns="91440" tIns="45720" rIns="91440" bIns="45720" rtlCol="0" anchor="t">
            <a:normAutofit fontScale="92500"/>
          </a:bodyPr>
          <a:lstStyle/>
          <a:p>
            <a:r>
              <a:rPr lang="en-US" dirty="0">
                <a:latin typeface="Calibri"/>
                <a:cs typeface="Calibri"/>
              </a:rPr>
              <a:t>Kristopher Warner- WDFW</a:t>
            </a:r>
            <a:endParaRPr lang="en-US" dirty="0"/>
          </a:p>
          <a:p>
            <a:pPr lvl="0"/>
            <a:r>
              <a:rPr lang="en-US" dirty="0"/>
              <a:t>Biologist- Hatchery Monitoring and Evaluations</a:t>
            </a:r>
          </a:p>
          <a:p>
            <a:pPr lvl="0"/>
            <a:r>
              <a:rPr lang="en-US" dirty="0"/>
              <a:t>2026 Annual Program Review and Cowlitz Science Meeting</a:t>
            </a:r>
          </a:p>
          <a:p>
            <a:endParaRPr lang="en-US" dirty="0"/>
          </a:p>
        </p:txBody>
      </p:sp>
    </p:spTree>
    <p:extLst>
      <p:ext uri="{BB962C8B-B14F-4D97-AF65-F5344CB8AC3E}">
        <p14:creationId xmlns:p14="http://schemas.microsoft.com/office/powerpoint/2010/main" val="18179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A24-5A3E-D357-9C45-782CBB85C47E}"/>
              </a:ext>
            </a:extLst>
          </p:cNvPr>
          <p:cNvSpPr>
            <a:spLocks noGrp="1"/>
          </p:cNvSpPr>
          <p:nvPr>
            <p:ph type="title"/>
          </p:nvPr>
        </p:nvSpPr>
        <p:spPr/>
        <p:txBody>
          <a:bodyPr/>
          <a:lstStyle/>
          <a:p>
            <a:r>
              <a:rPr lang="en-US" dirty="0"/>
              <a:t>Data wrangling- Analyzed strata</a:t>
            </a:r>
          </a:p>
        </p:txBody>
      </p:sp>
      <p:pic>
        <p:nvPicPr>
          <p:cNvPr id="7" name="Content Placeholder 6">
            <a:extLst>
              <a:ext uri="{FF2B5EF4-FFF2-40B4-BE49-F238E27FC236}">
                <a16:creationId xmlns:a16="http://schemas.microsoft.com/office/drawing/2014/main" id="{868243AF-39D3-77B0-4082-D090F7715E57}"/>
              </a:ext>
            </a:extLst>
          </p:cNvPr>
          <p:cNvPicPr>
            <a:picLocks noGrp="1" noChangeAspect="1"/>
          </p:cNvPicPr>
          <p:nvPr>
            <p:ph sz="half" idx="1"/>
          </p:nvPr>
        </p:nvPicPr>
        <p:blipFill>
          <a:blip r:embed="rId3"/>
          <a:stretch>
            <a:fillRect/>
          </a:stretch>
        </p:blipFill>
        <p:spPr>
          <a:xfrm>
            <a:off x="593725" y="1433169"/>
            <a:ext cx="5419725" cy="4185338"/>
          </a:xfrm>
          <a:ln>
            <a:solidFill>
              <a:schemeClr val="tx1"/>
            </a:solidFill>
          </a:ln>
        </p:spPr>
      </p:pic>
      <p:pic>
        <p:nvPicPr>
          <p:cNvPr id="9" name="Picture Placeholder 8">
            <a:extLst>
              <a:ext uri="{FF2B5EF4-FFF2-40B4-BE49-F238E27FC236}">
                <a16:creationId xmlns:a16="http://schemas.microsoft.com/office/drawing/2014/main" id="{987B83FB-8BE4-4E93-8A3F-FF40754E0132}"/>
              </a:ext>
            </a:extLst>
          </p:cNvPr>
          <p:cNvPicPr>
            <a:picLocks noGrp="1" noChangeAspect="1"/>
          </p:cNvPicPr>
          <p:nvPr>
            <p:ph type="pic" idx="10"/>
          </p:nvPr>
        </p:nvPicPr>
        <p:blipFill>
          <a:blip r:embed="rId4"/>
          <a:srcRect l="1496" r="1496"/>
          <a:stretch/>
        </p:blipFill>
        <p:spPr>
          <a:xfrm>
            <a:off x="6347488" y="1505906"/>
            <a:ext cx="5250788" cy="4185338"/>
          </a:xfrm>
          <a:ln>
            <a:solidFill>
              <a:schemeClr val="tx1"/>
            </a:solidFill>
          </a:ln>
        </p:spPr>
      </p:pic>
      <p:sp>
        <p:nvSpPr>
          <p:cNvPr id="3" name="TextBox 2">
            <a:extLst>
              <a:ext uri="{FF2B5EF4-FFF2-40B4-BE49-F238E27FC236}">
                <a16:creationId xmlns:a16="http://schemas.microsoft.com/office/drawing/2014/main" id="{09D61156-5B89-0DF8-231B-09BFB30E19C7}"/>
              </a:ext>
            </a:extLst>
          </p:cNvPr>
          <p:cNvSpPr txBox="1"/>
          <p:nvPr/>
        </p:nvSpPr>
        <p:spPr>
          <a:xfrm>
            <a:off x="593213" y="1438227"/>
            <a:ext cx="3647209" cy="369332"/>
          </a:xfrm>
          <a:prstGeom prst="rect">
            <a:avLst/>
          </a:prstGeom>
          <a:solidFill>
            <a:schemeClr val="bg1"/>
          </a:solidFill>
        </p:spPr>
        <p:txBody>
          <a:bodyPr wrap="square" rtlCol="0">
            <a:spAutoFit/>
          </a:bodyPr>
          <a:lstStyle/>
          <a:p>
            <a:r>
              <a:rPr lang="en-US" dirty="0"/>
              <a:t>Number of Errors by Agency</a:t>
            </a:r>
          </a:p>
        </p:txBody>
      </p:sp>
      <p:sp>
        <p:nvSpPr>
          <p:cNvPr id="4" name="TextBox 3">
            <a:extLst>
              <a:ext uri="{FF2B5EF4-FFF2-40B4-BE49-F238E27FC236}">
                <a16:creationId xmlns:a16="http://schemas.microsoft.com/office/drawing/2014/main" id="{FE436B44-AB61-659E-0011-F1D2E464FE3D}"/>
              </a:ext>
            </a:extLst>
          </p:cNvPr>
          <p:cNvSpPr txBox="1"/>
          <p:nvPr/>
        </p:nvSpPr>
        <p:spPr>
          <a:xfrm>
            <a:off x="6331614" y="1505905"/>
            <a:ext cx="3685222" cy="369332"/>
          </a:xfrm>
          <a:prstGeom prst="rect">
            <a:avLst/>
          </a:prstGeom>
          <a:solidFill>
            <a:schemeClr val="bg1"/>
          </a:solidFill>
        </p:spPr>
        <p:txBody>
          <a:bodyPr wrap="square" rtlCol="0">
            <a:spAutoFit/>
          </a:bodyPr>
          <a:lstStyle/>
          <a:p>
            <a:r>
              <a:rPr lang="en-US" dirty="0"/>
              <a:t>Number of Errors by Hatchery</a:t>
            </a:r>
          </a:p>
        </p:txBody>
      </p:sp>
      <p:cxnSp>
        <p:nvCxnSpPr>
          <p:cNvPr id="6" name="Straight Arrow Connector 5">
            <a:extLst>
              <a:ext uri="{FF2B5EF4-FFF2-40B4-BE49-F238E27FC236}">
                <a16:creationId xmlns:a16="http://schemas.microsoft.com/office/drawing/2014/main" id="{2D0E6DD0-1EAF-55BD-DD57-B8B4CD62B972}"/>
              </a:ext>
            </a:extLst>
          </p:cNvPr>
          <p:cNvCxnSpPr>
            <a:cxnSpLocks/>
          </p:cNvCxnSpPr>
          <p:nvPr/>
        </p:nvCxnSpPr>
        <p:spPr>
          <a:xfrm flipH="1">
            <a:off x="6972300" y="3013364"/>
            <a:ext cx="1859973" cy="69619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25E489FD-AF27-CA35-9CC7-0EAA2D91A783}"/>
              </a:ext>
            </a:extLst>
          </p:cNvPr>
          <p:cNvSpPr/>
          <p:nvPr/>
        </p:nvSpPr>
        <p:spPr>
          <a:xfrm>
            <a:off x="6347488" y="4738255"/>
            <a:ext cx="5234912" cy="8802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Hatcheries</a:t>
            </a:r>
          </a:p>
        </p:txBody>
      </p:sp>
      <p:sp>
        <p:nvSpPr>
          <p:cNvPr id="8" name="TextBox 7">
            <a:extLst>
              <a:ext uri="{FF2B5EF4-FFF2-40B4-BE49-F238E27FC236}">
                <a16:creationId xmlns:a16="http://schemas.microsoft.com/office/drawing/2014/main" id="{7926D444-CB52-F1B8-7225-E6C984D56E70}"/>
              </a:ext>
            </a:extLst>
          </p:cNvPr>
          <p:cNvSpPr txBox="1"/>
          <p:nvPr/>
        </p:nvSpPr>
        <p:spPr>
          <a:xfrm>
            <a:off x="8794547" y="2755961"/>
            <a:ext cx="2400300" cy="369332"/>
          </a:xfrm>
          <a:prstGeom prst="rect">
            <a:avLst/>
          </a:prstGeom>
          <a:noFill/>
        </p:spPr>
        <p:txBody>
          <a:bodyPr wrap="square" rtlCol="0">
            <a:spAutoFit/>
          </a:bodyPr>
          <a:lstStyle/>
          <a:p>
            <a:r>
              <a:rPr lang="en-US" dirty="0"/>
              <a:t>Big Creek</a:t>
            </a:r>
          </a:p>
        </p:txBody>
      </p:sp>
      <p:sp>
        <p:nvSpPr>
          <p:cNvPr id="10" name="TextBox 9">
            <a:extLst>
              <a:ext uri="{FF2B5EF4-FFF2-40B4-BE49-F238E27FC236}">
                <a16:creationId xmlns:a16="http://schemas.microsoft.com/office/drawing/2014/main" id="{E811D6E3-98B4-C648-266A-A78E356E6DE9}"/>
              </a:ext>
            </a:extLst>
          </p:cNvPr>
          <p:cNvSpPr txBox="1"/>
          <p:nvPr/>
        </p:nvSpPr>
        <p:spPr>
          <a:xfrm>
            <a:off x="593213" y="5226627"/>
            <a:ext cx="5436111" cy="369332"/>
          </a:xfrm>
          <a:prstGeom prst="rect">
            <a:avLst/>
          </a:prstGeom>
          <a:solidFill>
            <a:schemeClr val="bg1"/>
          </a:solidFill>
        </p:spPr>
        <p:txBody>
          <a:bodyPr wrap="square" rtlCol="0">
            <a:spAutoFit/>
          </a:bodyPr>
          <a:lstStyle/>
          <a:p>
            <a:pPr algn="ctr"/>
            <a:r>
              <a:rPr lang="en-US" dirty="0"/>
              <a:t>Agency</a:t>
            </a:r>
          </a:p>
        </p:txBody>
      </p:sp>
      <p:cxnSp>
        <p:nvCxnSpPr>
          <p:cNvPr id="12" name="Straight Arrow Connector 11">
            <a:extLst>
              <a:ext uri="{FF2B5EF4-FFF2-40B4-BE49-F238E27FC236}">
                <a16:creationId xmlns:a16="http://schemas.microsoft.com/office/drawing/2014/main" id="{8CB6A17C-9BC0-BC2A-1DC2-92523946CAE1}"/>
              </a:ext>
            </a:extLst>
          </p:cNvPr>
          <p:cNvCxnSpPr>
            <a:cxnSpLocks/>
          </p:cNvCxnSpPr>
          <p:nvPr/>
        </p:nvCxnSpPr>
        <p:spPr>
          <a:xfrm flipH="1">
            <a:off x="2416817" y="3125293"/>
            <a:ext cx="1164668" cy="51152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C3B78C4-EFC9-68E9-016B-5CDAF00E2736}"/>
              </a:ext>
            </a:extLst>
          </p:cNvPr>
          <p:cNvSpPr txBox="1"/>
          <p:nvPr/>
        </p:nvSpPr>
        <p:spPr>
          <a:xfrm>
            <a:off x="3579381" y="2852155"/>
            <a:ext cx="1014471" cy="369332"/>
          </a:xfrm>
          <a:prstGeom prst="rect">
            <a:avLst/>
          </a:prstGeom>
          <a:noFill/>
        </p:spPr>
        <p:txBody>
          <a:bodyPr wrap="square" rtlCol="0">
            <a:spAutoFit/>
          </a:bodyPr>
          <a:lstStyle/>
          <a:p>
            <a:r>
              <a:rPr lang="en-US" dirty="0"/>
              <a:t>Canada</a:t>
            </a:r>
          </a:p>
        </p:txBody>
      </p:sp>
    </p:spTree>
    <p:extLst>
      <p:ext uri="{BB962C8B-B14F-4D97-AF65-F5344CB8AC3E}">
        <p14:creationId xmlns:p14="http://schemas.microsoft.com/office/powerpoint/2010/main" val="351533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5346-1010-2446-837C-EDF0149D4D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72A4BA0-0915-572B-9E69-8C4CAB0A1ABF}"/>
              </a:ext>
            </a:extLst>
          </p:cNvPr>
          <p:cNvSpPr>
            <a:spLocks noGrp="1"/>
          </p:cNvSpPr>
          <p:nvPr>
            <p:ph sz="half" idx="1"/>
          </p:nvPr>
        </p:nvSpPr>
        <p:spPr/>
        <p:txBody>
          <a:bodyPr/>
          <a:lstStyle/>
          <a:p>
            <a:endParaRPr lang="en-US"/>
          </a:p>
        </p:txBody>
      </p:sp>
      <p:sp>
        <p:nvSpPr>
          <p:cNvPr id="4" name="Picture Placeholder 3">
            <a:extLst>
              <a:ext uri="{FF2B5EF4-FFF2-40B4-BE49-F238E27FC236}">
                <a16:creationId xmlns:a16="http://schemas.microsoft.com/office/drawing/2014/main" id="{DB46CEBB-109A-0D59-09EE-499A41FE2977}"/>
              </a:ext>
            </a:extLst>
          </p:cNvPr>
          <p:cNvSpPr>
            <a:spLocks noGrp="1"/>
          </p:cNvSpPr>
          <p:nvPr>
            <p:ph type="pic" idx="10"/>
          </p:nvPr>
        </p:nvSpPr>
        <p:spPr/>
        <p:txBody>
          <a:bodyPr/>
          <a:lstStyle/>
          <a:p>
            <a:endParaRPr lang="en-US"/>
          </a:p>
        </p:txBody>
      </p:sp>
      <p:sp>
        <p:nvSpPr>
          <p:cNvPr id="5" name="Content Placeholder 4">
            <a:extLst>
              <a:ext uri="{FF2B5EF4-FFF2-40B4-BE49-F238E27FC236}">
                <a16:creationId xmlns:a16="http://schemas.microsoft.com/office/drawing/2014/main" id="{2BBEE42C-09C8-838F-B9BD-C733ECA1CFDB}"/>
              </a:ext>
            </a:extLst>
          </p:cNvPr>
          <p:cNvSpPr>
            <a:spLocks noGrp="1"/>
          </p:cNvSpPr>
          <p:nvPr>
            <p:ph sz="half" idx="11"/>
          </p:nvPr>
        </p:nvSpPr>
        <p:spPr/>
        <p:txBody>
          <a:bodyPr>
            <a:normAutofit lnSpcReduction="10000"/>
          </a:bodyPr>
          <a:lstStyle/>
          <a:p>
            <a:endParaRPr lang="en-US"/>
          </a:p>
        </p:txBody>
      </p:sp>
      <p:pic>
        <p:nvPicPr>
          <p:cNvPr id="6" name="Picture 5">
            <a:extLst>
              <a:ext uri="{FF2B5EF4-FFF2-40B4-BE49-F238E27FC236}">
                <a16:creationId xmlns:a16="http://schemas.microsoft.com/office/drawing/2014/main" id="{9D722580-92F6-776C-EA5C-4B7F864B570B}"/>
              </a:ext>
            </a:extLst>
          </p:cNvPr>
          <p:cNvPicPr>
            <a:picLocks noChangeAspect="1"/>
          </p:cNvPicPr>
          <p:nvPr/>
        </p:nvPicPr>
        <p:blipFill>
          <a:blip r:embed="rId3"/>
          <a:srcRect l="3223" t="2908" r="10438" b="23155"/>
          <a:stretch>
            <a:fillRect/>
          </a:stretch>
        </p:blipFill>
        <p:spPr>
          <a:xfrm>
            <a:off x="-42813" y="408531"/>
            <a:ext cx="12234813" cy="553558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2ACBAC86-B995-7550-CC6E-968D8B51DC7E}"/>
              </a:ext>
            </a:extLst>
          </p:cNvPr>
          <p:cNvCxnSpPr/>
          <p:nvPr/>
        </p:nvCxnSpPr>
        <p:spPr>
          <a:xfrm flipH="1">
            <a:off x="1833007" y="1639735"/>
            <a:ext cx="2468880" cy="996696"/>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E7A7EF95-F3D1-0035-437A-0E7536D9BC6C}"/>
              </a:ext>
            </a:extLst>
          </p:cNvPr>
          <p:cNvCxnSpPr>
            <a:cxnSpLocks/>
          </p:cNvCxnSpPr>
          <p:nvPr/>
        </p:nvCxnSpPr>
        <p:spPr>
          <a:xfrm flipH="1">
            <a:off x="830580" y="4211541"/>
            <a:ext cx="2417064" cy="1301466"/>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B549B068-72DE-6CA6-D563-CA032510F0BB}"/>
              </a:ext>
            </a:extLst>
          </p:cNvPr>
          <p:cNvCxnSpPr>
            <a:cxnSpLocks/>
          </p:cNvCxnSpPr>
          <p:nvPr/>
        </p:nvCxnSpPr>
        <p:spPr>
          <a:xfrm flipH="1">
            <a:off x="2689601" y="3663808"/>
            <a:ext cx="2435331" cy="116491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E53939E5-3FAA-F998-FEBE-FA323E69FD2E}"/>
              </a:ext>
            </a:extLst>
          </p:cNvPr>
          <p:cNvSpPr txBox="1"/>
          <p:nvPr/>
        </p:nvSpPr>
        <p:spPr>
          <a:xfrm rot="20409654">
            <a:off x="4175447" y="812195"/>
            <a:ext cx="3675888" cy="461665"/>
          </a:xfrm>
          <a:prstGeom prst="rect">
            <a:avLst/>
          </a:prstGeom>
          <a:noFill/>
        </p:spPr>
        <p:txBody>
          <a:bodyPr wrap="square" rtlCol="0">
            <a:spAutoFit/>
          </a:bodyPr>
          <a:lstStyle/>
          <a:p>
            <a:r>
              <a:rPr lang="en-US" sz="2400" dirty="0"/>
              <a:t>Escapement</a:t>
            </a:r>
          </a:p>
        </p:txBody>
      </p:sp>
      <p:sp>
        <p:nvSpPr>
          <p:cNvPr id="13" name="TextBox 12">
            <a:extLst>
              <a:ext uri="{FF2B5EF4-FFF2-40B4-BE49-F238E27FC236}">
                <a16:creationId xmlns:a16="http://schemas.microsoft.com/office/drawing/2014/main" id="{C12DDBC7-4EBE-4994-9AA1-99F885EA195A}"/>
              </a:ext>
            </a:extLst>
          </p:cNvPr>
          <p:cNvSpPr txBox="1"/>
          <p:nvPr/>
        </p:nvSpPr>
        <p:spPr>
          <a:xfrm rot="20054603">
            <a:off x="3166454" y="3700705"/>
            <a:ext cx="1263718" cy="461665"/>
          </a:xfrm>
          <a:prstGeom prst="rect">
            <a:avLst/>
          </a:prstGeom>
          <a:noFill/>
        </p:spPr>
        <p:txBody>
          <a:bodyPr wrap="square" rtlCol="0">
            <a:spAutoFit/>
          </a:bodyPr>
          <a:lstStyle/>
          <a:p>
            <a:r>
              <a:rPr lang="en-US" sz="2400" dirty="0"/>
              <a:t>Buoy 10</a:t>
            </a:r>
          </a:p>
        </p:txBody>
      </p:sp>
      <p:sp>
        <p:nvSpPr>
          <p:cNvPr id="14" name="TextBox 13">
            <a:extLst>
              <a:ext uri="{FF2B5EF4-FFF2-40B4-BE49-F238E27FC236}">
                <a16:creationId xmlns:a16="http://schemas.microsoft.com/office/drawing/2014/main" id="{D3228083-6D8C-2CE3-0B45-39F2C12A5B6F}"/>
              </a:ext>
            </a:extLst>
          </p:cNvPr>
          <p:cNvSpPr txBox="1"/>
          <p:nvPr/>
        </p:nvSpPr>
        <p:spPr>
          <a:xfrm rot="20294101">
            <a:off x="5018505" y="2995386"/>
            <a:ext cx="2281256" cy="461665"/>
          </a:xfrm>
          <a:prstGeom prst="rect">
            <a:avLst/>
          </a:prstGeom>
          <a:noFill/>
        </p:spPr>
        <p:txBody>
          <a:bodyPr wrap="square" rtlCol="0">
            <a:spAutoFit/>
          </a:bodyPr>
          <a:lstStyle/>
          <a:p>
            <a:r>
              <a:rPr lang="en-US" sz="2400" dirty="0"/>
              <a:t>Freshwater Net</a:t>
            </a:r>
          </a:p>
        </p:txBody>
      </p:sp>
      <p:sp>
        <p:nvSpPr>
          <p:cNvPr id="15" name="TextBox 14">
            <a:extLst>
              <a:ext uri="{FF2B5EF4-FFF2-40B4-BE49-F238E27FC236}">
                <a16:creationId xmlns:a16="http://schemas.microsoft.com/office/drawing/2014/main" id="{21A35D8C-B271-D085-4377-33534D28F2F7}"/>
              </a:ext>
            </a:extLst>
          </p:cNvPr>
          <p:cNvSpPr txBox="1"/>
          <p:nvPr/>
        </p:nvSpPr>
        <p:spPr>
          <a:xfrm>
            <a:off x="7215208" y="1466468"/>
            <a:ext cx="3972752" cy="461665"/>
          </a:xfrm>
          <a:prstGeom prst="rect">
            <a:avLst/>
          </a:prstGeom>
          <a:noFill/>
        </p:spPr>
        <p:txBody>
          <a:bodyPr wrap="square" rtlCol="0">
            <a:spAutoFit/>
          </a:bodyPr>
          <a:lstStyle/>
          <a:p>
            <a:r>
              <a:rPr lang="en-US" sz="2400" dirty="0">
                <a:solidFill>
                  <a:schemeClr val="accent2"/>
                </a:solidFill>
                <a:latin typeface="Calibri" panose="020F0502020204030204" pitchFamily="34" charset="0"/>
                <a:ea typeface="Calibri" panose="020F0502020204030204" pitchFamily="34" charset="0"/>
                <a:cs typeface="Calibri" panose="020F0502020204030204" pitchFamily="34" charset="0"/>
              </a:rPr>
              <a:t>Pink strata included in analysis</a:t>
            </a:r>
          </a:p>
        </p:txBody>
      </p:sp>
      <p:sp>
        <p:nvSpPr>
          <p:cNvPr id="11" name="Rectangle 10">
            <a:extLst>
              <a:ext uri="{FF2B5EF4-FFF2-40B4-BE49-F238E27FC236}">
                <a16:creationId xmlns:a16="http://schemas.microsoft.com/office/drawing/2014/main" id="{D29586FC-DCA8-7991-C607-904302D438B5}"/>
              </a:ext>
            </a:extLst>
          </p:cNvPr>
          <p:cNvSpPr/>
          <p:nvPr/>
        </p:nvSpPr>
        <p:spPr>
          <a:xfrm>
            <a:off x="10754591" y="2150918"/>
            <a:ext cx="1122218" cy="7169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ADCA764-F205-C1E9-A82E-8E225B5CC68E}"/>
              </a:ext>
            </a:extLst>
          </p:cNvPr>
          <p:cNvSpPr txBox="1"/>
          <p:nvPr/>
        </p:nvSpPr>
        <p:spPr>
          <a:xfrm>
            <a:off x="0" y="5735957"/>
            <a:ext cx="12192000" cy="416325"/>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EBCAF579-EA6B-20AD-8A40-4FC3DE7C8921}"/>
              </a:ext>
            </a:extLst>
          </p:cNvPr>
          <p:cNvSpPr txBox="1"/>
          <p:nvPr/>
        </p:nvSpPr>
        <p:spPr>
          <a:xfrm>
            <a:off x="-16388" y="105472"/>
            <a:ext cx="12191999" cy="400110"/>
          </a:xfrm>
          <a:prstGeom prst="rect">
            <a:avLst/>
          </a:prstGeom>
          <a:solidFill>
            <a:schemeClr val="bg1"/>
          </a:solidFill>
        </p:spPr>
        <p:txBody>
          <a:bodyPr wrap="square" rtlCol="0">
            <a:spAutoFit/>
          </a:bodyPr>
          <a:lstStyle/>
          <a:p>
            <a:r>
              <a:rPr lang="en-US" sz="2000" dirty="0"/>
              <a:t>Count of Recovery Records by Management Fishery</a:t>
            </a:r>
          </a:p>
        </p:txBody>
      </p:sp>
      <p:sp>
        <p:nvSpPr>
          <p:cNvPr id="19" name="TextBox 18">
            <a:extLst>
              <a:ext uri="{FF2B5EF4-FFF2-40B4-BE49-F238E27FC236}">
                <a16:creationId xmlns:a16="http://schemas.microsoft.com/office/drawing/2014/main" id="{DF1EFA50-B36B-3FD0-2652-A9C0E67D9C4D}"/>
              </a:ext>
            </a:extLst>
          </p:cNvPr>
          <p:cNvSpPr txBox="1"/>
          <p:nvPr/>
        </p:nvSpPr>
        <p:spPr>
          <a:xfrm>
            <a:off x="237744" y="550718"/>
            <a:ext cx="1185672" cy="369332"/>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64C55561-5CDA-DCA2-8284-164C4C5E6AAC}"/>
              </a:ext>
            </a:extLst>
          </p:cNvPr>
          <p:cNvSpPr txBox="1"/>
          <p:nvPr/>
        </p:nvSpPr>
        <p:spPr>
          <a:xfrm>
            <a:off x="-176628" y="747605"/>
            <a:ext cx="807819" cy="5016758"/>
          </a:xfrm>
          <a:prstGeom prst="rect">
            <a:avLst/>
          </a:prstGeom>
          <a:solidFill>
            <a:schemeClr val="bg1"/>
          </a:solidFill>
        </p:spPr>
        <p:txBody>
          <a:bodyPr wrap="square" rtlCol="0">
            <a:spAutoFit/>
          </a:bodyPr>
          <a:lstStyle/>
          <a:p>
            <a:pPr algn="ctr"/>
            <a:r>
              <a:rPr lang="en-US" sz="2000" dirty="0"/>
              <a:t>30k</a:t>
            </a:r>
          </a:p>
          <a:p>
            <a:pPr algn="ctr"/>
            <a:endParaRPr lang="en-US" sz="2000" dirty="0"/>
          </a:p>
          <a:p>
            <a:pPr algn="ctr"/>
            <a:endParaRPr lang="en-US" sz="2000" dirty="0"/>
          </a:p>
          <a:p>
            <a:pPr algn="ctr"/>
            <a:endParaRPr lang="en-US" sz="2000" dirty="0"/>
          </a:p>
          <a:p>
            <a:pPr algn="ctr"/>
            <a:endParaRPr lang="en-US" sz="2000" dirty="0"/>
          </a:p>
          <a:p>
            <a:pPr algn="ctr"/>
            <a:r>
              <a:rPr lang="en-US" sz="2000" dirty="0"/>
              <a:t>20k</a:t>
            </a:r>
          </a:p>
          <a:p>
            <a:pPr algn="ctr"/>
            <a:endParaRPr lang="en-US" sz="2000" dirty="0"/>
          </a:p>
          <a:p>
            <a:pPr algn="ctr"/>
            <a:endParaRPr lang="en-US" sz="2000" dirty="0"/>
          </a:p>
          <a:p>
            <a:pPr algn="ctr"/>
            <a:endParaRPr lang="en-US" sz="2000" dirty="0"/>
          </a:p>
          <a:p>
            <a:pPr algn="ctr"/>
            <a:endParaRPr lang="en-US" sz="2000" dirty="0"/>
          </a:p>
          <a:p>
            <a:pPr algn="ctr"/>
            <a:r>
              <a:rPr lang="en-US" sz="2000" dirty="0"/>
              <a:t>10k</a:t>
            </a:r>
          </a:p>
          <a:p>
            <a:pPr algn="ctr"/>
            <a:endParaRPr lang="en-US" sz="2000" dirty="0"/>
          </a:p>
          <a:p>
            <a:pPr algn="ctr"/>
            <a:endParaRPr lang="en-US" sz="2000" dirty="0"/>
          </a:p>
          <a:p>
            <a:pPr algn="ctr"/>
            <a:endParaRPr lang="en-US" sz="2000" dirty="0"/>
          </a:p>
          <a:p>
            <a:pPr algn="ctr"/>
            <a:endParaRPr lang="en-US" sz="2000" dirty="0"/>
          </a:p>
          <a:p>
            <a:pPr algn="ctr"/>
            <a:r>
              <a:rPr lang="en-US" sz="2000" dirty="0"/>
              <a:t>0</a:t>
            </a:r>
            <a:endParaRPr lang="en-US" sz="2400" dirty="0"/>
          </a:p>
        </p:txBody>
      </p:sp>
      <p:sp>
        <p:nvSpPr>
          <p:cNvPr id="7" name="TextBox 6">
            <a:extLst>
              <a:ext uri="{FF2B5EF4-FFF2-40B4-BE49-F238E27FC236}">
                <a16:creationId xmlns:a16="http://schemas.microsoft.com/office/drawing/2014/main" id="{13F5CCEE-2048-71FB-58F7-29DF7EDDC96E}"/>
              </a:ext>
            </a:extLst>
          </p:cNvPr>
          <p:cNvSpPr txBox="1"/>
          <p:nvPr/>
        </p:nvSpPr>
        <p:spPr>
          <a:xfrm>
            <a:off x="4545220" y="5715258"/>
            <a:ext cx="2061384" cy="461665"/>
          </a:xfrm>
          <a:prstGeom prst="rect">
            <a:avLst/>
          </a:prstGeom>
          <a:solidFill>
            <a:schemeClr val="bg1"/>
          </a:solidFill>
        </p:spPr>
        <p:txBody>
          <a:bodyPr wrap="square" rtlCol="0">
            <a:spAutoFit/>
          </a:bodyPr>
          <a:lstStyle/>
          <a:p>
            <a:r>
              <a:rPr lang="en-US" sz="2400" dirty="0"/>
              <a:t>Fishery Strata</a:t>
            </a:r>
          </a:p>
        </p:txBody>
      </p:sp>
    </p:spTree>
    <p:extLst>
      <p:ext uri="{BB962C8B-B14F-4D97-AF65-F5344CB8AC3E}">
        <p14:creationId xmlns:p14="http://schemas.microsoft.com/office/powerpoint/2010/main" val="134125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A0B94-E852-7756-1FFA-E2EED7E4C8BA}"/>
              </a:ext>
            </a:extLst>
          </p:cNvPr>
          <p:cNvSpPr>
            <a:spLocks noGrp="1"/>
          </p:cNvSpPr>
          <p:nvPr>
            <p:ph type="title"/>
          </p:nvPr>
        </p:nvSpPr>
        <p:spPr/>
        <p:txBody>
          <a:bodyPr/>
          <a:lstStyle/>
          <a:p>
            <a:r>
              <a:rPr lang="en-US" dirty="0"/>
              <a:t>Methods- Generalized additive model (GAM)</a:t>
            </a:r>
          </a:p>
        </p:txBody>
      </p:sp>
      <p:sp>
        <p:nvSpPr>
          <p:cNvPr id="2" name="Content Placeholder 1">
            <a:extLst>
              <a:ext uri="{FF2B5EF4-FFF2-40B4-BE49-F238E27FC236}">
                <a16:creationId xmlns:a16="http://schemas.microsoft.com/office/drawing/2014/main" id="{7AB20413-EAA6-78B5-9337-24A5F4217695}"/>
              </a:ext>
            </a:extLst>
          </p:cNvPr>
          <p:cNvSpPr>
            <a:spLocks noGrp="1"/>
          </p:cNvSpPr>
          <p:nvPr>
            <p:ph sz="half" idx="1"/>
          </p:nvPr>
        </p:nvSpPr>
        <p:spPr>
          <a:xfrm>
            <a:off x="593212" y="1160091"/>
            <a:ext cx="11476868" cy="4731137"/>
          </a:xfrm>
        </p:spPr>
        <p:txBody>
          <a:bodyPr/>
          <a:lstStyle/>
          <a:p>
            <a:pPr marL="457200" indent="-457200">
              <a:spcBef>
                <a:spcPts val="0"/>
              </a:spcBef>
              <a:spcAft>
                <a:spcPts val="1200"/>
              </a:spcAft>
              <a:buFont typeface="Arial" panose="020B0604020202020204" pitchFamily="34" charset="0"/>
              <a:buChar char="•"/>
            </a:pPr>
            <a:r>
              <a:rPr lang="en-US" sz="2800" dirty="0"/>
              <a:t>Quasi-binomial GAM portioning variance into multiple parts:</a:t>
            </a:r>
          </a:p>
          <a:p>
            <a:pPr marL="1143000" lvl="1" indent="-457200">
              <a:spcBef>
                <a:spcPts val="0"/>
              </a:spcBef>
              <a:spcAft>
                <a:spcPts val="1200"/>
              </a:spcAft>
            </a:pPr>
            <a:r>
              <a:rPr lang="en-US" sz="2000" dirty="0"/>
              <a:t>Space (hatchery location and basin)</a:t>
            </a:r>
          </a:p>
          <a:p>
            <a:pPr marL="1143000" lvl="1" indent="-457200">
              <a:spcBef>
                <a:spcPts val="0"/>
              </a:spcBef>
              <a:spcAft>
                <a:spcPts val="1200"/>
              </a:spcAft>
            </a:pPr>
            <a:r>
              <a:rPr lang="en-US" sz="2000" dirty="0"/>
              <a:t>Time (Brood year)</a:t>
            </a:r>
          </a:p>
          <a:p>
            <a:pPr marL="1143000" lvl="1" indent="-457200">
              <a:spcBef>
                <a:spcPts val="0"/>
              </a:spcBef>
              <a:spcAft>
                <a:spcPts val="1200"/>
              </a:spcAft>
            </a:pPr>
            <a:r>
              <a:rPr lang="en-US" sz="2000" dirty="0"/>
              <a:t>Hatchery practice (size of fish and day of release)</a:t>
            </a:r>
          </a:p>
          <a:p>
            <a:pPr marL="1143000" lvl="1" indent="-457200">
              <a:spcBef>
                <a:spcPts val="0"/>
              </a:spcBef>
              <a:spcAft>
                <a:spcPts val="1200"/>
              </a:spcAft>
            </a:pPr>
            <a:r>
              <a:rPr lang="en-US" sz="2000" i="1" dirty="0"/>
              <a:t>After </a:t>
            </a:r>
            <a:r>
              <a:rPr lang="en-US" sz="2000" dirty="0"/>
              <a:t>accounting for these- is there still a difference in the estimated returns of fall Chinook?</a:t>
            </a:r>
            <a:endParaRPr lang="en-US" sz="2000" i="1" dirty="0"/>
          </a:p>
          <a:p>
            <a:pPr marL="1143000" lvl="1" indent="-457200">
              <a:spcBef>
                <a:spcPts val="0"/>
              </a:spcBef>
              <a:spcAft>
                <a:spcPts val="1200"/>
              </a:spcAft>
            </a:pPr>
            <a:endParaRPr lang="en-US" sz="2000" dirty="0"/>
          </a:p>
          <a:p>
            <a:pPr marL="1143000" lvl="1" indent="-457200">
              <a:spcBef>
                <a:spcPts val="0"/>
              </a:spcBef>
              <a:spcAft>
                <a:spcPts val="1200"/>
              </a:spcAft>
            </a:pPr>
            <a:endParaRPr lang="en-US" sz="2000" dirty="0"/>
          </a:p>
          <a:p>
            <a:endParaRPr lang="en-US" dirty="0"/>
          </a:p>
        </p:txBody>
      </p:sp>
      <p:pic>
        <p:nvPicPr>
          <p:cNvPr id="6" name="Picture 5">
            <a:extLst>
              <a:ext uri="{FF2B5EF4-FFF2-40B4-BE49-F238E27FC236}">
                <a16:creationId xmlns:a16="http://schemas.microsoft.com/office/drawing/2014/main" id="{D6050F0A-A3CA-0129-19E1-8144AC6E48F4}"/>
              </a:ext>
            </a:extLst>
          </p:cNvPr>
          <p:cNvPicPr>
            <a:picLocks noChangeAspect="1"/>
          </p:cNvPicPr>
          <p:nvPr/>
        </p:nvPicPr>
        <p:blipFill>
          <a:blip r:embed="rId3"/>
          <a:stretch>
            <a:fillRect/>
          </a:stretch>
        </p:blipFill>
        <p:spPr>
          <a:xfrm>
            <a:off x="287080" y="3593592"/>
            <a:ext cx="11610753" cy="3182654"/>
          </a:xfrm>
          <a:prstGeom prst="rect">
            <a:avLst/>
          </a:prstGeom>
        </p:spPr>
      </p:pic>
    </p:spTree>
    <p:extLst>
      <p:ext uri="{BB962C8B-B14F-4D97-AF65-F5344CB8AC3E}">
        <p14:creationId xmlns:p14="http://schemas.microsoft.com/office/powerpoint/2010/main" val="81028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34C-515D-E7A1-F224-C20DBF087D10}"/>
              </a:ext>
            </a:extLst>
          </p:cNvPr>
          <p:cNvSpPr>
            <a:spLocks noGrp="1"/>
          </p:cNvSpPr>
          <p:nvPr>
            <p:ph type="ctrTitle"/>
          </p:nvPr>
        </p:nvSpPr>
        <p:spPr/>
        <p:txBody>
          <a:bodyPr/>
          <a:lstStyle/>
          <a:p>
            <a:r>
              <a:rPr lang="en-US" dirty="0"/>
              <a:t>Results</a:t>
            </a:r>
          </a:p>
        </p:txBody>
      </p:sp>
    </p:spTree>
    <p:extLst>
      <p:ext uri="{BB962C8B-B14F-4D97-AF65-F5344CB8AC3E}">
        <p14:creationId xmlns:p14="http://schemas.microsoft.com/office/powerpoint/2010/main" val="90493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3273-C476-863D-EFE4-2FC5FD12E91F}"/>
              </a:ext>
            </a:extLst>
          </p:cNvPr>
          <p:cNvSpPr>
            <a:spLocks noGrp="1"/>
          </p:cNvSpPr>
          <p:nvPr>
            <p:ph type="title"/>
          </p:nvPr>
        </p:nvSpPr>
        <p:spPr/>
        <p:txBody>
          <a:bodyPr/>
          <a:lstStyle/>
          <a:p>
            <a:r>
              <a:rPr lang="en-US" dirty="0"/>
              <a:t>Results- Model Summary</a:t>
            </a:r>
          </a:p>
        </p:txBody>
      </p:sp>
      <p:sp>
        <p:nvSpPr>
          <p:cNvPr id="3" name="Content Placeholder 2">
            <a:extLst>
              <a:ext uri="{FF2B5EF4-FFF2-40B4-BE49-F238E27FC236}">
                <a16:creationId xmlns:a16="http://schemas.microsoft.com/office/drawing/2014/main" id="{4CA924A4-FDE5-0E99-0DCB-926BAF888C67}"/>
              </a:ext>
            </a:extLst>
          </p:cNvPr>
          <p:cNvSpPr>
            <a:spLocks noGrp="1"/>
          </p:cNvSpPr>
          <p:nvPr>
            <p:ph idx="1"/>
          </p:nvPr>
        </p:nvSpPr>
        <p:spPr>
          <a:xfrm>
            <a:off x="601406" y="1782762"/>
            <a:ext cx="10989187" cy="4800600"/>
          </a:xfrm>
        </p:spPr>
        <p:txBody>
          <a:bodyPr/>
          <a:lstStyle/>
          <a:p>
            <a:pPr marL="457200" indent="-457200">
              <a:buFont typeface="Arial" panose="020B0604020202020204" pitchFamily="34" charset="0"/>
              <a:buChar char="•"/>
            </a:pPr>
            <a:r>
              <a:rPr lang="en-US" dirty="0"/>
              <a:t>~77.1% deviance explained by the model</a:t>
            </a:r>
          </a:p>
          <a:p>
            <a:endParaRPr lang="en-US" dirty="0"/>
          </a:p>
          <a:p>
            <a:pPr marL="457200" indent="-457200">
              <a:buFont typeface="Arial" panose="020B0604020202020204" pitchFamily="34" charset="0"/>
              <a:buChar char="•"/>
            </a:pPr>
            <a:r>
              <a:rPr lang="en-US" dirty="0"/>
              <a:t>Interannual variance most explanatory variable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Cowlitz hatchery origin fall Chinook had a ~65.4% lower probability of observation in analyzed strata</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4100189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D2604-E575-0BDA-C3E8-5E5887126145}"/>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F08FE6C-76FD-AF65-ABBC-6BBD0C7F4EA4}"/>
              </a:ext>
            </a:extLst>
          </p:cNvPr>
          <p:cNvPicPr>
            <a:picLocks noChangeAspect="1"/>
          </p:cNvPicPr>
          <p:nvPr/>
        </p:nvPicPr>
        <p:blipFill>
          <a:blip r:embed="rId4"/>
          <a:stretch>
            <a:fillRect/>
          </a:stretch>
        </p:blipFill>
        <p:spPr>
          <a:xfrm>
            <a:off x="7450282" y="6346578"/>
            <a:ext cx="4883726" cy="511422"/>
          </a:xfrm>
          <a:prstGeom prst="rect">
            <a:avLst/>
          </a:prstGeom>
        </p:spPr>
      </p:pic>
    </p:spTree>
    <p:extLst>
      <p:ext uri="{BB962C8B-B14F-4D97-AF65-F5344CB8AC3E}">
        <p14:creationId xmlns:p14="http://schemas.microsoft.com/office/powerpoint/2010/main" val="116697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DC8B-27BB-38A0-1606-B455DABBC6E2}"/>
              </a:ext>
            </a:extLst>
          </p:cNvPr>
          <p:cNvSpPr>
            <a:spLocks noGrp="1"/>
          </p:cNvSpPr>
          <p:nvPr>
            <p:ph type="title"/>
          </p:nvPr>
        </p:nvSpPr>
        <p:spPr>
          <a:xfrm>
            <a:off x="0" y="-134351"/>
            <a:ext cx="10989187" cy="868362"/>
          </a:xfrm>
        </p:spPr>
        <p:txBody>
          <a:bodyPr/>
          <a:lstStyle/>
          <a:p>
            <a:r>
              <a:rPr lang="en-US" dirty="0"/>
              <a:t>Results- comparing predictions</a:t>
            </a:r>
          </a:p>
        </p:txBody>
      </p:sp>
      <p:pic>
        <p:nvPicPr>
          <p:cNvPr id="5" name="Picture 4">
            <a:extLst>
              <a:ext uri="{FF2B5EF4-FFF2-40B4-BE49-F238E27FC236}">
                <a16:creationId xmlns:a16="http://schemas.microsoft.com/office/drawing/2014/main" id="{DD47510E-8FF7-1A16-6203-18FED2C9D7ED}"/>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427174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DC8B-27BB-38A0-1606-B455DABBC6E2}"/>
              </a:ext>
            </a:extLst>
          </p:cNvPr>
          <p:cNvSpPr>
            <a:spLocks noGrp="1"/>
          </p:cNvSpPr>
          <p:nvPr>
            <p:ph type="title"/>
          </p:nvPr>
        </p:nvSpPr>
        <p:spPr/>
        <p:txBody>
          <a:bodyPr/>
          <a:lstStyle/>
          <a:p>
            <a:r>
              <a:rPr lang="en-US" dirty="0"/>
              <a:t>Results cont’d- Observations in Fisheries</a:t>
            </a:r>
          </a:p>
        </p:txBody>
      </p:sp>
      <p:pic>
        <p:nvPicPr>
          <p:cNvPr id="5" name="Picture 4">
            <a:extLst>
              <a:ext uri="{FF2B5EF4-FFF2-40B4-BE49-F238E27FC236}">
                <a16:creationId xmlns:a16="http://schemas.microsoft.com/office/drawing/2014/main" id="{AE4E0A35-752B-4459-0408-5D364B362E9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B4494B4-A3FD-E62F-41ED-0DBB475EA50E}"/>
              </a:ext>
            </a:extLst>
          </p:cNvPr>
          <p:cNvSpPr txBox="1"/>
          <p:nvPr/>
        </p:nvSpPr>
        <p:spPr>
          <a:xfrm>
            <a:off x="4002231" y="6321752"/>
            <a:ext cx="4187537" cy="523220"/>
          </a:xfrm>
          <a:prstGeom prst="rect">
            <a:avLst/>
          </a:prstGeom>
          <a:solidFill>
            <a:schemeClr val="bg1"/>
          </a:solidFill>
        </p:spPr>
        <p:txBody>
          <a:bodyPr wrap="square" rtlCol="0">
            <a:spAutoFit/>
          </a:bodyPr>
          <a:lstStyle/>
          <a:p>
            <a:r>
              <a:rPr lang="en-US" sz="2800" dirty="0"/>
              <a:t>Fishery/Recovery Stratum</a:t>
            </a:r>
          </a:p>
        </p:txBody>
      </p:sp>
      <p:pic>
        <p:nvPicPr>
          <p:cNvPr id="8" name="Picture 7">
            <a:extLst>
              <a:ext uri="{FF2B5EF4-FFF2-40B4-BE49-F238E27FC236}">
                <a16:creationId xmlns:a16="http://schemas.microsoft.com/office/drawing/2014/main" id="{ADF79AE2-1ED8-02F6-2E3B-1522DC7633A4}"/>
              </a:ext>
            </a:extLst>
          </p:cNvPr>
          <p:cNvPicPr>
            <a:picLocks noChangeAspect="1"/>
          </p:cNvPicPr>
          <p:nvPr/>
        </p:nvPicPr>
        <p:blipFill>
          <a:blip r:embed="rId4"/>
          <a:stretch>
            <a:fillRect/>
          </a:stretch>
        </p:blipFill>
        <p:spPr>
          <a:xfrm>
            <a:off x="10401300" y="2276909"/>
            <a:ext cx="1790700" cy="871410"/>
          </a:xfrm>
          <a:prstGeom prst="rect">
            <a:avLst/>
          </a:prstGeom>
        </p:spPr>
      </p:pic>
      <p:sp>
        <p:nvSpPr>
          <p:cNvPr id="3" name="TextBox 2">
            <a:extLst>
              <a:ext uri="{FF2B5EF4-FFF2-40B4-BE49-F238E27FC236}">
                <a16:creationId xmlns:a16="http://schemas.microsoft.com/office/drawing/2014/main" id="{C0F61AF8-4067-0EAC-BD11-3D00241B7880}"/>
              </a:ext>
            </a:extLst>
          </p:cNvPr>
          <p:cNvSpPr txBox="1"/>
          <p:nvPr/>
        </p:nvSpPr>
        <p:spPr>
          <a:xfrm rot="17900108">
            <a:off x="6033644" y="5485082"/>
            <a:ext cx="751141" cy="369332"/>
          </a:xfrm>
          <a:prstGeom prst="rect">
            <a:avLst/>
          </a:prstGeom>
          <a:solidFill>
            <a:schemeClr val="bg1"/>
          </a:solidFill>
        </p:spPr>
        <p:txBody>
          <a:bodyPr wrap="square" rtlCol="0">
            <a:spAutoFit/>
          </a:bodyPr>
          <a:lstStyle/>
          <a:p>
            <a:r>
              <a:rPr lang="en-US" dirty="0"/>
              <a:t>Sport</a:t>
            </a:r>
          </a:p>
        </p:txBody>
      </p:sp>
      <p:sp>
        <p:nvSpPr>
          <p:cNvPr id="4" name="TextBox 3">
            <a:extLst>
              <a:ext uri="{FF2B5EF4-FFF2-40B4-BE49-F238E27FC236}">
                <a16:creationId xmlns:a16="http://schemas.microsoft.com/office/drawing/2014/main" id="{52ED8AF5-7F1C-61B4-6A7D-7B82554016DF}"/>
              </a:ext>
            </a:extLst>
          </p:cNvPr>
          <p:cNvSpPr txBox="1"/>
          <p:nvPr/>
        </p:nvSpPr>
        <p:spPr>
          <a:xfrm rot="17900108">
            <a:off x="9324098" y="5485083"/>
            <a:ext cx="751141" cy="369332"/>
          </a:xfrm>
          <a:prstGeom prst="rect">
            <a:avLst/>
          </a:prstGeom>
          <a:solidFill>
            <a:schemeClr val="bg1"/>
          </a:solidFill>
        </p:spPr>
        <p:txBody>
          <a:bodyPr wrap="square" rtlCol="0">
            <a:spAutoFit/>
          </a:bodyPr>
          <a:lstStyle/>
          <a:p>
            <a:r>
              <a:rPr lang="en-US" dirty="0"/>
              <a:t>Troll</a:t>
            </a:r>
          </a:p>
        </p:txBody>
      </p:sp>
    </p:spTree>
    <p:extLst>
      <p:ext uri="{BB962C8B-B14F-4D97-AF65-F5344CB8AC3E}">
        <p14:creationId xmlns:p14="http://schemas.microsoft.com/office/powerpoint/2010/main" val="2973345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C54B-4475-1C37-83F0-1C08FE5CC594}"/>
              </a:ext>
            </a:extLst>
          </p:cNvPr>
          <p:cNvSpPr>
            <a:spLocks noGrp="1"/>
          </p:cNvSpPr>
          <p:nvPr>
            <p:ph type="title"/>
          </p:nvPr>
        </p:nvSpPr>
        <p:spPr/>
        <p:txBody>
          <a:bodyPr/>
          <a:lstStyle/>
          <a:p>
            <a:r>
              <a:rPr lang="en-US" dirty="0"/>
              <a:t>Takeaways and next steps</a:t>
            </a:r>
          </a:p>
        </p:txBody>
      </p:sp>
      <p:sp>
        <p:nvSpPr>
          <p:cNvPr id="3" name="Content Placeholder 2">
            <a:extLst>
              <a:ext uri="{FF2B5EF4-FFF2-40B4-BE49-F238E27FC236}">
                <a16:creationId xmlns:a16="http://schemas.microsoft.com/office/drawing/2014/main" id="{5C0503B9-3555-E16E-6702-3E0E91049595}"/>
              </a:ext>
            </a:extLst>
          </p:cNvPr>
          <p:cNvSpPr>
            <a:spLocks noGrp="1"/>
          </p:cNvSpPr>
          <p:nvPr>
            <p:ph sz="half" idx="1"/>
          </p:nvPr>
        </p:nvSpPr>
        <p:spPr>
          <a:xfrm>
            <a:off x="574923" y="1342971"/>
            <a:ext cx="11233603" cy="4731137"/>
          </a:xfrm>
        </p:spPr>
        <p:txBody>
          <a:bodyPr>
            <a:normAutofit fontScale="92500" lnSpcReduction="20000"/>
          </a:bodyPr>
          <a:lstStyle/>
          <a:p>
            <a:pPr marL="457200" indent="-457200">
              <a:buFont typeface="Arial" panose="020B0604020202020204" pitchFamily="34" charset="0"/>
              <a:buChar char="•"/>
            </a:pPr>
            <a:r>
              <a:rPr lang="en-US" dirty="0"/>
              <a:t>We have a framework for examining fisheries interceptions across multiple programs</a:t>
            </a:r>
          </a:p>
          <a:p>
            <a:endParaRPr lang="en-US" dirty="0"/>
          </a:p>
          <a:p>
            <a:pPr marL="457200" indent="-457200">
              <a:buFont typeface="Arial" panose="020B0604020202020204" pitchFamily="34" charset="0"/>
              <a:buChar char="•"/>
            </a:pPr>
            <a:r>
              <a:rPr lang="en-US" dirty="0"/>
              <a:t>We plan to adapt and streamline the process for hatchery programs elsewhere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Maintain the analysis with most recent brood years of data, and incorporate/explore other covariates</a:t>
            </a:r>
          </a:p>
          <a:p>
            <a:endParaRPr lang="en-US" dirty="0"/>
          </a:p>
          <a:p>
            <a:pPr marL="457200" indent="-457200">
              <a:buFont typeface="Arial" panose="020B0604020202020204" pitchFamily="34" charset="0"/>
              <a:buChar char="•"/>
            </a:pPr>
            <a:r>
              <a:rPr lang="en-US" dirty="0"/>
              <a:t>Ongoing discussions and planning for adaptive management actions that can be taken to shore up the Fall Chinook programs</a:t>
            </a:r>
          </a:p>
          <a:p>
            <a:pPr marL="1143000" lvl="1" indent="-457200"/>
            <a:endParaRPr lang="en-US" dirty="0"/>
          </a:p>
          <a:p>
            <a:pPr marL="1600200" lvl="2" indent="-457200"/>
            <a:endParaRPr lang="en-US" dirty="0"/>
          </a:p>
        </p:txBody>
      </p:sp>
    </p:spTree>
    <p:extLst>
      <p:ext uri="{BB962C8B-B14F-4D97-AF65-F5344CB8AC3E}">
        <p14:creationId xmlns:p14="http://schemas.microsoft.com/office/powerpoint/2010/main" val="103179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0B61-27B7-65C7-BB02-A04B9FB5EFEE}"/>
              </a:ext>
            </a:extLst>
          </p:cNvPr>
          <p:cNvSpPr>
            <a:spLocks noGrp="1"/>
          </p:cNvSpPr>
          <p:nvPr>
            <p:ph type="ctrTitle"/>
          </p:nvPr>
        </p:nvSpPr>
        <p:spPr>
          <a:xfrm>
            <a:off x="2844800" y="2743200"/>
            <a:ext cx="8534400" cy="1371600"/>
          </a:xfrm>
        </p:spPr>
        <p:txBody>
          <a:bodyPr>
            <a:normAutofit fontScale="90000"/>
          </a:bodyPr>
          <a:lstStyle/>
          <a:p>
            <a:r>
              <a:rPr lang="en-US" dirty="0"/>
              <a:t>Please hold questions until end of joint presentation!</a:t>
            </a:r>
            <a:br>
              <a:rPr lang="en-US" dirty="0"/>
            </a:br>
            <a:endParaRPr lang="en-US" dirty="0"/>
          </a:p>
        </p:txBody>
      </p:sp>
    </p:spTree>
    <p:extLst>
      <p:ext uri="{BB962C8B-B14F-4D97-AF65-F5344CB8AC3E}">
        <p14:creationId xmlns:p14="http://schemas.microsoft.com/office/powerpoint/2010/main" val="282429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35CF-6B6E-6764-ABF2-4C3D666DCD1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A80D0BB-CC76-7992-807E-87C154E96A2A}"/>
              </a:ext>
            </a:extLst>
          </p:cNvPr>
          <p:cNvSpPr>
            <a:spLocks noGrp="1"/>
          </p:cNvSpPr>
          <p:nvPr>
            <p:ph idx="1"/>
          </p:nvPr>
        </p:nvSpPr>
        <p:spPr/>
        <p:txBody>
          <a:bodyPr/>
          <a:lstStyle/>
          <a:p>
            <a:r>
              <a:rPr lang="en-US" sz="2800" dirty="0"/>
              <a:t>Today’s presentation will consist of:</a:t>
            </a:r>
            <a:endParaRPr lang="en-US" sz="2400" dirty="0"/>
          </a:p>
          <a:p>
            <a:pPr marL="457200" lvl="2"/>
            <a:r>
              <a:rPr lang="en-US" sz="2400" dirty="0"/>
              <a:t>Acknowledgements</a:t>
            </a:r>
          </a:p>
          <a:p>
            <a:pPr marL="457200" lvl="2"/>
            <a:r>
              <a:rPr lang="en-US" dirty="0"/>
              <a:t>Background</a:t>
            </a:r>
            <a:endParaRPr lang="en-US" sz="2400" dirty="0"/>
          </a:p>
          <a:p>
            <a:pPr marL="457200" lvl="2"/>
            <a:r>
              <a:rPr lang="en-US" dirty="0"/>
              <a:t>Problem statement</a:t>
            </a:r>
          </a:p>
          <a:p>
            <a:pPr marL="457200" lvl="2"/>
            <a:r>
              <a:rPr lang="en-US" sz="2400" dirty="0"/>
              <a:t>Methodology</a:t>
            </a:r>
          </a:p>
          <a:p>
            <a:pPr marL="457200" lvl="2"/>
            <a:r>
              <a:rPr lang="en-US" dirty="0"/>
              <a:t>Results</a:t>
            </a:r>
          </a:p>
          <a:p>
            <a:pPr marL="457200" lvl="2"/>
            <a:r>
              <a:rPr lang="en-US" sz="2400" dirty="0"/>
              <a:t>Takeaways</a:t>
            </a:r>
            <a:r>
              <a:rPr lang="en-US" dirty="0"/>
              <a:t> and next steps</a:t>
            </a:r>
            <a:endParaRPr lang="en-US" sz="2400" dirty="0"/>
          </a:p>
        </p:txBody>
      </p:sp>
      <p:pic>
        <p:nvPicPr>
          <p:cNvPr id="4" name="Picture 3">
            <a:extLst>
              <a:ext uri="{FF2B5EF4-FFF2-40B4-BE49-F238E27FC236}">
                <a16:creationId xmlns:a16="http://schemas.microsoft.com/office/drawing/2014/main" id="{EF27A41A-ADE9-6EBD-610E-594499231309}"/>
              </a:ext>
            </a:extLst>
          </p:cNvPr>
          <p:cNvPicPr>
            <a:picLocks noChangeAspect="1"/>
          </p:cNvPicPr>
          <p:nvPr/>
        </p:nvPicPr>
        <p:blipFill>
          <a:blip r:embed="rId3"/>
          <a:stretch>
            <a:fillRect/>
          </a:stretch>
        </p:blipFill>
        <p:spPr>
          <a:xfrm>
            <a:off x="4584933" y="1662837"/>
            <a:ext cx="7176710" cy="4500219"/>
          </a:xfrm>
          <a:prstGeom prst="rect">
            <a:avLst/>
          </a:prstGeom>
        </p:spPr>
      </p:pic>
    </p:spTree>
    <p:extLst>
      <p:ext uri="{BB962C8B-B14F-4D97-AF65-F5344CB8AC3E}">
        <p14:creationId xmlns:p14="http://schemas.microsoft.com/office/powerpoint/2010/main" val="347141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6091-28B2-F27E-8AA0-E41404F1CCD1}"/>
              </a:ext>
            </a:extLst>
          </p:cNvPr>
          <p:cNvSpPr>
            <a:spLocks noGrp="1"/>
          </p:cNvSpPr>
          <p:nvPr>
            <p:ph type="title"/>
          </p:nvPr>
        </p:nvSpPr>
        <p:spPr/>
        <p:txBody>
          <a:bodyPr/>
          <a:lstStyle/>
          <a:p>
            <a:r>
              <a:rPr lang="en-US" dirty="0"/>
              <a:t>Acknowledgements- Thank you!</a:t>
            </a:r>
          </a:p>
        </p:txBody>
      </p:sp>
      <p:sp>
        <p:nvSpPr>
          <p:cNvPr id="3" name="Content Placeholder 2">
            <a:extLst>
              <a:ext uri="{FF2B5EF4-FFF2-40B4-BE49-F238E27FC236}">
                <a16:creationId xmlns:a16="http://schemas.microsoft.com/office/drawing/2014/main" id="{85AAA11E-B960-6A88-6C84-22A9B7F2348F}"/>
              </a:ext>
            </a:extLst>
          </p:cNvPr>
          <p:cNvSpPr>
            <a:spLocks noGrp="1"/>
          </p:cNvSpPr>
          <p:nvPr>
            <p:ph idx="1"/>
          </p:nvPr>
        </p:nvSpPr>
        <p:spPr>
          <a:xfrm>
            <a:off x="593212" y="1143000"/>
            <a:ext cx="4375603" cy="4800600"/>
          </a:xfrm>
        </p:spPr>
        <p:txBody>
          <a:bodyPr/>
          <a:lstStyle/>
          <a:p>
            <a:pPr marL="457200" indent="-457200">
              <a:buFont typeface="Arial" panose="020B0604020202020204" pitchFamily="34" charset="0"/>
              <a:buChar char="•"/>
            </a:pPr>
            <a:r>
              <a:rPr lang="en-US" sz="2400" dirty="0"/>
              <a:t>WDFW</a:t>
            </a:r>
          </a:p>
          <a:p>
            <a:pPr marL="822960" lvl="1" indent="-457200"/>
            <a:r>
              <a:rPr lang="en-US" sz="1800" dirty="0"/>
              <a:t>Kevin See</a:t>
            </a:r>
          </a:p>
          <a:p>
            <a:pPr marL="822960" lvl="1" indent="-457200"/>
            <a:r>
              <a:rPr lang="en-US" sz="1800" dirty="0"/>
              <a:t>Thomas Buehrens</a:t>
            </a:r>
          </a:p>
          <a:p>
            <a:pPr marL="822960" lvl="1" indent="-457200"/>
            <a:r>
              <a:rPr lang="en-US" sz="1800" dirty="0"/>
              <a:t>Phil Sandstrom</a:t>
            </a:r>
          </a:p>
          <a:p>
            <a:pPr marL="822960" lvl="1" indent="-457200"/>
            <a:r>
              <a:rPr lang="en-US" sz="1800" dirty="0"/>
              <a:t>Kale Bentley</a:t>
            </a:r>
          </a:p>
          <a:p>
            <a:pPr marL="822960" lvl="1" indent="-457200"/>
            <a:r>
              <a:rPr lang="en-US" sz="1800" dirty="0"/>
              <a:t>Ben Cox</a:t>
            </a:r>
          </a:p>
          <a:p>
            <a:pPr marL="822960" lvl="1" indent="-457200"/>
            <a:r>
              <a:rPr lang="en-US" sz="1800" dirty="0"/>
              <a:t>Matthew Siskey</a:t>
            </a:r>
          </a:p>
          <a:p>
            <a:pPr marL="822960" lvl="1" indent="-457200"/>
            <a:r>
              <a:rPr lang="en-US" sz="1800" dirty="0"/>
              <a:t>Josua Holowatz</a:t>
            </a:r>
          </a:p>
          <a:p>
            <a:pPr marL="822960" lvl="1" indent="-457200"/>
            <a:r>
              <a:rPr lang="en-US" sz="1800" dirty="0"/>
              <a:t>Bryce Glaser</a:t>
            </a:r>
          </a:p>
          <a:p>
            <a:pPr marL="822960" lvl="1" indent="-457200"/>
            <a:r>
              <a:rPr lang="en-US" sz="1800" dirty="0"/>
              <a:t>R5FPMT &amp; others</a:t>
            </a:r>
          </a:p>
          <a:p>
            <a:pPr marL="822960" lvl="1" indent="-457200"/>
            <a:endParaRPr lang="en-US" sz="2000" dirty="0"/>
          </a:p>
          <a:p>
            <a:pPr marL="457200" indent="-457200">
              <a:buFont typeface="Arial" panose="020B0604020202020204" pitchFamily="34" charset="0"/>
              <a:buChar char="•"/>
            </a:pPr>
            <a:endParaRPr lang="en-US" dirty="0"/>
          </a:p>
        </p:txBody>
      </p:sp>
      <p:sp>
        <p:nvSpPr>
          <p:cNvPr id="4" name="Content Placeholder 2">
            <a:extLst>
              <a:ext uri="{FF2B5EF4-FFF2-40B4-BE49-F238E27FC236}">
                <a16:creationId xmlns:a16="http://schemas.microsoft.com/office/drawing/2014/main" id="{4CCE87B8-A7ED-7E5D-D7B1-FA8334757DA7}"/>
              </a:ext>
            </a:extLst>
          </p:cNvPr>
          <p:cNvSpPr txBox="1">
            <a:spLocks/>
          </p:cNvSpPr>
          <p:nvPr/>
        </p:nvSpPr>
        <p:spPr>
          <a:xfrm>
            <a:off x="5576405" y="1143000"/>
            <a:ext cx="4375603" cy="4800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F426B"/>
                </a:solidFill>
                <a:latin typeface="Calibri" panose="020F0502020204030204" pitchFamily="34" charset="0"/>
                <a:ea typeface="Ebrima" panose="02000000000000000000" pitchFamily="2" charset="0"/>
                <a:cs typeface="Calibri" panose="020F0502020204030204" pitchFamily="34" charset="0"/>
              </a:defRPr>
            </a:lvl1pPr>
            <a:lvl2pPr marL="365760" indent="-274320" algn="l" defTabSz="914400" rtl="0" eaLnBrk="1" latinLnBrk="0" hangingPunct="1">
              <a:lnSpc>
                <a:spcPct val="90000"/>
              </a:lnSpc>
              <a:spcBef>
                <a:spcPts val="500"/>
              </a:spcBef>
              <a:buFont typeface="Arial" panose="020B0604020202020204" pitchFamily="34" charset="0"/>
              <a:buChar char="•"/>
              <a:defRPr sz="2800" kern="1200">
                <a:solidFill>
                  <a:srgbClr val="0F426B"/>
                </a:solidFill>
                <a:latin typeface="Calibri" panose="020F0502020204030204" pitchFamily="34" charset="0"/>
                <a:ea typeface="Ebrima" panose="02000000000000000000" pitchFamily="2" charset="0"/>
                <a:cs typeface="Calibri" panose="020F0502020204030204" pitchFamily="34" charset="0"/>
              </a:defRPr>
            </a:lvl2pPr>
            <a:lvl3pPr marL="640080" indent="-182880" algn="l" defTabSz="914400" rtl="0" eaLnBrk="1" latinLnBrk="0" hangingPunct="1">
              <a:lnSpc>
                <a:spcPct val="90000"/>
              </a:lnSpc>
              <a:spcBef>
                <a:spcPts val="500"/>
              </a:spcBef>
              <a:buFont typeface="Arial" panose="020B0604020202020204" pitchFamily="34" charset="0"/>
              <a:buChar char="•"/>
              <a:defRPr sz="2400" kern="1200">
                <a:solidFill>
                  <a:srgbClr val="0F426B"/>
                </a:solidFill>
                <a:latin typeface="Calibri" panose="020F0502020204030204" pitchFamily="34" charset="0"/>
                <a:ea typeface="Ebrima" panose="02000000000000000000" pitchFamily="2" charset="0"/>
                <a:cs typeface="Calibri" panose="020F0502020204030204" pitchFamily="34" charset="0"/>
              </a:defRPr>
            </a:lvl3pPr>
            <a:lvl4pPr marL="100584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Ebrima" panose="02000000000000000000" pitchFamily="2" charset="0"/>
                <a:cs typeface="Calibri" panose="020F0502020204030204" pitchFamily="34" charset="0"/>
              </a:defRPr>
            </a:lvl4pPr>
            <a:lvl5pPr marL="1188720" indent="-228600" algn="l" defTabSz="914400" rtl="0" eaLnBrk="1" latinLnBrk="0" hangingPunct="1">
              <a:lnSpc>
                <a:spcPct val="90000"/>
              </a:lnSpc>
              <a:spcBef>
                <a:spcPts val="500"/>
              </a:spcBef>
              <a:buFont typeface="Arial" panose="020B0604020202020204" pitchFamily="34" charset="0"/>
              <a:buChar char="•"/>
              <a:defRPr sz="2000" kern="1200">
                <a:solidFill>
                  <a:srgbClr val="0F426B"/>
                </a:solidFill>
                <a:latin typeface="Calibri" panose="020F0502020204030204" pitchFamily="34" charset="0"/>
                <a:ea typeface="Ebrima"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TPU</a:t>
            </a:r>
          </a:p>
          <a:p>
            <a:pPr marL="822960" lvl="1" indent="-457200"/>
            <a:r>
              <a:rPr lang="en-US" sz="2000" dirty="0"/>
              <a:t>Scott Gibson</a:t>
            </a:r>
          </a:p>
          <a:p>
            <a:pPr marL="822960" lvl="1" indent="-457200"/>
            <a:r>
              <a:rPr lang="en-US" sz="2000" dirty="0"/>
              <a:t>Jenise Bauman</a:t>
            </a:r>
          </a:p>
          <a:p>
            <a:pPr lvl="1" indent="0">
              <a:buNone/>
            </a:pPr>
            <a:endParaRPr lang="en-US" sz="2000" dirty="0"/>
          </a:p>
          <a:p>
            <a:pPr marL="822960" lvl="1" indent="-457200"/>
            <a:endParaRPr lang="en-US" sz="2000" dirty="0"/>
          </a:p>
          <a:p>
            <a:pPr marL="457200" indent="-457200">
              <a:buFont typeface="Arial" panose="020B0604020202020204" pitchFamily="34" charset="0"/>
              <a:buChar char="•"/>
            </a:pPr>
            <a:endParaRPr lang="en-US" dirty="0"/>
          </a:p>
        </p:txBody>
      </p:sp>
      <p:pic>
        <p:nvPicPr>
          <p:cNvPr id="6" name="Picture 5" descr="Text&#10;&#10;AI-generated content may be incorrect.">
            <a:extLst>
              <a:ext uri="{FF2B5EF4-FFF2-40B4-BE49-F238E27FC236}">
                <a16:creationId xmlns:a16="http://schemas.microsoft.com/office/drawing/2014/main" id="{84FFEA55-4B5E-C5CB-A6FF-455FA2AB6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815" y="4954203"/>
            <a:ext cx="4375603" cy="1200060"/>
          </a:xfrm>
          <a:prstGeom prst="rect">
            <a:avLst/>
          </a:prstGeom>
        </p:spPr>
      </p:pic>
      <p:pic>
        <p:nvPicPr>
          <p:cNvPr id="8" name="Graphic 7">
            <a:extLst>
              <a:ext uri="{FF2B5EF4-FFF2-40B4-BE49-F238E27FC236}">
                <a16:creationId xmlns:a16="http://schemas.microsoft.com/office/drawing/2014/main" id="{80D42C48-1008-43A5-5D7E-4A7878E971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0161" y="4509315"/>
            <a:ext cx="1300852" cy="1644948"/>
          </a:xfrm>
          <a:prstGeom prst="rect">
            <a:avLst/>
          </a:prstGeom>
        </p:spPr>
      </p:pic>
    </p:spTree>
    <p:extLst>
      <p:ext uri="{BB962C8B-B14F-4D97-AF65-F5344CB8AC3E}">
        <p14:creationId xmlns:p14="http://schemas.microsoft.com/office/powerpoint/2010/main" val="118149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85FCC-B547-A7B4-089A-F2479995DB0D}"/>
              </a:ext>
            </a:extLst>
          </p:cNvPr>
          <p:cNvSpPr>
            <a:spLocks noGrp="1"/>
          </p:cNvSpPr>
          <p:nvPr>
            <p:ph type="title"/>
          </p:nvPr>
        </p:nvSpPr>
        <p:spPr/>
        <p:txBody>
          <a:bodyPr/>
          <a:lstStyle/>
          <a:p>
            <a:r>
              <a:rPr lang="en-US" dirty="0"/>
              <a:t>Background</a:t>
            </a:r>
          </a:p>
        </p:txBody>
      </p:sp>
      <p:sp>
        <p:nvSpPr>
          <p:cNvPr id="2" name="Content Placeholder 1">
            <a:extLst>
              <a:ext uri="{FF2B5EF4-FFF2-40B4-BE49-F238E27FC236}">
                <a16:creationId xmlns:a16="http://schemas.microsoft.com/office/drawing/2014/main" id="{12DE66BC-B60B-EC26-0022-1828EC62BBFA}"/>
              </a:ext>
            </a:extLst>
          </p:cNvPr>
          <p:cNvSpPr>
            <a:spLocks noGrp="1"/>
          </p:cNvSpPr>
          <p:nvPr>
            <p:ph sz="half" idx="1"/>
          </p:nvPr>
        </p:nvSpPr>
        <p:spPr>
          <a:xfrm>
            <a:off x="593212" y="1160091"/>
            <a:ext cx="10989186" cy="4869773"/>
          </a:xfrm>
        </p:spPr>
        <p:txBody>
          <a:bodyPr/>
          <a:lstStyle/>
          <a:p>
            <a:pPr marL="342900" indent="-342900">
              <a:buFont typeface="Arial" panose="020B0604020202020204" pitchFamily="34" charset="0"/>
              <a:buChar char="•"/>
            </a:pPr>
            <a:r>
              <a:rPr lang="en-US" sz="2400" dirty="0"/>
              <a:t>Most Pacific salmon are in decline, multiple factors including but not limited to:</a:t>
            </a:r>
          </a:p>
        </p:txBody>
      </p:sp>
      <p:pic>
        <p:nvPicPr>
          <p:cNvPr id="7" name="Picture 6">
            <a:extLst>
              <a:ext uri="{FF2B5EF4-FFF2-40B4-BE49-F238E27FC236}">
                <a16:creationId xmlns:a16="http://schemas.microsoft.com/office/drawing/2014/main" id="{4CBEFB52-4838-DFCA-103E-3058D9237AC3}"/>
              </a:ext>
            </a:extLst>
          </p:cNvPr>
          <p:cNvPicPr>
            <a:picLocks noChangeAspect="1"/>
          </p:cNvPicPr>
          <p:nvPr/>
        </p:nvPicPr>
        <p:blipFill>
          <a:blip r:embed="rId3"/>
          <a:stretch>
            <a:fillRect/>
          </a:stretch>
        </p:blipFill>
        <p:spPr>
          <a:xfrm>
            <a:off x="593212" y="1849187"/>
            <a:ext cx="4669625" cy="3352944"/>
          </a:xfrm>
          <a:prstGeom prst="rect">
            <a:avLst/>
          </a:prstGeom>
          <a:ln>
            <a:solidFill>
              <a:schemeClr val="tx1"/>
            </a:solidFill>
          </a:ln>
        </p:spPr>
      </p:pic>
      <p:pic>
        <p:nvPicPr>
          <p:cNvPr id="2050" name="Picture 2" descr="Climate Change Indicators: Sea Surface Temperature | US EPA">
            <a:extLst>
              <a:ext uri="{FF2B5EF4-FFF2-40B4-BE49-F238E27FC236}">
                <a16:creationId xmlns:a16="http://schemas.microsoft.com/office/drawing/2014/main" id="{4ABFF913-BD36-49AD-1518-7ADE351CB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5641" y="1849186"/>
            <a:ext cx="4921248" cy="3352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1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7405-C909-CD61-AB44-75F2E6B2DE60}"/>
              </a:ext>
            </a:extLst>
          </p:cNvPr>
          <p:cNvSpPr>
            <a:spLocks noGrp="1"/>
          </p:cNvSpPr>
          <p:nvPr>
            <p:ph type="title"/>
          </p:nvPr>
        </p:nvSpPr>
        <p:spPr/>
        <p:txBody>
          <a:bodyPr/>
          <a:lstStyle/>
          <a:p>
            <a:r>
              <a:rPr lang="en-US" dirty="0"/>
              <a:t>Background- Cowlitz Salmon Hatchery</a:t>
            </a:r>
          </a:p>
        </p:txBody>
      </p:sp>
      <p:sp>
        <p:nvSpPr>
          <p:cNvPr id="4" name="Content Placeholder 3">
            <a:extLst>
              <a:ext uri="{FF2B5EF4-FFF2-40B4-BE49-F238E27FC236}">
                <a16:creationId xmlns:a16="http://schemas.microsoft.com/office/drawing/2014/main" id="{76CB5693-7009-5202-4786-31611A708693}"/>
              </a:ext>
            </a:extLst>
          </p:cNvPr>
          <p:cNvSpPr>
            <a:spLocks noGrp="1"/>
          </p:cNvSpPr>
          <p:nvPr>
            <p:ph sz="half" idx="2"/>
          </p:nvPr>
        </p:nvSpPr>
        <p:spPr/>
        <p:txBody>
          <a:bodyPr>
            <a:normAutofit fontScale="92500" lnSpcReduction="10000"/>
          </a:bodyPr>
          <a:lstStyle/>
          <a:p>
            <a:pPr marL="457200" indent="-457200">
              <a:buFont typeface="Arial" panose="020B0604020202020204" pitchFamily="34" charset="0"/>
              <a:buChar char="•"/>
            </a:pPr>
            <a:r>
              <a:rPr lang="en-US" dirty="0"/>
              <a:t>Target release of 3.5million (WDFW Future Brood Document)</a:t>
            </a:r>
          </a:p>
          <a:p>
            <a:pPr marL="457200" indent="-457200">
              <a:buFont typeface="Arial" panose="020B0604020202020204" pitchFamily="34" charset="0"/>
              <a:buChar char="•"/>
            </a:pPr>
            <a:r>
              <a:rPr lang="en-US" dirty="0"/>
              <a:t>Since brood year 2013, release targets have been missed by more than 10% six times (Hatchery data)</a:t>
            </a:r>
          </a:p>
          <a:p>
            <a:pPr marL="457200" indent="-457200">
              <a:buFont typeface="Arial" panose="020B0604020202020204" pitchFamily="34" charset="0"/>
              <a:buChar char="•"/>
            </a:pPr>
            <a:r>
              <a:rPr lang="en-US" dirty="0"/>
              <a:t>Chinook fisheries have been modified or closed since 2018/2019 (J. Holowatz)</a:t>
            </a:r>
          </a:p>
          <a:p>
            <a:pPr marL="457200" indent="-457200">
              <a:buFont typeface="Arial" panose="020B0604020202020204" pitchFamily="34" charset="0"/>
              <a:buChar char="•"/>
            </a:pPr>
            <a:r>
              <a:rPr lang="en-US" dirty="0"/>
              <a:t>Impacts upstream goals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5557E730-4385-A116-C8E3-C897F472C9EA}"/>
              </a:ext>
            </a:extLst>
          </p:cNvPr>
          <p:cNvGraphicFramePr>
            <a:graphicFrameLocks noGrp="1"/>
          </p:cNvGraphicFramePr>
          <p:nvPr>
            <p:extLst>
              <p:ext uri="{D42A27DB-BD31-4B8C-83A1-F6EECF244321}">
                <p14:modId xmlns:p14="http://schemas.microsoft.com/office/powerpoint/2010/main" val="3724112727"/>
              </p:ext>
            </p:extLst>
          </p:nvPr>
        </p:nvGraphicFramePr>
        <p:xfrm>
          <a:off x="393191" y="1156914"/>
          <a:ext cx="5063318" cy="5001509"/>
        </p:xfrm>
        <a:graphic>
          <a:graphicData uri="http://schemas.openxmlformats.org/drawingml/2006/table">
            <a:tbl>
              <a:tblPr firstRow="1" bandRow="1">
                <a:tableStyleId>{5C22544A-7EE6-4342-B048-85BDC9FD1C3A}</a:tableStyleId>
              </a:tblPr>
              <a:tblGrid>
                <a:gridCol w="2531659">
                  <a:extLst>
                    <a:ext uri="{9D8B030D-6E8A-4147-A177-3AD203B41FA5}">
                      <a16:colId xmlns:a16="http://schemas.microsoft.com/office/drawing/2014/main" val="622004484"/>
                    </a:ext>
                  </a:extLst>
                </a:gridCol>
                <a:gridCol w="2531659">
                  <a:extLst>
                    <a:ext uri="{9D8B030D-6E8A-4147-A177-3AD203B41FA5}">
                      <a16:colId xmlns:a16="http://schemas.microsoft.com/office/drawing/2014/main" val="1051960073"/>
                    </a:ext>
                  </a:extLst>
                </a:gridCol>
              </a:tblGrid>
              <a:tr h="386513">
                <a:tc>
                  <a:txBody>
                    <a:bodyPr/>
                    <a:lstStyle/>
                    <a:p>
                      <a:pPr algn="ctr"/>
                      <a:r>
                        <a:rPr lang="en-US" sz="1900" dirty="0"/>
                        <a:t>Brood Year</a:t>
                      </a:r>
                    </a:p>
                  </a:txBody>
                  <a:tcPr marL="96628" marR="96628" marT="48314" marB="48314"/>
                </a:tc>
                <a:tc>
                  <a:txBody>
                    <a:bodyPr/>
                    <a:lstStyle/>
                    <a:p>
                      <a:pPr algn="ctr"/>
                      <a:r>
                        <a:rPr lang="en-US" sz="1900" dirty="0"/>
                        <a:t>Total Released</a:t>
                      </a:r>
                    </a:p>
                  </a:txBody>
                  <a:tcPr marL="96628" marR="96628" marT="48314" marB="48314"/>
                </a:tc>
                <a:extLst>
                  <a:ext uri="{0D108BD9-81ED-4DB2-BD59-A6C34878D82A}">
                    <a16:rowId xmlns:a16="http://schemas.microsoft.com/office/drawing/2014/main" val="2298026419"/>
                  </a:ext>
                </a:extLst>
              </a:tr>
              <a:tr h="384583">
                <a:tc>
                  <a:txBody>
                    <a:bodyPr/>
                    <a:lstStyle/>
                    <a:p>
                      <a:pPr algn="ctr" fontAlgn="b">
                        <a:buNone/>
                      </a:pPr>
                      <a:r>
                        <a:rPr lang="en-US" sz="2100" b="0" i="0" u="none" strike="noStrike" dirty="0">
                          <a:effectLst/>
                          <a:latin typeface="Arial" panose="020B0604020202020204" pitchFamily="34" charset="0"/>
                        </a:rPr>
                        <a:t>2013</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3,153,131</a:t>
                      </a:r>
                    </a:p>
                  </a:txBody>
                  <a:tcPr marL="10065" marR="10065" marT="10065" marB="0" anchor="b"/>
                </a:tc>
                <a:extLst>
                  <a:ext uri="{0D108BD9-81ED-4DB2-BD59-A6C34878D82A}">
                    <a16:rowId xmlns:a16="http://schemas.microsoft.com/office/drawing/2014/main" val="1737596237"/>
                  </a:ext>
                </a:extLst>
              </a:tr>
              <a:tr h="384583">
                <a:tc>
                  <a:txBody>
                    <a:bodyPr/>
                    <a:lstStyle/>
                    <a:p>
                      <a:pPr algn="ctr" fontAlgn="b">
                        <a:buNone/>
                      </a:pPr>
                      <a:r>
                        <a:rPr lang="en-US" sz="2100" b="0" i="0" u="none" strike="noStrike" dirty="0">
                          <a:effectLst/>
                          <a:latin typeface="Arial" panose="020B0604020202020204" pitchFamily="34" charset="0"/>
                        </a:rPr>
                        <a:t>2014</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3,447,633</a:t>
                      </a:r>
                    </a:p>
                  </a:txBody>
                  <a:tcPr marL="10065" marR="10065" marT="10065" marB="0" anchor="b"/>
                </a:tc>
                <a:extLst>
                  <a:ext uri="{0D108BD9-81ED-4DB2-BD59-A6C34878D82A}">
                    <a16:rowId xmlns:a16="http://schemas.microsoft.com/office/drawing/2014/main" val="2962299474"/>
                  </a:ext>
                </a:extLst>
              </a:tr>
              <a:tr h="384583">
                <a:tc>
                  <a:txBody>
                    <a:bodyPr/>
                    <a:lstStyle/>
                    <a:p>
                      <a:pPr algn="ctr" fontAlgn="b">
                        <a:buNone/>
                      </a:pPr>
                      <a:r>
                        <a:rPr lang="en-US" sz="2100" b="0" i="0" u="none" strike="noStrike" dirty="0">
                          <a:effectLst/>
                          <a:latin typeface="Arial" panose="020B0604020202020204" pitchFamily="34" charset="0"/>
                        </a:rPr>
                        <a:t>2015</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3,416,089</a:t>
                      </a:r>
                    </a:p>
                  </a:txBody>
                  <a:tcPr marL="10065" marR="10065" marT="10065" marB="0" anchor="b"/>
                </a:tc>
                <a:extLst>
                  <a:ext uri="{0D108BD9-81ED-4DB2-BD59-A6C34878D82A}">
                    <a16:rowId xmlns:a16="http://schemas.microsoft.com/office/drawing/2014/main" val="1613863725"/>
                  </a:ext>
                </a:extLst>
              </a:tr>
              <a:tr h="384583">
                <a:tc>
                  <a:txBody>
                    <a:bodyPr/>
                    <a:lstStyle/>
                    <a:p>
                      <a:pPr algn="ctr" fontAlgn="b">
                        <a:buNone/>
                      </a:pPr>
                      <a:r>
                        <a:rPr lang="en-US" sz="2100" b="0" i="0" u="none" strike="noStrike" dirty="0">
                          <a:effectLst/>
                          <a:latin typeface="Arial" panose="020B0604020202020204" pitchFamily="34" charset="0"/>
                        </a:rPr>
                        <a:t>2016</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2,894,928</a:t>
                      </a:r>
                    </a:p>
                  </a:txBody>
                  <a:tcPr marL="10065" marR="10065" marT="10065" marB="0" anchor="b"/>
                </a:tc>
                <a:extLst>
                  <a:ext uri="{0D108BD9-81ED-4DB2-BD59-A6C34878D82A}">
                    <a16:rowId xmlns:a16="http://schemas.microsoft.com/office/drawing/2014/main" val="1458501392"/>
                  </a:ext>
                </a:extLst>
              </a:tr>
              <a:tr h="384583">
                <a:tc>
                  <a:txBody>
                    <a:bodyPr/>
                    <a:lstStyle/>
                    <a:p>
                      <a:pPr algn="ctr" fontAlgn="b">
                        <a:buNone/>
                      </a:pPr>
                      <a:r>
                        <a:rPr lang="en-US" sz="2100" b="0" i="0" u="none" strike="noStrike" dirty="0">
                          <a:effectLst/>
                          <a:latin typeface="Arial" panose="020B0604020202020204" pitchFamily="34" charset="0"/>
                        </a:rPr>
                        <a:t>2017</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3,274,631</a:t>
                      </a:r>
                    </a:p>
                  </a:txBody>
                  <a:tcPr marL="10065" marR="10065" marT="10065" marB="0" anchor="b"/>
                </a:tc>
                <a:extLst>
                  <a:ext uri="{0D108BD9-81ED-4DB2-BD59-A6C34878D82A}">
                    <a16:rowId xmlns:a16="http://schemas.microsoft.com/office/drawing/2014/main" val="749877872"/>
                  </a:ext>
                </a:extLst>
              </a:tr>
              <a:tr h="384583">
                <a:tc>
                  <a:txBody>
                    <a:bodyPr/>
                    <a:lstStyle/>
                    <a:p>
                      <a:pPr algn="ctr" fontAlgn="b">
                        <a:buNone/>
                      </a:pPr>
                      <a:r>
                        <a:rPr lang="en-US" sz="2100" b="0" i="0" u="none" strike="noStrike" dirty="0">
                          <a:effectLst/>
                          <a:latin typeface="Arial" panose="020B0604020202020204" pitchFamily="34" charset="0"/>
                        </a:rPr>
                        <a:t>2018</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1,755,813 </a:t>
                      </a:r>
                    </a:p>
                  </a:txBody>
                  <a:tcPr marL="10065" marR="10065" marT="10065" marB="0" anchor="b"/>
                </a:tc>
                <a:extLst>
                  <a:ext uri="{0D108BD9-81ED-4DB2-BD59-A6C34878D82A}">
                    <a16:rowId xmlns:a16="http://schemas.microsoft.com/office/drawing/2014/main" val="2859432513"/>
                  </a:ext>
                </a:extLst>
              </a:tr>
              <a:tr h="384583">
                <a:tc>
                  <a:txBody>
                    <a:bodyPr/>
                    <a:lstStyle/>
                    <a:p>
                      <a:pPr algn="ctr" fontAlgn="b">
                        <a:buNone/>
                      </a:pPr>
                      <a:r>
                        <a:rPr lang="en-US" sz="2100" b="0" i="0" u="none" strike="noStrike" dirty="0">
                          <a:effectLst/>
                          <a:latin typeface="Arial" panose="020B0604020202020204" pitchFamily="34" charset="0"/>
                        </a:rPr>
                        <a:t>2019</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2,311,145 </a:t>
                      </a:r>
                    </a:p>
                  </a:txBody>
                  <a:tcPr marL="10065" marR="10065" marT="10065" marB="0" anchor="b"/>
                </a:tc>
                <a:extLst>
                  <a:ext uri="{0D108BD9-81ED-4DB2-BD59-A6C34878D82A}">
                    <a16:rowId xmlns:a16="http://schemas.microsoft.com/office/drawing/2014/main" val="1864789504"/>
                  </a:ext>
                </a:extLst>
              </a:tr>
              <a:tr h="384583">
                <a:tc>
                  <a:txBody>
                    <a:bodyPr/>
                    <a:lstStyle/>
                    <a:p>
                      <a:pPr algn="ctr" fontAlgn="b">
                        <a:buNone/>
                      </a:pPr>
                      <a:r>
                        <a:rPr lang="en-US" sz="2100" b="0" i="0" u="none" strike="noStrike" dirty="0">
                          <a:effectLst/>
                          <a:latin typeface="Arial" panose="020B0604020202020204" pitchFamily="34" charset="0"/>
                        </a:rPr>
                        <a:t>2020</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3,596,659</a:t>
                      </a:r>
                    </a:p>
                  </a:txBody>
                  <a:tcPr marL="10065" marR="10065" marT="10065" marB="0" anchor="b"/>
                </a:tc>
                <a:extLst>
                  <a:ext uri="{0D108BD9-81ED-4DB2-BD59-A6C34878D82A}">
                    <a16:rowId xmlns:a16="http://schemas.microsoft.com/office/drawing/2014/main" val="2359161910"/>
                  </a:ext>
                </a:extLst>
              </a:tr>
              <a:tr h="384583">
                <a:tc>
                  <a:txBody>
                    <a:bodyPr/>
                    <a:lstStyle/>
                    <a:p>
                      <a:pPr algn="ctr" fontAlgn="b">
                        <a:buNone/>
                      </a:pPr>
                      <a:r>
                        <a:rPr lang="en-US" sz="2100" b="0" i="0" u="none" strike="noStrike" dirty="0">
                          <a:effectLst/>
                          <a:latin typeface="Arial" panose="020B0604020202020204" pitchFamily="34" charset="0"/>
                        </a:rPr>
                        <a:t>2021</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3,503,839 </a:t>
                      </a:r>
                    </a:p>
                  </a:txBody>
                  <a:tcPr marL="10065" marR="10065" marT="10065" marB="0" anchor="b"/>
                </a:tc>
                <a:extLst>
                  <a:ext uri="{0D108BD9-81ED-4DB2-BD59-A6C34878D82A}">
                    <a16:rowId xmlns:a16="http://schemas.microsoft.com/office/drawing/2014/main" val="917467133"/>
                  </a:ext>
                </a:extLst>
              </a:tr>
              <a:tr h="384583">
                <a:tc>
                  <a:txBody>
                    <a:bodyPr/>
                    <a:lstStyle/>
                    <a:p>
                      <a:pPr algn="ctr" fontAlgn="b">
                        <a:buNone/>
                      </a:pPr>
                      <a:r>
                        <a:rPr lang="en-US" sz="2100" b="0" i="0" u="none" strike="noStrike" dirty="0">
                          <a:effectLst/>
                          <a:latin typeface="Arial" panose="020B0604020202020204" pitchFamily="34" charset="0"/>
                        </a:rPr>
                        <a:t>2022</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1,187,707 </a:t>
                      </a:r>
                    </a:p>
                  </a:txBody>
                  <a:tcPr marL="10065" marR="10065" marT="10065" marB="0" anchor="b"/>
                </a:tc>
                <a:extLst>
                  <a:ext uri="{0D108BD9-81ED-4DB2-BD59-A6C34878D82A}">
                    <a16:rowId xmlns:a16="http://schemas.microsoft.com/office/drawing/2014/main" val="2044718426"/>
                  </a:ext>
                </a:extLst>
              </a:tr>
              <a:tr h="384583">
                <a:tc>
                  <a:txBody>
                    <a:bodyPr/>
                    <a:lstStyle/>
                    <a:p>
                      <a:pPr algn="ctr" fontAlgn="b">
                        <a:buNone/>
                      </a:pPr>
                      <a:r>
                        <a:rPr lang="en-US" sz="2100" b="0" i="0" u="none" strike="noStrike" dirty="0">
                          <a:effectLst/>
                          <a:latin typeface="Arial" panose="020B0604020202020204" pitchFamily="34" charset="0"/>
                        </a:rPr>
                        <a:t>2023</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964,251 </a:t>
                      </a:r>
                    </a:p>
                  </a:txBody>
                  <a:tcPr marL="10065" marR="10065" marT="10065" marB="0" anchor="b"/>
                </a:tc>
                <a:extLst>
                  <a:ext uri="{0D108BD9-81ED-4DB2-BD59-A6C34878D82A}">
                    <a16:rowId xmlns:a16="http://schemas.microsoft.com/office/drawing/2014/main" val="615250850"/>
                  </a:ext>
                </a:extLst>
              </a:tr>
              <a:tr h="384583">
                <a:tc>
                  <a:txBody>
                    <a:bodyPr/>
                    <a:lstStyle/>
                    <a:p>
                      <a:pPr algn="ctr" fontAlgn="b">
                        <a:buNone/>
                      </a:pPr>
                      <a:r>
                        <a:rPr lang="en-US" sz="2100" b="0" i="0" u="none" strike="noStrike" dirty="0">
                          <a:effectLst/>
                          <a:latin typeface="Arial" panose="020B0604020202020204" pitchFamily="34" charset="0"/>
                        </a:rPr>
                        <a:t>2024</a:t>
                      </a:r>
                    </a:p>
                  </a:txBody>
                  <a:tcPr marL="10065" marR="10065" marT="10065" marB="0" anchor="b"/>
                </a:tc>
                <a:tc>
                  <a:txBody>
                    <a:bodyPr/>
                    <a:lstStyle/>
                    <a:p>
                      <a:pPr algn="ctr" fontAlgn="b">
                        <a:buNone/>
                      </a:pPr>
                      <a:r>
                        <a:rPr lang="en-US" sz="2100" b="0" i="0" u="none" strike="noStrike" dirty="0">
                          <a:effectLst/>
                          <a:latin typeface="Arial" panose="020B0604020202020204" pitchFamily="34" charset="0"/>
                        </a:rPr>
                        <a:t>1,613,481 </a:t>
                      </a:r>
                    </a:p>
                  </a:txBody>
                  <a:tcPr marL="10065" marR="10065" marT="10065" marB="0" anchor="b"/>
                </a:tc>
                <a:extLst>
                  <a:ext uri="{0D108BD9-81ED-4DB2-BD59-A6C34878D82A}">
                    <a16:rowId xmlns:a16="http://schemas.microsoft.com/office/drawing/2014/main" val="535116216"/>
                  </a:ext>
                </a:extLst>
              </a:tr>
            </a:tbl>
          </a:graphicData>
        </a:graphic>
      </p:graphicFrame>
    </p:spTree>
    <p:extLst>
      <p:ext uri="{BB962C8B-B14F-4D97-AF65-F5344CB8AC3E}">
        <p14:creationId xmlns:p14="http://schemas.microsoft.com/office/powerpoint/2010/main" val="300878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34C-515D-E7A1-F224-C20DBF087D10}"/>
              </a:ext>
            </a:extLst>
          </p:cNvPr>
          <p:cNvSpPr>
            <a:spLocks noGrp="1"/>
          </p:cNvSpPr>
          <p:nvPr>
            <p:ph type="ctrTitle"/>
          </p:nvPr>
        </p:nvSpPr>
        <p:spPr/>
        <p:txBody>
          <a:bodyPr/>
          <a:lstStyle/>
          <a:p>
            <a:r>
              <a:rPr lang="en-US" dirty="0"/>
              <a:t>Problem statement</a:t>
            </a:r>
          </a:p>
        </p:txBody>
      </p:sp>
    </p:spTree>
    <p:extLst>
      <p:ext uri="{BB962C8B-B14F-4D97-AF65-F5344CB8AC3E}">
        <p14:creationId xmlns:p14="http://schemas.microsoft.com/office/powerpoint/2010/main" val="359680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7405-C909-CD61-AB44-75F2E6B2DE60}"/>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24E917B1-F075-2ECC-67D2-1983C792F771}"/>
              </a:ext>
            </a:extLst>
          </p:cNvPr>
          <p:cNvSpPr>
            <a:spLocks noGrp="1"/>
          </p:cNvSpPr>
          <p:nvPr>
            <p:ph sz="half" idx="1"/>
          </p:nvPr>
        </p:nvSpPr>
        <p:spPr>
          <a:xfrm>
            <a:off x="593212" y="1160091"/>
            <a:ext cx="10989186" cy="4731137"/>
          </a:xfrm>
        </p:spPr>
        <p:txBody>
          <a:bodyPr/>
          <a:lstStyle/>
          <a:p>
            <a:pPr marL="457200" indent="-457200">
              <a:buFont typeface="Arial" panose="020B0604020202020204" pitchFamily="34" charset="0"/>
              <a:buChar char="•"/>
            </a:pPr>
            <a:r>
              <a:rPr lang="en-US" dirty="0"/>
              <a:t>Hatchery-origin fall Chinook returns to the Cowlitz have been depressed for the past decade.</a:t>
            </a:r>
          </a:p>
          <a:p>
            <a:endParaRPr lang="en-US" dirty="0"/>
          </a:p>
          <a:p>
            <a:pPr marL="1143000" lvl="1" indent="-457200"/>
            <a:r>
              <a:rPr lang="en-US" dirty="0"/>
              <a:t>Is relative return of hatchery Fall Chinook in the Cowlitz disproportionate to other hatchery programs?</a:t>
            </a:r>
          </a:p>
          <a:p>
            <a:pPr lvl="1" indent="0">
              <a:buNone/>
            </a:pPr>
            <a:endParaRPr lang="en-US" dirty="0"/>
          </a:p>
          <a:p>
            <a:pPr marL="1143000" lvl="1" indent="-457200"/>
            <a:r>
              <a:rPr lang="en-US" dirty="0"/>
              <a:t>Are these observed trends hatchery-specific?</a:t>
            </a:r>
          </a:p>
          <a:p>
            <a:pPr lvl="1" indent="0">
              <a:buNone/>
            </a:pPr>
            <a:endParaRPr lang="en-US" dirty="0"/>
          </a:p>
          <a:p>
            <a:pPr marL="1143000" lvl="1" indent="-457200"/>
            <a:r>
              <a:rPr lang="en-US" dirty="0"/>
              <a:t>Are these observed trends basin-specific?</a:t>
            </a:r>
          </a:p>
        </p:txBody>
      </p:sp>
      <p:pic>
        <p:nvPicPr>
          <p:cNvPr id="8" name="Picture 7">
            <a:extLst>
              <a:ext uri="{FF2B5EF4-FFF2-40B4-BE49-F238E27FC236}">
                <a16:creationId xmlns:a16="http://schemas.microsoft.com/office/drawing/2014/main" id="{560F4936-86A6-C2C9-7F49-EAAA412D7085}"/>
              </a:ext>
            </a:extLst>
          </p:cNvPr>
          <p:cNvPicPr>
            <a:picLocks noChangeAspect="1"/>
          </p:cNvPicPr>
          <p:nvPr/>
        </p:nvPicPr>
        <p:blipFill>
          <a:blip r:embed="rId3"/>
          <a:stretch>
            <a:fillRect/>
          </a:stretch>
        </p:blipFill>
        <p:spPr>
          <a:xfrm>
            <a:off x="8721753" y="3525659"/>
            <a:ext cx="3394768" cy="2547668"/>
          </a:xfrm>
          <a:prstGeom prst="rect">
            <a:avLst/>
          </a:prstGeom>
          <a:ln>
            <a:solidFill>
              <a:schemeClr val="tx1"/>
            </a:solidFill>
          </a:ln>
        </p:spPr>
      </p:pic>
    </p:spTree>
    <p:extLst>
      <p:ext uri="{BB962C8B-B14F-4D97-AF65-F5344CB8AC3E}">
        <p14:creationId xmlns:p14="http://schemas.microsoft.com/office/powerpoint/2010/main" val="146963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34C-515D-E7A1-F224-C20DBF087D10}"/>
              </a:ext>
            </a:extLst>
          </p:cNvPr>
          <p:cNvSpPr>
            <a:spLocks noGrp="1"/>
          </p:cNvSpPr>
          <p:nvPr>
            <p:ph type="ctrTitle"/>
          </p:nvPr>
        </p:nvSpPr>
        <p:spPr/>
        <p:txBody>
          <a:bodyPr/>
          <a:lstStyle/>
          <a:p>
            <a:r>
              <a:rPr lang="en-US" dirty="0"/>
              <a:t>Methodology</a:t>
            </a:r>
          </a:p>
        </p:txBody>
      </p:sp>
    </p:spTree>
    <p:extLst>
      <p:ext uri="{BB962C8B-B14F-4D97-AF65-F5344CB8AC3E}">
        <p14:creationId xmlns:p14="http://schemas.microsoft.com/office/powerpoint/2010/main" val="366688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A0B94-E852-7756-1FFA-E2EED7E4C8BA}"/>
              </a:ext>
            </a:extLst>
          </p:cNvPr>
          <p:cNvSpPr>
            <a:spLocks noGrp="1"/>
          </p:cNvSpPr>
          <p:nvPr>
            <p:ph type="title"/>
          </p:nvPr>
        </p:nvSpPr>
        <p:spPr/>
        <p:txBody>
          <a:bodyPr/>
          <a:lstStyle/>
          <a:p>
            <a:r>
              <a:rPr lang="en-US" dirty="0"/>
              <a:t>Data Wrangling- Sources</a:t>
            </a:r>
          </a:p>
        </p:txBody>
      </p:sp>
      <p:sp>
        <p:nvSpPr>
          <p:cNvPr id="2" name="Content Placeholder 1">
            <a:extLst>
              <a:ext uri="{FF2B5EF4-FFF2-40B4-BE49-F238E27FC236}">
                <a16:creationId xmlns:a16="http://schemas.microsoft.com/office/drawing/2014/main" id="{7AB20413-EAA6-78B5-9337-24A5F4217695}"/>
              </a:ext>
            </a:extLst>
          </p:cNvPr>
          <p:cNvSpPr>
            <a:spLocks noGrp="1"/>
          </p:cNvSpPr>
          <p:nvPr>
            <p:ph sz="half" idx="1"/>
          </p:nvPr>
        </p:nvSpPr>
        <p:spPr/>
        <p:txBody>
          <a:bodyPr/>
          <a:lstStyle/>
          <a:p>
            <a:pPr marL="457200" indent="-457200">
              <a:spcBef>
                <a:spcPts val="0"/>
              </a:spcBef>
              <a:spcAft>
                <a:spcPts val="1200"/>
              </a:spcAft>
              <a:buFont typeface="Arial" panose="020B0604020202020204" pitchFamily="34" charset="0"/>
              <a:buChar char="•"/>
            </a:pPr>
            <a:r>
              <a:rPr lang="en-US" sz="2800" dirty="0"/>
              <a:t>Regional Mark Information System (RMIS) and Salmon Population Indicators (SPI) frontend at data.wa.gov </a:t>
            </a:r>
          </a:p>
          <a:p>
            <a:pPr marL="457200" indent="-457200">
              <a:spcBef>
                <a:spcPts val="0"/>
              </a:spcBef>
              <a:spcAft>
                <a:spcPts val="1200"/>
              </a:spcAft>
              <a:buFont typeface="Arial" panose="020B0604020202020204" pitchFamily="34" charset="0"/>
              <a:buChar char="•"/>
            </a:pPr>
            <a:endParaRPr lang="en-US" sz="2400" dirty="0"/>
          </a:p>
          <a:p>
            <a:pPr marL="457200" indent="-457200">
              <a:spcBef>
                <a:spcPts val="0"/>
              </a:spcBef>
              <a:spcAft>
                <a:spcPts val="1200"/>
              </a:spcAft>
              <a:buFont typeface="Arial" panose="020B0604020202020204" pitchFamily="34" charset="0"/>
              <a:buChar char="•"/>
            </a:pPr>
            <a:r>
              <a:rPr lang="en-US" sz="2800" dirty="0"/>
              <a:t>R used for data extraction, wrangling and analysis</a:t>
            </a:r>
          </a:p>
        </p:txBody>
      </p:sp>
      <p:pic>
        <p:nvPicPr>
          <p:cNvPr id="11" name="Picture 10">
            <a:extLst>
              <a:ext uri="{FF2B5EF4-FFF2-40B4-BE49-F238E27FC236}">
                <a16:creationId xmlns:a16="http://schemas.microsoft.com/office/drawing/2014/main" id="{F7D88981-84E7-31D9-79ED-2EB4212DC238}"/>
              </a:ext>
            </a:extLst>
          </p:cNvPr>
          <p:cNvPicPr>
            <a:picLocks noChangeAspect="1"/>
          </p:cNvPicPr>
          <p:nvPr/>
        </p:nvPicPr>
        <p:blipFill>
          <a:blip r:embed="rId3"/>
          <a:srcRect l="1156" t="1092" r="1565"/>
          <a:stretch/>
        </p:blipFill>
        <p:spPr>
          <a:xfrm>
            <a:off x="7946050" y="540326"/>
            <a:ext cx="2060050" cy="3665426"/>
          </a:xfrm>
          <a:prstGeom prst="rect">
            <a:avLst/>
          </a:prstGeom>
        </p:spPr>
      </p:pic>
      <p:pic>
        <p:nvPicPr>
          <p:cNvPr id="4" name="Picture 3">
            <a:extLst>
              <a:ext uri="{FF2B5EF4-FFF2-40B4-BE49-F238E27FC236}">
                <a16:creationId xmlns:a16="http://schemas.microsoft.com/office/drawing/2014/main" id="{A6073734-8D03-B4EA-D489-6315BC8290C5}"/>
              </a:ext>
            </a:extLst>
          </p:cNvPr>
          <p:cNvPicPr>
            <a:picLocks noChangeAspect="1"/>
          </p:cNvPicPr>
          <p:nvPr/>
        </p:nvPicPr>
        <p:blipFill>
          <a:blip r:embed="rId4"/>
          <a:stretch>
            <a:fillRect/>
          </a:stretch>
        </p:blipFill>
        <p:spPr>
          <a:xfrm>
            <a:off x="6806168" y="4205752"/>
            <a:ext cx="4339814" cy="1877309"/>
          </a:xfrm>
          <a:prstGeom prst="rect">
            <a:avLst/>
          </a:prstGeom>
        </p:spPr>
      </p:pic>
    </p:spTree>
    <p:extLst>
      <p:ext uri="{BB962C8B-B14F-4D97-AF65-F5344CB8AC3E}">
        <p14:creationId xmlns:p14="http://schemas.microsoft.com/office/powerpoint/2010/main" val="133442970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007B55"/>
      </a:accent1>
      <a:accent2>
        <a:srgbClr val="0F426B"/>
      </a:accent2>
      <a:accent3>
        <a:srgbClr val="92D2D8"/>
      </a:accent3>
      <a:accent4>
        <a:srgbClr val="FFD12E"/>
      </a:accent4>
      <a:accent5>
        <a:srgbClr val="D1D3D4"/>
      </a:accent5>
      <a:accent6>
        <a:srgbClr val="4EA72E"/>
      </a:accent6>
      <a:hlink>
        <a:srgbClr val="009D7D"/>
      </a:hlink>
      <a:folHlink>
        <a:srgbClr val="7286A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55fcec3-bb2d-4ee6-a56c-bdfd532525fc">
      <Terms xmlns="http://schemas.microsoft.com/office/infopath/2007/PartnerControls"/>
    </lcf76f155ced4ddcb4097134ff3c332f>
    <TaxCatchAll xmlns="73c3c465-f3d4-4d37-9c58-e2ee535ad8e0" xsi:nil="true"/>
    <NameinDAM xmlns="c55fcec3-bb2d-4ee6-a56c-bdfd532525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DF6C379CEE474091FA722A741F562C" ma:contentTypeVersion="18" ma:contentTypeDescription="Create a new document." ma:contentTypeScope="" ma:versionID="782e0eb21a3644674cb34c61c1af6bfe">
  <xsd:schema xmlns:xsd="http://www.w3.org/2001/XMLSchema" xmlns:xs="http://www.w3.org/2001/XMLSchema" xmlns:p="http://schemas.microsoft.com/office/2006/metadata/properties" xmlns:ns1="http://schemas.microsoft.com/sharepoint/v3" xmlns:ns2="c55fcec3-bb2d-4ee6-a56c-bdfd532525fc" xmlns:ns3="73c3c465-f3d4-4d37-9c58-e2ee535ad8e0" targetNamespace="http://schemas.microsoft.com/office/2006/metadata/properties" ma:root="true" ma:fieldsID="e30275913f2011318fd64ee8f0bd88eb" ns1:_="" ns2:_="" ns3:_="">
    <xsd:import namespace="http://schemas.microsoft.com/sharepoint/v3"/>
    <xsd:import namespace="c55fcec3-bb2d-4ee6-a56c-bdfd532525fc"/>
    <xsd:import namespace="73c3c465-f3d4-4d37-9c58-e2ee535ad8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NameinD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5fcec3-bb2d-4ee6-a56c-bdfd53252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NameinDAM" ma:index="25" nillable="true" ma:displayName="Name in DAM" ma:format="Dropdown" ma:internalName="NameinDA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c3c465-f3d4-4d37-9c58-e2ee535ad8e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c90470e-89a5-48c8-b2d6-7cca2721473a}" ma:internalName="TaxCatchAll" ma:showField="CatchAllData" ma:web="73c3c465-f3d4-4d37-9c58-e2ee535ad8e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EA9719-73E1-4AAC-90C2-9E9ED399E0F4}">
  <ds:schemaRefs>
    <ds:schemaRef ds:uri="http://schemas.microsoft.com/sharepoint/v3/contenttype/forms"/>
  </ds:schemaRefs>
</ds:datastoreItem>
</file>

<file path=customXml/itemProps2.xml><?xml version="1.0" encoding="utf-8"?>
<ds:datastoreItem xmlns:ds="http://schemas.openxmlformats.org/officeDocument/2006/customXml" ds:itemID="{B432BB05-EAC0-435E-80C7-C3FC0DCFDF5B}">
  <ds:schemaRefs>
    <ds:schemaRef ds:uri="http://schemas.microsoft.com/office/2006/metadata/properties"/>
    <ds:schemaRef ds:uri="http://schemas.microsoft.com/office/infopath/2007/PartnerControls"/>
    <ds:schemaRef ds:uri="http://purl.org/dc/elements/1.1/"/>
    <ds:schemaRef ds:uri="c55fcec3-bb2d-4ee6-a56c-bdfd532525fc"/>
    <ds:schemaRef ds:uri="http://schemas.microsoft.com/sharepoint/v3"/>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73c3c465-f3d4-4d37-9c58-e2ee535ad8e0"/>
  </ds:schemaRefs>
</ds:datastoreItem>
</file>

<file path=customXml/itemProps3.xml><?xml version="1.0" encoding="utf-8"?>
<ds:datastoreItem xmlns:ds="http://schemas.openxmlformats.org/officeDocument/2006/customXml" ds:itemID="{2ADD7FAB-DDE4-48CB-8B40-E9726F4B7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5fcec3-bb2d-4ee6-a56c-bdfd532525fc"/>
    <ds:schemaRef ds:uri="73c3c465-f3d4-4d37-9c58-e2ee535ad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5011977-b912-4387-97a4-f4c94a801377}" enabled="1" method="Standard" siteId="{11d0e217-264e-400a-8ba0-57dcc127d72d}" removed="0"/>
</clbl:labelList>
</file>

<file path=docProps/app.xml><?xml version="1.0" encoding="utf-8"?>
<Properties xmlns="http://schemas.openxmlformats.org/officeDocument/2006/extended-properties" xmlns:vt="http://schemas.openxmlformats.org/officeDocument/2006/docPropsVTypes">
  <TotalTime>29547</TotalTime>
  <Words>1389</Words>
  <Application>Microsoft Office PowerPoint</Application>
  <PresentationFormat>Widescreen</PresentationFormat>
  <Paragraphs>167</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Segoe UI</vt:lpstr>
      <vt:lpstr>Office Theme</vt:lpstr>
      <vt:lpstr>Cowlitz Fall Chinook- Hatchery SAR </vt:lpstr>
      <vt:lpstr>Outline</vt:lpstr>
      <vt:lpstr>Acknowledgements- Thank you!</vt:lpstr>
      <vt:lpstr>Background</vt:lpstr>
      <vt:lpstr>Background- Cowlitz Salmon Hatchery</vt:lpstr>
      <vt:lpstr>Problem statement</vt:lpstr>
      <vt:lpstr>Problem Statement</vt:lpstr>
      <vt:lpstr>Methodology</vt:lpstr>
      <vt:lpstr>Data Wrangling- Sources</vt:lpstr>
      <vt:lpstr>Data wrangling- Analyzed strata</vt:lpstr>
      <vt:lpstr>PowerPoint Presentation</vt:lpstr>
      <vt:lpstr>Methods- Generalized additive model (GAM)</vt:lpstr>
      <vt:lpstr>Results</vt:lpstr>
      <vt:lpstr>Results- Model Summary</vt:lpstr>
      <vt:lpstr>PowerPoint Presentation</vt:lpstr>
      <vt:lpstr>Results- comparing predictions</vt:lpstr>
      <vt:lpstr>Results cont’d- Observations in Fisheries</vt:lpstr>
      <vt:lpstr>Takeaways and next steps</vt:lpstr>
      <vt:lpstr>Please hold questions until end of joint presentation!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Williams, Katherine E (DFW)</dc:creator>
  <cp:lastModifiedBy>Bauman, Jenise</cp:lastModifiedBy>
  <cp:revision>22</cp:revision>
  <dcterms:created xsi:type="dcterms:W3CDTF">2024-02-02T23:28:24Z</dcterms:created>
  <dcterms:modified xsi:type="dcterms:W3CDTF">2026-04-22T16:18:35Z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5011977-b912-4387-97a4-f4c94a801377_Enabled">
    <vt:lpwstr>true</vt:lpwstr>
  </property>
  <property fmtid="{D5CDD505-2E9C-101B-9397-08002B2CF9AE}" pid="3" name="MSIP_Label_45011977-b912-4387-97a4-f4c94a801377_SetDate">
    <vt:lpwstr>2024-02-03T00:07:05Z</vt:lpwstr>
  </property>
  <property fmtid="{D5CDD505-2E9C-101B-9397-08002B2CF9AE}" pid="4" name="MSIP_Label_45011977-b912-4387-97a4-f4c94a801377_Method">
    <vt:lpwstr>Standard</vt:lpwstr>
  </property>
  <property fmtid="{D5CDD505-2E9C-101B-9397-08002B2CF9AE}" pid="5" name="MSIP_Label_45011977-b912-4387-97a4-f4c94a801377_Name">
    <vt:lpwstr>Uncategorized Data</vt:lpwstr>
  </property>
  <property fmtid="{D5CDD505-2E9C-101B-9397-08002B2CF9AE}" pid="6" name="MSIP_Label_45011977-b912-4387-97a4-f4c94a801377_SiteId">
    <vt:lpwstr>11d0e217-264e-400a-8ba0-57dcc127d72d</vt:lpwstr>
  </property>
  <property fmtid="{D5CDD505-2E9C-101B-9397-08002B2CF9AE}" pid="7" name="MSIP_Label_45011977-b912-4387-97a4-f4c94a801377_ActionId">
    <vt:lpwstr>2dc8ed1d-0dbc-44fc-8405-9fa39dbf00ba</vt:lpwstr>
  </property>
  <property fmtid="{D5CDD505-2E9C-101B-9397-08002B2CF9AE}" pid="8" name="MSIP_Label_45011977-b912-4387-97a4-f4c94a801377_ContentBits">
    <vt:lpwstr>0</vt:lpwstr>
  </property>
  <property fmtid="{D5CDD505-2E9C-101B-9397-08002B2CF9AE}" pid="9" name="ContentTypeId">
    <vt:lpwstr>0x01010053DF6C379CEE474091FA722A741F562C</vt:lpwstr>
  </property>
  <property fmtid="{D5CDD505-2E9C-101B-9397-08002B2CF9AE}" pid="10" name="MediaServiceImageTags">
    <vt:lpwstr/>
  </property>
  <property fmtid="{D5CDD505-2E9C-101B-9397-08002B2CF9AE}" pid="11" name="MSIP_Label_dcaad403-beaf-4d58-8868-791c33f888c7_Enabled">
    <vt:lpwstr>true</vt:lpwstr>
  </property>
  <property fmtid="{D5CDD505-2E9C-101B-9397-08002B2CF9AE}" pid="12" name="MSIP_Label_dcaad403-beaf-4d58-8868-791c33f888c7_SetDate">
    <vt:lpwstr>2026-04-22T16:18:21Z</vt:lpwstr>
  </property>
  <property fmtid="{D5CDD505-2E9C-101B-9397-08002B2CF9AE}" pid="13" name="MSIP_Label_dcaad403-beaf-4d58-8868-791c33f888c7_Method">
    <vt:lpwstr>Standard</vt:lpwstr>
  </property>
  <property fmtid="{D5CDD505-2E9C-101B-9397-08002B2CF9AE}" pid="14" name="MSIP_Label_dcaad403-beaf-4d58-8868-791c33f888c7_Name">
    <vt:lpwstr>Category 2 - Sensitive-Internal</vt:lpwstr>
  </property>
  <property fmtid="{D5CDD505-2E9C-101B-9397-08002B2CF9AE}" pid="15" name="MSIP_Label_dcaad403-beaf-4d58-8868-791c33f888c7_SiteId">
    <vt:lpwstr>8ef8e5fc-f375-40ae-ab99-e5cee9801271</vt:lpwstr>
  </property>
  <property fmtid="{D5CDD505-2E9C-101B-9397-08002B2CF9AE}" pid="16" name="MSIP_Label_dcaad403-beaf-4d58-8868-791c33f888c7_ActionId">
    <vt:lpwstr>e0bbb239-1377-4a6b-b5be-db6d3108999e</vt:lpwstr>
  </property>
  <property fmtid="{D5CDD505-2E9C-101B-9397-08002B2CF9AE}" pid="17" name="MSIP_Label_dcaad403-beaf-4d58-8868-791c33f888c7_ContentBits">
    <vt:lpwstr>0</vt:lpwstr>
  </property>
</Properties>
</file>