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86" r:id="rId5"/>
    <p:sldId id="285" r:id="rId6"/>
    <p:sldId id="287" r:id="rId7"/>
    <p:sldId id="290" r:id="rId8"/>
    <p:sldId id="274" r:id="rId9"/>
    <p:sldId id="275" r:id="rId10"/>
    <p:sldId id="276" r:id="rId11"/>
    <p:sldId id="277" r:id="rId12"/>
    <p:sldId id="283" r:id="rId13"/>
    <p:sldId id="266" r:id="rId14"/>
    <p:sldId id="289" r:id="rId15"/>
    <p:sldId id="268" r:id="rId16"/>
    <p:sldId id="281" r:id="rId17"/>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ndbaum, Monika" initials="SM" lastIdx="1" clrIdx="0">
    <p:extLst>
      <p:ext uri="{19B8F6BF-5375-455C-9EA6-DF929625EA0E}">
        <p15:presenceInfo xmlns:p15="http://schemas.microsoft.com/office/powerpoint/2012/main" userId="S-1-5-21-133048727-1925392280-674505458-491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B32"/>
    <a:srgbClr val="4BACC6"/>
    <a:srgbClr val="35617A"/>
    <a:srgbClr val="F9A23B"/>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09" autoAdjust="0"/>
    <p:restoredTop sz="86558" autoAdjust="0"/>
  </p:normalViewPr>
  <p:slideViewPr>
    <p:cSldViewPr>
      <p:cViewPr varScale="1">
        <p:scale>
          <a:sx n="92" d="100"/>
          <a:sy n="92" d="100"/>
        </p:scale>
        <p:origin x="2436" y="90"/>
      </p:cViewPr>
      <p:guideLst>
        <p:guide orient="horz" pos="2160"/>
        <p:guide pos="2880"/>
      </p:guideLst>
    </p:cSldViewPr>
  </p:slideViewPr>
  <p:outlineViewPr>
    <p:cViewPr>
      <p:scale>
        <a:sx n="33" d="100"/>
        <a:sy n="33" d="100"/>
      </p:scale>
      <p:origin x="0" y="2082"/>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86" d="100"/>
          <a:sy n="86" d="100"/>
        </p:scale>
        <p:origin x="2045" y="67"/>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oblom, Eric" userId="ad6aa258-0231-410d-b596-d3f315db8443" providerId="ADAL" clId="{0D288972-CA7C-42C3-8E3E-2328AA694A3B}"/>
    <pc:docChg chg="custSel modSld">
      <pc:chgData name="Shoblom, Eric" userId="ad6aa258-0231-410d-b596-d3f315db8443" providerId="ADAL" clId="{0D288972-CA7C-42C3-8E3E-2328AA694A3B}" dt="2026-04-15T22:37:00.690" v="2685" actId="6549"/>
      <pc:docMkLst>
        <pc:docMk/>
      </pc:docMkLst>
      <pc:sldChg chg="modNotesTx">
        <pc:chgData name="Shoblom, Eric" userId="ad6aa258-0231-410d-b596-d3f315db8443" providerId="ADAL" clId="{0D288972-CA7C-42C3-8E3E-2328AA694A3B}" dt="2026-04-15T17:23:15.829" v="2581" actId="20577"/>
        <pc:sldMkLst>
          <pc:docMk/>
          <pc:sldMk cId="1896100757" sldId="266"/>
        </pc:sldMkLst>
      </pc:sldChg>
      <pc:sldChg chg="modNotesTx">
        <pc:chgData name="Shoblom, Eric" userId="ad6aa258-0231-410d-b596-d3f315db8443" providerId="ADAL" clId="{0D288972-CA7C-42C3-8E3E-2328AA694A3B}" dt="2026-04-15T17:17:16.936" v="2481" actId="20577"/>
        <pc:sldMkLst>
          <pc:docMk/>
          <pc:sldMk cId="3786624124" sldId="275"/>
        </pc:sldMkLst>
      </pc:sldChg>
      <pc:sldChg chg="modSp mod modNotesTx">
        <pc:chgData name="Shoblom, Eric" userId="ad6aa258-0231-410d-b596-d3f315db8443" providerId="ADAL" clId="{0D288972-CA7C-42C3-8E3E-2328AA694A3B}" dt="2026-04-15T22:37:00.690" v="2685" actId="6549"/>
        <pc:sldMkLst>
          <pc:docMk/>
          <pc:sldMk cId="3181691794" sldId="276"/>
        </pc:sldMkLst>
        <pc:spChg chg="mod">
          <ac:chgData name="Shoblom, Eric" userId="ad6aa258-0231-410d-b596-d3f315db8443" providerId="ADAL" clId="{0D288972-CA7C-42C3-8E3E-2328AA694A3B}" dt="2026-04-15T22:37:00.690" v="2685" actId="6549"/>
          <ac:spMkLst>
            <pc:docMk/>
            <pc:sldMk cId="3181691794" sldId="276"/>
            <ac:spMk id="2" creationId="{00000000-0000-0000-0000-000000000000}"/>
          </ac:spMkLst>
        </pc:spChg>
      </pc:sldChg>
      <pc:sldChg chg="modNotesTx">
        <pc:chgData name="Shoblom, Eric" userId="ad6aa258-0231-410d-b596-d3f315db8443" providerId="ADAL" clId="{0D288972-CA7C-42C3-8E3E-2328AA694A3B}" dt="2026-04-15T17:19:53.823" v="2550" actId="20577"/>
        <pc:sldMkLst>
          <pc:docMk/>
          <pc:sldMk cId="1616377184" sldId="277"/>
        </pc:sldMkLst>
      </pc:sldChg>
      <pc:sldChg chg="modNotesTx">
        <pc:chgData name="Shoblom, Eric" userId="ad6aa258-0231-410d-b596-d3f315db8443" providerId="ADAL" clId="{0D288972-CA7C-42C3-8E3E-2328AA694A3B}" dt="2026-04-15T17:22:29.076" v="2579" actId="20577"/>
        <pc:sldMkLst>
          <pc:docMk/>
          <pc:sldMk cId="1230487376" sldId="283"/>
        </pc:sldMkLst>
      </pc:sldChg>
      <pc:sldChg chg="modNotesTx">
        <pc:chgData name="Shoblom, Eric" userId="ad6aa258-0231-410d-b596-d3f315db8443" providerId="ADAL" clId="{0D288972-CA7C-42C3-8E3E-2328AA694A3B}" dt="2026-04-15T17:03:53.927" v="459" actId="20577"/>
        <pc:sldMkLst>
          <pc:docMk/>
          <pc:sldMk cId="1953499272" sldId="285"/>
        </pc:sldMkLst>
      </pc:sldChg>
      <pc:sldChg chg="modNotesTx">
        <pc:chgData name="Shoblom, Eric" userId="ad6aa258-0231-410d-b596-d3f315db8443" providerId="ADAL" clId="{0D288972-CA7C-42C3-8E3E-2328AA694A3B}" dt="2026-04-15T17:05:36.109" v="478" actId="20577"/>
        <pc:sldMkLst>
          <pc:docMk/>
          <pc:sldMk cId="2172376907" sldId="287"/>
        </pc:sldMkLst>
      </pc:sldChg>
      <pc:sldChg chg="modNotesTx">
        <pc:chgData name="Shoblom, Eric" userId="ad6aa258-0231-410d-b596-d3f315db8443" providerId="ADAL" clId="{0D288972-CA7C-42C3-8E3E-2328AA694A3B}" dt="2026-04-15T17:24:21.894" v="2684" actId="20577"/>
        <pc:sldMkLst>
          <pc:docMk/>
          <pc:sldMk cId="457783093" sldId="289"/>
        </pc:sldMkLst>
      </pc:sldChg>
      <pc:sldChg chg="modNotesTx">
        <pc:chgData name="Shoblom, Eric" userId="ad6aa258-0231-410d-b596-d3f315db8443" providerId="ADAL" clId="{0D288972-CA7C-42C3-8E3E-2328AA694A3B}" dt="2026-04-15T17:15:07.045" v="2435" actId="20577"/>
        <pc:sldMkLst>
          <pc:docMk/>
          <pc:sldMk cId="4071457154" sldId="29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73AD9B-39B9-424E-965E-BA0B80FB1DE0}" type="doc">
      <dgm:prSet loTypeId="urn:microsoft.com/office/officeart/2009/3/layout/HorizontalOrganizationChart" loCatId="hierarchy" qsTypeId="urn:microsoft.com/office/officeart/2005/8/quickstyle/simple3" qsCatId="simple" csTypeId="urn:microsoft.com/office/officeart/2005/8/colors/accent6_3" csCatId="accent6" phldr="1"/>
      <dgm:spPr/>
      <dgm:t>
        <a:bodyPr/>
        <a:lstStyle/>
        <a:p>
          <a:endParaRPr lang="en-US"/>
        </a:p>
      </dgm:t>
    </dgm:pt>
    <dgm:pt modelId="{C47F4874-268A-4B19-8CF6-33F1EB4563D4}">
      <dgm:prSet phldrT="[Text]"/>
      <dgm:spPr>
        <a:solidFill>
          <a:srgbClr val="F68B32"/>
        </a:solidFill>
      </dgm:spPr>
      <dgm:t>
        <a:bodyPr/>
        <a:lstStyle/>
        <a:p>
          <a:r>
            <a:rPr lang="en-US" b="1" dirty="0"/>
            <a:t>Fisheries and Hatchery Management Plan (FHMP)</a:t>
          </a:r>
        </a:p>
      </dgm:t>
    </dgm:pt>
    <dgm:pt modelId="{873EE6F8-918D-41ED-A4A5-08D591B5CABE}" type="parTrans" cxnId="{925F20B2-CDAD-4E7C-B9D4-7EA0EB5AF06F}">
      <dgm:prSet/>
      <dgm:spPr/>
      <dgm:t>
        <a:bodyPr/>
        <a:lstStyle/>
        <a:p>
          <a:endParaRPr lang="en-US"/>
        </a:p>
      </dgm:t>
    </dgm:pt>
    <dgm:pt modelId="{C953286C-3507-40AE-A5BE-57961611D753}" type="sibTrans" cxnId="{925F20B2-CDAD-4E7C-B9D4-7EA0EB5AF06F}">
      <dgm:prSet/>
      <dgm:spPr/>
      <dgm:t>
        <a:bodyPr/>
        <a:lstStyle/>
        <a:p>
          <a:endParaRPr lang="en-US"/>
        </a:p>
      </dgm:t>
    </dgm:pt>
    <dgm:pt modelId="{83F6A9AC-8AC1-4196-9A9E-C1A12993C524}" type="asst">
      <dgm:prSet phldrT="[Text]"/>
      <dgm:spPr>
        <a:solidFill>
          <a:srgbClr val="4BACC6"/>
        </a:solidFill>
      </dgm:spPr>
      <dgm:t>
        <a:bodyPr/>
        <a:lstStyle/>
        <a:p>
          <a:r>
            <a:rPr lang="en-US" dirty="0">
              <a:solidFill>
                <a:schemeClr val="bg1"/>
              </a:solidFill>
            </a:rPr>
            <a:t>Transition Plans</a:t>
          </a:r>
        </a:p>
      </dgm:t>
    </dgm:pt>
    <dgm:pt modelId="{CC93573D-0E7E-4285-88B5-DEFCFC0E164D}" type="parTrans" cxnId="{F9C877CB-935F-4581-8F1C-5840F664EBBE}">
      <dgm:prSet/>
      <dgm:spPr/>
      <dgm:t>
        <a:bodyPr/>
        <a:lstStyle/>
        <a:p>
          <a:endParaRPr lang="en-US"/>
        </a:p>
      </dgm:t>
    </dgm:pt>
    <dgm:pt modelId="{A29C2F78-4E20-4CD3-8B40-0B6AD25547A7}" type="sibTrans" cxnId="{F9C877CB-935F-4581-8F1C-5840F664EBBE}">
      <dgm:prSet/>
      <dgm:spPr/>
      <dgm:t>
        <a:bodyPr/>
        <a:lstStyle/>
        <a:p>
          <a:endParaRPr lang="en-US"/>
        </a:p>
      </dgm:t>
    </dgm:pt>
    <dgm:pt modelId="{BEF8841C-79A5-41A3-B66D-53245C7430B5}">
      <dgm:prSet phldrT="[Text]"/>
      <dgm:spPr/>
      <dgm:t>
        <a:bodyPr/>
        <a:lstStyle/>
        <a:p>
          <a:r>
            <a:rPr lang="en-US" dirty="0"/>
            <a:t>Bioprogramming</a:t>
          </a:r>
        </a:p>
      </dgm:t>
    </dgm:pt>
    <dgm:pt modelId="{13490886-8227-4ECD-93B1-5135AA6026D9}" type="parTrans" cxnId="{04C0FBEA-1223-48FB-9FB6-5903685CD210}">
      <dgm:prSet/>
      <dgm:spPr/>
      <dgm:t>
        <a:bodyPr/>
        <a:lstStyle/>
        <a:p>
          <a:endParaRPr lang="en-US"/>
        </a:p>
      </dgm:t>
    </dgm:pt>
    <dgm:pt modelId="{EC260472-228E-49A0-B34E-571256E0C889}" type="sibTrans" cxnId="{04C0FBEA-1223-48FB-9FB6-5903685CD210}">
      <dgm:prSet/>
      <dgm:spPr/>
      <dgm:t>
        <a:bodyPr/>
        <a:lstStyle/>
        <a:p>
          <a:endParaRPr lang="en-US"/>
        </a:p>
      </dgm:t>
    </dgm:pt>
    <dgm:pt modelId="{935CA07F-29A0-42D3-A2BB-3839906EF421}">
      <dgm:prSet phldrT="[Text]"/>
      <dgm:spPr/>
      <dgm:t>
        <a:bodyPr/>
        <a:lstStyle/>
        <a:p>
          <a:r>
            <a:rPr lang="en-US" dirty="0"/>
            <a:t>Annual Program Review Process</a:t>
          </a:r>
        </a:p>
      </dgm:t>
    </dgm:pt>
    <dgm:pt modelId="{57B77155-E09F-4D4F-8C7D-5DF131728BB2}" type="parTrans" cxnId="{B1B59F51-E5D2-4BCA-822E-363969C5AAD6}">
      <dgm:prSet/>
      <dgm:spPr/>
      <dgm:t>
        <a:bodyPr/>
        <a:lstStyle/>
        <a:p>
          <a:endParaRPr lang="en-US"/>
        </a:p>
      </dgm:t>
    </dgm:pt>
    <dgm:pt modelId="{77CBD39B-237F-4C1C-B0F9-54965E9CB90C}" type="sibTrans" cxnId="{B1B59F51-E5D2-4BCA-822E-363969C5AAD6}">
      <dgm:prSet/>
      <dgm:spPr/>
      <dgm:t>
        <a:bodyPr/>
        <a:lstStyle/>
        <a:p>
          <a:endParaRPr lang="en-US"/>
        </a:p>
      </dgm:t>
    </dgm:pt>
    <dgm:pt modelId="{B20A05DC-F943-41EE-BA1E-1648C929DB85}">
      <dgm:prSet phldrT="[Text]"/>
      <dgm:spPr/>
      <dgm:t>
        <a:bodyPr/>
        <a:lstStyle/>
        <a:p>
          <a:r>
            <a:rPr lang="en-US" dirty="0"/>
            <a:t>Implementation</a:t>
          </a:r>
        </a:p>
      </dgm:t>
    </dgm:pt>
    <dgm:pt modelId="{6385E6E4-E660-4536-9F15-BE29B60D0961}" type="parTrans" cxnId="{619809B4-F454-47EA-B23B-44BA2D56EBE5}">
      <dgm:prSet/>
      <dgm:spPr/>
      <dgm:t>
        <a:bodyPr/>
        <a:lstStyle/>
        <a:p>
          <a:endParaRPr lang="en-US"/>
        </a:p>
      </dgm:t>
    </dgm:pt>
    <dgm:pt modelId="{49848D23-A927-4928-821B-A3EB47DC3CB1}" type="sibTrans" cxnId="{619809B4-F454-47EA-B23B-44BA2D56EBE5}">
      <dgm:prSet/>
      <dgm:spPr/>
      <dgm:t>
        <a:bodyPr/>
        <a:lstStyle/>
        <a:p>
          <a:endParaRPr lang="en-US"/>
        </a:p>
      </dgm:t>
    </dgm:pt>
    <dgm:pt modelId="{2B0F044E-9D14-4DE2-AB3C-4190F2914D36}" type="pres">
      <dgm:prSet presAssocID="{A573AD9B-39B9-424E-965E-BA0B80FB1DE0}" presName="hierChild1" presStyleCnt="0">
        <dgm:presLayoutVars>
          <dgm:orgChart val="1"/>
          <dgm:chPref val="1"/>
          <dgm:dir/>
          <dgm:animOne val="branch"/>
          <dgm:animLvl val="lvl"/>
          <dgm:resizeHandles/>
        </dgm:presLayoutVars>
      </dgm:prSet>
      <dgm:spPr/>
    </dgm:pt>
    <dgm:pt modelId="{DB6A8C14-B768-4138-8E42-D2DD69EC3F58}" type="pres">
      <dgm:prSet presAssocID="{C47F4874-268A-4B19-8CF6-33F1EB4563D4}" presName="hierRoot1" presStyleCnt="0">
        <dgm:presLayoutVars>
          <dgm:hierBranch val="init"/>
        </dgm:presLayoutVars>
      </dgm:prSet>
      <dgm:spPr/>
    </dgm:pt>
    <dgm:pt modelId="{CDFA7420-19EC-407E-AA2E-CEC54FDBDC8D}" type="pres">
      <dgm:prSet presAssocID="{C47F4874-268A-4B19-8CF6-33F1EB4563D4}" presName="rootComposite1" presStyleCnt="0"/>
      <dgm:spPr/>
    </dgm:pt>
    <dgm:pt modelId="{F363071D-D5A3-47B9-B536-742EA4DDB0AA}" type="pres">
      <dgm:prSet presAssocID="{C47F4874-268A-4B19-8CF6-33F1EB4563D4}" presName="rootText1" presStyleLbl="node0" presStyleIdx="0" presStyleCnt="1">
        <dgm:presLayoutVars>
          <dgm:chPref val="3"/>
        </dgm:presLayoutVars>
      </dgm:prSet>
      <dgm:spPr/>
    </dgm:pt>
    <dgm:pt modelId="{2FCAF77B-D259-4D99-85E0-2B2DBA916414}" type="pres">
      <dgm:prSet presAssocID="{C47F4874-268A-4B19-8CF6-33F1EB4563D4}" presName="rootConnector1" presStyleLbl="node1" presStyleIdx="0" presStyleCnt="0"/>
      <dgm:spPr/>
    </dgm:pt>
    <dgm:pt modelId="{9036B2E7-9A9E-4CE3-A135-E1A9E5BE78E8}" type="pres">
      <dgm:prSet presAssocID="{C47F4874-268A-4B19-8CF6-33F1EB4563D4}" presName="hierChild2" presStyleCnt="0"/>
      <dgm:spPr/>
    </dgm:pt>
    <dgm:pt modelId="{A08C1A08-08D5-4875-8BB8-3ED1563B7F8B}" type="pres">
      <dgm:prSet presAssocID="{13490886-8227-4ECD-93B1-5135AA6026D9}" presName="Name64" presStyleLbl="parChTrans1D2" presStyleIdx="0" presStyleCnt="4"/>
      <dgm:spPr/>
    </dgm:pt>
    <dgm:pt modelId="{03E080CA-75F3-4485-BE6D-EE3B975C46E2}" type="pres">
      <dgm:prSet presAssocID="{BEF8841C-79A5-41A3-B66D-53245C7430B5}" presName="hierRoot2" presStyleCnt="0">
        <dgm:presLayoutVars>
          <dgm:hierBranch val="init"/>
        </dgm:presLayoutVars>
      </dgm:prSet>
      <dgm:spPr/>
    </dgm:pt>
    <dgm:pt modelId="{CECBA46F-002A-4161-A5CE-854233FB5829}" type="pres">
      <dgm:prSet presAssocID="{BEF8841C-79A5-41A3-B66D-53245C7430B5}" presName="rootComposite" presStyleCnt="0"/>
      <dgm:spPr/>
    </dgm:pt>
    <dgm:pt modelId="{9345FA1A-3893-4B09-ADF6-C6A1D7D96556}" type="pres">
      <dgm:prSet presAssocID="{BEF8841C-79A5-41A3-B66D-53245C7430B5}" presName="rootText" presStyleLbl="node2" presStyleIdx="0" presStyleCnt="3">
        <dgm:presLayoutVars>
          <dgm:chPref val="3"/>
        </dgm:presLayoutVars>
      </dgm:prSet>
      <dgm:spPr/>
    </dgm:pt>
    <dgm:pt modelId="{27A54C55-C679-43E7-93EF-B3EA1650893B}" type="pres">
      <dgm:prSet presAssocID="{BEF8841C-79A5-41A3-B66D-53245C7430B5}" presName="rootConnector" presStyleLbl="node2" presStyleIdx="0" presStyleCnt="3"/>
      <dgm:spPr/>
    </dgm:pt>
    <dgm:pt modelId="{F7FDDC91-AED2-4C28-8D7F-C207907400AA}" type="pres">
      <dgm:prSet presAssocID="{BEF8841C-79A5-41A3-B66D-53245C7430B5}" presName="hierChild4" presStyleCnt="0"/>
      <dgm:spPr/>
    </dgm:pt>
    <dgm:pt modelId="{3D5B1129-5657-44EF-8B24-3F3B9914E325}" type="pres">
      <dgm:prSet presAssocID="{BEF8841C-79A5-41A3-B66D-53245C7430B5}" presName="hierChild5" presStyleCnt="0"/>
      <dgm:spPr/>
    </dgm:pt>
    <dgm:pt modelId="{08A33392-8F4E-410D-AA40-67BC04632D9F}" type="pres">
      <dgm:prSet presAssocID="{57B77155-E09F-4D4F-8C7D-5DF131728BB2}" presName="Name64" presStyleLbl="parChTrans1D2" presStyleIdx="1" presStyleCnt="4"/>
      <dgm:spPr/>
    </dgm:pt>
    <dgm:pt modelId="{71F0A72C-7E9B-465A-8976-CC0E03BF4639}" type="pres">
      <dgm:prSet presAssocID="{935CA07F-29A0-42D3-A2BB-3839906EF421}" presName="hierRoot2" presStyleCnt="0">
        <dgm:presLayoutVars>
          <dgm:hierBranch val="init"/>
        </dgm:presLayoutVars>
      </dgm:prSet>
      <dgm:spPr/>
    </dgm:pt>
    <dgm:pt modelId="{08D4A678-F6CD-45F6-B6A9-C3CF0A002555}" type="pres">
      <dgm:prSet presAssocID="{935CA07F-29A0-42D3-A2BB-3839906EF421}" presName="rootComposite" presStyleCnt="0"/>
      <dgm:spPr/>
    </dgm:pt>
    <dgm:pt modelId="{7D66D685-99BB-43BF-B370-4C912E1B3A84}" type="pres">
      <dgm:prSet presAssocID="{935CA07F-29A0-42D3-A2BB-3839906EF421}" presName="rootText" presStyleLbl="node2" presStyleIdx="1" presStyleCnt="3">
        <dgm:presLayoutVars>
          <dgm:chPref val="3"/>
        </dgm:presLayoutVars>
      </dgm:prSet>
      <dgm:spPr/>
    </dgm:pt>
    <dgm:pt modelId="{760CF506-5D1C-45F9-8B3D-040395CD2712}" type="pres">
      <dgm:prSet presAssocID="{935CA07F-29A0-42D3-A2BB-3839906EF421}" presName="rootConnector" presStyleLbl="node2" presStyleIdx="1" presStyleCnt="3"/>
      <dgm:spPr/>
    </dgm:pt>
    <dgm:pt modelId="{9EEF1DEB-6F3C-4ED1-9B2C-894E34CC1162}" type="pres">
      <dgm:prSet presAssocID="{935CA07F-29A0-42D3-A2BB-3839906EF421}" presName="hierChild4" presStyleCnt="0"/>
      <dgm:spPr/>
    </dgm:pt>
    <dgm:pt modelId="{987429A9-60D3-4696-879B-294F843078CD}" type="pres">
      <dgm:prSet presAssocID="{935CA07F-29A0-42D3-A2BB-3839906EF421}" presName="hierChild5" presStyleCnt="0"/>
      <dgm:spPr/>
    </dgm:pt>
    <dgm:pt modelId="{FEB55A7E-77AE-4A78-8AF2-40C428CD9008}" type="pres">
      <dgm:prSet presAssocID="{6385E6E4-E660-4536-9F15-BE29B60D0961}" presName="Name64" presStyleLbl="parChTrans1D2" presStyleIdx="2" presStyleCnt="4"/>
      <dgm:spPr/>
    </dgm:pt>
    <dgm:pt modelId="{6ADB4FCD-63DE-47F6-9D4B-688247AD1EDA}" type="pres">
      <dgm:prSet presAssocID="{B20A05DC-F943-41EE-BA1E-1648C929DB85}" presName="hierRoot2" presStyleCnt="0">
        <dgm:presLayoutVars>
          <dgm:hierBranch val="init"/>
        </dgm:presLayoutVars>
      </dgm:prSet>
      <dgm:spPr/>
    </dgm:pt>
    <dgm:pt modelId="{9EB2E85F-70C6-421B-B95D-B56D78E498D7}" type="pres">
      <dgm:prSet presAssocID="{B20A05DC-F943-41EE-BA1E-1648C929DB85}" presName="rootComposite" presStyleCnt="0"/>
      <dgm:spPr/>
    </dgm:pt>
    <dgm:pt modelId="{63EE48D6-C79C-4A3E-A153-04DFBA8871B0}" type="pres">
      <dgm:prSet presAssocID="{B20A05DC-F943-41EE-BA1E-1648C929DB85}" presName="rootText" presStyleLbl="node2" presStyleIdx="2" presStyleCnt="3">
        <dgm:presLayoutVars>
          <dgm:chPref val="3"/>
        </dgm:presLayoutVars>
      </dgm:prSet>
      <dgm:spPr/>
    </dgm:pt>
    <dgm:pt modelId="{FEB8D9ED-35EA-443B-AB7B-D1A557543F34}" type="pres">
      <dgm:prSet presAssocID="{B20A05DC-F943-41EE-BA1E-1648C929DB85}" presName="rootConnector" presStyleLbl="node2" presStyleIdx="2" presStyleCnt="3"/>
      <dgm:spPr/>
    </dgm:pt>
    <dgm:pt modelId="{782030D4-54DB-4223-8869-B5B94D44ABD0}" type="pres">
      <dgm:prSet presAssocID="{B20A05DC-F943-41EE-BA1E-1648C929DB85}" presName="hierChild4" presStyleCnt="0"/>
      <dgm:spPr/>
    </dgm:pt>
    <dgm:pt modelId="{A666E7E6-E797-4016-A487-29A4173A3057}" type="pres">
      <dgm:prSet presAssocID="{B20A05DC-F943-41EE-BA1E-1648C929DB85}" presName="hierChild5" presStyleCnt="0"/>
      <dgm:spPr/>
    </dgm:pt>
    <dgm:pt modelId="{7B3F56F9-A254-45BE-B02A-D386B0B6A913}" type="pres">
      <dgm:prSet presAssocID="{C47F4874-268A-4B19-8CF6-33F1EB4563D4}" presName="hierChild3" presStyleCnt="0"/>
      <dgm:spPr/>
    </dgm:pt>
    <dgm:pt modelId="{6452267E-A9B0-4DE8-922A-2F501A919E53}" type="pres">
      <dgm:prSet presAssocID="{CC93573D-0E7E-4285-88B5-DEFCFC0E164D}" presName="Name115" presStyleLbl="parChTrans1D2" presStyleIdx="3" presStyleCnt="4"/>
      <dgm:spPr/>
    </dgm:pt>
    <dgm:pt modelId="{D42FC38F-564E-47E7-A676-F719D13EB840}" type="pres">
      <dgm:prSet presAssocID="{83F6A9AC-8AC1-4196-9A9E-C1A12993C524}" presName="hierRoot3" presStyleCnt="0">
        <dgm:presLayoutVars>
          <dgm:hierBranch val="init"/>
        </dgm:presLayoutVars>
      </dgm:prSet>
      <dgm:spPr/>
    </dgm:pt>
    <dgm:pt modelId="{77A6C178-51F2-4D98-B9D0-B9B806511E7F}" type="pres">
      <dgm:prSet presAssocID="{83F6A9AC-8AC1-4196-9A9E-C1A12993C524}" presName="rootComposite3" presStyleCnt="0"/>
      <dgm:spPr/>
    </dgm:pt>
    <dgm:pt modelId="{A96D6BEF-9C84-4323-97CF-71DFE7BE7C36}" type="pres">
      <dgm:prSet presAssocID="{83F6A9AC-8AC1-4196-9A9E-C1A12993C524}" presName="rootText3" presStyleLbl="asst1" presStyleIdx="0" presStyleCnt="1" custLinFactNeighborX="0" custLinFactNeighborY="73538">
        <dgm:presLayoutVars>
          <dgm:chPref val="3"/>
        </dgm:presLayoutVars>
      </dgm:prSet>
      <dgm:spPr/>
    </dgm:pt>
    <dgm:pt modelId="{3BEDF664-2767-403B-BAFA-BE362288BA6F}" type="pres">
      <dgm:prSet presAssocID="{83F6A9AC-8AC1-4196-9A9E-C1A12993C524}" presName="rootConnector3" presStyleLbl="asst1" presStyleIdx="0" presStyleCnt="1"/>
      <dgm:spPr/>
    </dgm:pt>
    <dgm:pt modelId="{AAB3EF5A-02BA-4E10-B85C-CA580EB041E8}" type="pres">
      <dgm:prSet presAssocID="{83F6A9AC-8AC1-4196-9A9E-C1A12993C524}" presName="hierChild6" presStyleCnt="0"/>
      <dgm:spPr/>
    </dgm:pt>
    <dgm:pt modelId="{2A467219-6691-4DE3-B740-C509E8A4944C}" type="pres">
      <dgm:prSet presAssocID="{83F6A9AC-8AC1-4196-9A9E-C1A12993C524}" presName="hierChild7" presStyleCnt="0"/>
      <dgm:spPr/>
    </dgm:pt>
  </dgm:ptLst>
  <dgm:cxnLst>
    <dgm:cxn modelId="{1ED25823-9ABD-47F0-81DF-7DBE99EA8F29}" type="presOf" srcId="{935CA07F-29A0-42D3-A2BB-3839906EF421}" destId="{7D66D685-99BB-43BF-B370-4C912E1B3A84}" srcOrd="0" destOrd="0" presId="urn:microsoft.com/office/officeart/2009/3/layout/HorizontalOrganizationChart"/>
    <dgm:cxn modelId="{6A355F32-C610-49E8-8F9B-8628A33ECC49}" type="presOf" srcId="{83F6A9AC-8AC1-4196-9A9E-C1A12993C524}" destId="{3BEDF664-2767-403B-BAFA-BE362288BA6F}" srcOrd="1" destOrd="0" presId="urn:microsoft.com/office/officeart/2009/3/layout/HorizontalOrganizationChart"/>
    <dgm:cxn modelId="{DF656332-B9F5-43E7-9EFA-C9959FDD1951}" type="presOf" srcId="{935CA07F-29A0-42D3-A2BB-3839906EF421}" destId="{760CF506-5D1C-45F9-8B3D-040395CD2712}" srcOrd="1" destOrd="0" presId="urn:microsoft.com/office/officeart/2009/3/layout/HorizontalOrganizationChart"/>
    <dgm:cxn modelId="{9313F937-16CC-4208-AA5C-8FC58E343E74}" type="presOf" srcId="{CC93573D-0E7E-4285-88B5-DEFCFC0E164D}" destId="{6452267E-A9B0-4DE8-922A-2F501A919E53}" srcOrd="0" destOrd="0" presId="urn:microsoft.com/office/officeart/2009/3/layout/HorizontalOrganizationChart"/>
    <dgm:cxn modelId="{5DFC5566-4164-405C-B2D7-09498EE8CC13}" type="presOf" srcId="{6385E6E4-E660-4536-9F15-BE29B60D0961}" destId="{FEB55A7E-77AE-4A78-8AF2-40C428CD9008}" srcOrd="0" destOrd="0" presId="urn:microsoft.com/office/officeart/2009/3/layout/HorizontalOrganizationChart"/>
    <dgm:cxn modelId="{B1B59F51-E5D2-4BCA-822E-363969C5AAD6}" srcId="{C47F4874-268A-4B19-8CF6-33F1EB4563D4}" destId="{935CA07F-29A0-42D3-A2BB-3839906EF421}" srcOrd="2" destOrd="0" parTransId="{57B77155-E09F-4D4F-8C7D-5DF131728BB2}" sibTransId="{77CBD39B-237F-4C1C-B0F9-54965E9CB90C}"/>
    <dgm:cxn modelId="{C566BF5A-8BF5-458D-B671-396E395D1930}" type="presOf" srcId="{B20A05DC-F943-41EE-BA1E-1648C929DB85}" destId="{FEB8D9ED-35EA-443B-AB7B-D1A557543F34}" srcOrd="1" destOrd="0" presId="urn:microsoft.com/office/officeart/2009/3/layout/HorizontalOrganizationChart"/>
    <dgm:cxn modelId="{8025E685-DAEF-4B30-82AB-286FE23D2BE4}" type="presOf" srcId="{13490886-8227-4ECD-93B1-5135AA6026D9}" destId="{A08C1A08-08D5-4875-8BB8-3ED1563B7F8B}" srcOrd="0" destOrd="0" presId="urn:microsoft.com/office/officeart/2009/3/layout/HorizontalOrganizationChart"/>
    <dgm:cxn modelId="{D0DD2D9D-4D88-40A1-9053-FD3CA61D5DD0}" type="presOf" srcId="{57B77155-E09F-4D4F-8C7D-5DF131728BB2}" destId="{08A33392-8F4E-410D-AA40-67BC04632D9F}" srcOrd="0" destOrd="0" presId="urn:microsoft.com/office/officeart/2009/3/layout/HorizontalOrganizationChart"/>
    <dgm:cxn modelId="{B63BB5A7-B233-426C-ABA7-AFAE376A326E}" type="presOf" srcId="{A573AD9B-39B9-424E-965E-BA0B80FB1DE0}" destId="{2B0F044E-9D14-4DE2-AB3C-4190F2914D36}" srcOrd="0" destOrd="0" presId="urn:microsoft.com/office/officeart/2009/3/layout/HorizontalOrganizationChart"/>
    <dgm:cxn modelId="{4C1519AA-AE42-4BC9-9E3C-077D5D6B2275}" type="presOf" srcId="{C47F4874-268A-4B19-8CF6-33F1EB4563D4}" destId="{2FCAF77B-D259-4D99-85E0-2B2DBA916414}" srcOrd="1" destOrd="0" presId="urn:microsoft.com/office/officeart/2009/3/layout/HorizontalOrganizationChart"/>
    <dgm:cxn modelId="{A6D10AAE-A78C-4DCB-876C-58B18970DCFC}" type="presOf" srcId="{C47F4874-268A-4B19-8CF6-33F1EB4563D4}" destId="{F363071D-D5A3-47B9-B536-742EA4DDB0AA}" srcOrd="0" destOrd="0" presId="urn:microsoft.com/office/officeart/2009/3/layout/HorizontalOrganizationChart"/>
    <dgm:cxn modelId="{925F20B2-CDAD-4E7C-B9D4-7EA0EB5AF06F}" srcId="{A573AD9B-39B9-424E-965E-BA0B80FB1DE0}" destId="{C47F4874-268A-4B19-8CF6-33F1EB4563D4}" srcOrd="0" destOrd="0" parTransId="{873EE6F8-918D-41ED-A4A5-08D591B5CABE}" sibTransId="{C953286C-3507-40AE-A5BE-57961611D753}"/>
    <dgm:cxn modelId="{619809B4-F454-47EA-B23B-44BA2D56EBE5}" srcId="{C47F4874-268A-4B19-8CF6-33F1EB4563D4}" destId="{B20A05DC-F943-41EE-BA1E-1648C929DB85}" srcOrd="3" destOrd="0" parTransId="{6385E6E4-E660-4536-9F15-BE29B60D0961}" sibTransId="{49848D23-A927-4928-821B-A3EB47DC3CB1}"/>
    <dgm:cxn modelId="{F9C877CB-935F-4581-8F1C-5840F664EBBE}" srcId="{C47F4874-268A-4B19-8CF6-33F1EB4563D4}" destId="{83F6A9AC-8AC1-4196-9A9E-C1A12993C524}" srcOrd="0" destOrd="0" parTransId="{CC93573D-0E7E-4285-88B5-DEFCFC0E164D}" sibTransId="{A29C2F78-4E20-4CD3-8B40-0B6AD25547A7}"/>
    <dgm:cxn modelId="{D0BE8CCC-E4FE-4DD9-9B3B-3855E0943330}" type="presOf" srcId="{BEF8841C-79A5-41A3-B66D-53245C7430B5}" destId="{27A54C55-C679-43E7-93EF-B3EA1650893B}" srcOrd="1" destOrd="0" presId="urn:microsoft.com/office/officeart/2009/3/layout/HorizontalOrganizationChart"/>
    <dgm:cxn modelId="{65337FD6-D5CD-406F-A251-98B24F8173FC}" type="presOf" srcId="{B20A05DC-F943-41EE-BA1E-1648C929DB85}" destId="{63EE48D6-C79C-4A3E-A153-04DFBA8871B0}" srcOrd="0" destOrd="0" presId="urn:microsoft.com/office/officeart/2009/3/layout/HorizontalOrganizationChart"/>
    <dgm:cxn modelId="{875A70D7-C9D6-4F7B-BADD-7CD0B645BC6C}" type="presOf" srcId="{83F6A9AC-8AC1-4196-9A9E-C1A12993C524}" destId="{A96D6BEF-9C84-4323-97CF-71DFE7BE7C36}" srcOrd="0" destOrd="0" presId="urn:microsoft.com/office/officeart/2009/3/layout/HorizontalOrganizationChart"/>
    <dgm:cxn modelId="{69A02AE5-BE7A-4C70-921E-BCCF23B1544C}" type="presOf" srcId="{BEF8841C-79A5-41A3-B66D-53245C7430B5}" destId="{9345FA1A-3893-4B09-ADF6-C6A1D7D96556}" srcOrd="0" destOrd="0" presId="urn:microsoft.com/office/officeart/2009/3/layout/HorizontalOrganizationChart"/>
    <dgm:cxn modelId="{04C0FBEA-1223-48FB-9FB6-5903685CD210}" srcId="{C47F4874-268A-4B19-8CF6-33F1EB4563D4}" destId="{BEF8841C-79A5-41A3-B66D-53245C7430B5}" srcOrd="1" destOrd="0" parTransId="{13490886-8227-4ECD-93B1-5135AA6026D9}" sibTransId="{EC260472-228E-49A0-B34E-571256E0C889}"/>
    <dgm:cxn modelId="{F823ABE1-5A0F-46F5-ADBA-1737CC6BA55F}" type="presParOf" srcId="{2B0F044E-9D14-4DE2-AB3C-4190F2914D36}" destId="{DB6A8C14-B768-4138-8E42-D2DD69EC3F58}" srcOrd="0" destOrd="0" presId="urn:microsoft.com/office/officeart/2009/3/layout/HorizontalOrganizationChart"/>
    <dgm:cxn modelId="{6FA25AF0-2017-4714-9D44-3F24C658AB7B}" type="presParOf" srcId="{DB6A8C14-B768-4138-8E42-D2DD69EC3F58}" destId="{CDFA7420-19EC-407E-AA2E-CEC54FDBDC8D}" srcOrd="0" destOrd="0" presId="urn:microsoft.com/office/officeart/2009/3/layout/HorizontalOrganizationChart"/>
    <dgm:cxn modelId="{F4D9BEF6-B489-48F5-8F96-95B429DBC685}" type="presParOf" srcId="{CDFA7420-19EC-407E-AA2E-CEC54FDBDC8D}" destId="{F363071D-D5A3-47B9-B536-742EA4DDB0AA}" srcOrd="0" destOrd="0" presId="urn:microsoft.com/office/officeart/2009/3/layout/HorizontalOrganizationChart"/>
    <dgm:cxn modelId="{004E61B3-67B4-403F-B5A9-D2D9A158F419}" type="presParOf" srcId="{CDFA7420-19EC-407E-AA2E-CEC54FDBDC8D}" destId="{2FCAF77B-D259-4D99-85E0-2B2DBA916414}" srcOrd="1" destOrd="0" presId="urn:microsoft.com/office/officeart/2009/3/layout/HorizontalOrganizationChart"/>
    <dgm:cxn modelId="{9D813C0C-8A27-4680-A810-F49F9D09A603}" type="presParOf" srcId="{DB6A8C14-B768-4138-8E42-D2DD69EC3F58}" destId="{9036B2E7-9A9E-4CE3-A135-E1A9E5BE78E8}" srcOrd="1" destOrd="0" presId="urn:microsoft.com/office/officeart/2009/3/layout/HorizontalOrganizationChart"/>
    <dgm:cxn modelId="{1CA1BD9B-2117-4C11-A874-8088F31E1E4A}" type="presParOf" srcId="{9036B2E7-9A9E-4CE3-A135-E1A9E5BE78E8}" destId="{A08C1A08-08D5-4875-8BB8-3ED1563B7F8B}" srcOrd="0" destOrd="0" presId="urn:microsoft.com/office/officeart/2009/3/layout/HorizontalOrganizationChart"/>
    <dgm:cxn modelId="{4910E802-A9E3-47ED-A708-16916225E4BF}" type="presParOf" srcId="{9036B2E7-9A9E-4CE3-A135-E1A9E5BE78E8}" destId="{03E080CA-75F3-4485-BE6D-EE3B975C46E2}" srcOrd="1" destOrd="0" presId="urn:microsoft.com/office/officeart/2009/3/layout/HorizontalOrganizationChart"/>
    <dgm:cxn modelId="{C16BB346-66E1-447E-AD21-7786BEA2B924}" type="presParOf" srcId="{03E080CA-75F3-4485-BE6D-EE3B975C46E2}" destId="{CECBA46F-002A-4161-A5CE-854233FB5829}" srcOrd="0" destOrd="0" presId="urn:microsoft.com/office/officeart/2009/3/layout/HorizontalOrganizationChart"/>
    <dgm:cxn modelId="{678CCDE3-1FE6-40DB-B6C7-7E104D6C97D8}" type="presParOf" srcId="{CECBA46F-002A-4161-A5CE-854233FB5829}" destId="{9345FA1A-3893-4B09-ADF6-C6A1D7D96556}" srcOrd="0" destOrd="0" presId="urn:microsoft.com/office/officeart/2009/3/layout/HorizontalOrganizationChart"/>
    <dgm:cxn modelId="{9CA26E36-971E-47C2-A26D-F995D19312BE}" type="presParOf" srcId="{CECBA46F-002A-4161-A5CE-854233FB5829}" destId="{27A54C55-C679-43E7-93EF-B3EA1650893B}" srcOrd="1" destOrd="0" presId="urn:microsoft.com/office/officeart/2009/3/layout/HorizontalOrganizationChart"/>
    <dgm:cxn modelId="{93546840-A42A-45B5-A043-0F7ED71D29CD}" type="presParOf" srcId="{03E080CA-75F3-4485-BE6D-EE3B975C46E2}" destId="{F7FDDC91-AED2-4C28-8D7F-C207907400AA}" srcOrd="1" destOrd="0" presId="urn:microsoft.com/office/officeart/2009/3/layout/HorizontalOrganizationChart"/>
    <dgm:cxn modelId="{7AB5A7A0-B625-4384-B0E8-7BF1E3A0E332}" type="presParOf" srcId="{03E080CA-75F3-4485-BE6D-EE3B975C46E2}" destId="{3D5B1129-5657-44EF-8B24-3F3B9914E325}" srcOrd="2" destOrd="0" presId="urn:microsoft.com/office/officeart/2009/3/layout/HorizontalOrganizationChart"/>
    <dgm:cxn modelId="{7058C88A-F3DC-47C6-821B-E40943C81B56}" type="presParOf" srcId="{9036B2E7-9A9E-4CE3-A135-E1A9E5BE78E8}" destId="{08A33392-8F4E-410D-AA40-67BC04632D9F}" srcOrd="2" destOrd="0" presId="urn:microsoft.com/office/officeart/2009/3/layout/HorizontalOrganizationChart"/>
    <dgm:cxn modelId="{78E4210A-8C37-4C4F-B581-DA2FA1394896}" type="presParOf" srcId="{9036B2E7-9A9E-4CE3-A135-E1A9E5BE78E8}" destId="{71F0A72C-7E9B-465A-8976-CC0E03BF4639}" srcOrd="3" destOrd="0" presId="urn:microsoft.com/office/officeart/2009/3/layout/HorizontalOrganizationChart"/>
    <dgm:cxn modelId="{51224FFB-D5A0-44A1-8106-D8837EBF2F4A}" type="presParOf" srcId="{71F0A72C-7E9B-465A-8976-CC0E03BF4639}" destId="{08D4A678-F6CD-45F6-B6A9-C3CF0A002555}" srcOrd="0" destOrd="0" presId="urn:microsoft.com/office/officeart/2009/3/layout/HorizontalOrganizationChart"/>
    <dgm:cxn modelId="{E62198F7-DA36-47AD-AB99-5056A1776E7C}" type="presParOf" srcId="{08D4A678-F6CD-45F6-B6A9-C3CF0A002555}" destId="{7D66D685-99BB-43BF-B370-4C912E1B3A84}" srcOrd="0" destOrd="0" presId="urn:microsoft.com/office/officeart/2009/3/layout/HorizontalOrganizationChart"/>
    <dgm:cxn modelId="{06A4E4F2-A758-4CC8-84BF-094D4E351A3B}" type="presParOf" srcId="{08D4A678-F6CD-45F6-B6A9-C3CF0A002555}" destId="{760CF506-5D1C-45F9-8B3D-040395CD2712}" srcOrd="1" destOrd="0" presId="urn:microsoft.com/office/officeart/2009/3/layout/HorizontalOrganizationChart"/>
    <dgm:cxn modelId="{91C3D678-E0C1-4F55-A991-456EA37B0360}" type="presParOf" srcId="{71F0A72C-7E9B-465A-8976-CC0E03BF4639}" destId="{9EEF1DEB-6F3C-4ED1-9B2C-894E34CC1162}" srcOrd="1" destOrd="0" presId="urn:microsoft.com/office/officeart/2009/3/layout/HorizontalOrganizationChart"/>
    <dgm:cxn modelId="{E90B3097-ACDF-4495-87B7-32E50CAE67D9}" type="presParOf" srcId="{71F0A72C-7E9B-465A-8976-CC0E03BF4639}" destId="{987429A9-60D3-4696-879B-294F843078CD}" srcOrd="2" destOrd="0" presId="urn:microsoft.com/office/officeart/2009/3/layout/HorizontalOrganizationChart"/>
    <dgm:cxn modelId="{EC03E4A3-A9FD-404E-BFFA-A0A33D09576B}" type="presParOf" srcId="{9036B2E7-9A9E-4CE3-A135-E1A9E5BE78E8}" destId="{FEB55A7E-77AE-4A78-8AF2-40C428CD9008}" srcOrd="4" destOrd="0" presId="urn:microsoft.com/office/officeart/2009/3/layout/HorizontalOrganizationChart"/>
    <dgm:cxn modelId="{F3C9945C-D652-49DE-8E50-728520BCE6CD}" type="presParOf" srcId="{9036B2E7-9A9E-4CE3-A135-E1A9E5BE78E8}" destId="{6ADB4FCD-63DE-47F6-9D4B-688247AD1EDA}" srcOrd="5" destOrd="0" presId="urn:microsoft.com/office/officeart/2009/3/layout/HorizontalOrganizationChart"/>
    <dgm:cxn modelId="{EADAB06C-9087-4748-AC5C-BE05D22C9E9A}" type="presParOf" srcId="{6ADB4FCD-63DE-47F6-9D4B-688247AD1EDA}" destId="{9EB2E85F-70C6-421B-B95D-B56D78E498D7}" srcOrd="0" destOrd="0" presId="urn:microsoft.com/office/officeart/2009/3/layout/HorizontalOrganizationChart"/>
    <dgm:cxn modelId="{25FC8FB0-66B7-45AF-BB2E-15A831E802D1}" type="presParOf" srcId="{9EB2E85F-70C6-421B-B95D-B56D78E498D7}" destId="{63EE48D6-C79C-4A3E-A153-04DFBA8871B0}" srcOrd="0" destOrd="0" presId="urn:microsoft.com/office/officeart/2009/3/layout/HorizontalOrganizationChart"/>
    <dgm:cxn modelId="{03791EFA-A510-404F-8540-4630A069D3F2}" type="presParOf" srcId="{9EB2E85F-70C6-421B-B95D-B56D78E498D7}" destId="{FEB8D9ED-35EA-443B-AB7B-D1A557543F34}" srcOrd="1" destOrd="0" presId="urn:microsoft.com/office/officeart/2009/3/layout/HorizontalOrganizationChart"/>
    <dgm:cxn modelId="{CB4B905D-E755-4069-886D-6D211F267175}" type="presParOf" srcId="{6ADB4FCD-63DE-47F6-9D4B-688247AD1EDA}" destId="{782030D4-54DB-4223-8869-B5B94D44ABD0}" srcOrd="1" destOrd="0" presId="urn:microsoft.com/office/officeart/2009/3/layout/HorizontalOrganizationChart"/>
    <dgm:cxn modelId="{9A1C8ED5-5849-444B-8A54-13926C45B02A}" type="presParOf" srcId="{6ADB4FCD-63DE-47F6-9D4B-688247AD1EDA}" destId="{A666E7E6-E797-4016-A487-29A4173A3057}" srcOrd="2" destOrd="0" presId="urn:microsoft.com/office/officeart/2009/3/layout/HorizontalOrganizationChart"/>
    <dgm:cxn modelId="{2DD2CE20-E43E-4E2B-B060-E39F522428E8}" type="presParOf" srcId="{DB6A8C14-B768-4138-8E42-D2DD69EC3F58}" destId="{7B3F56F9-A254-45BE-B02A-D386B0B6A913}" srcOrd="2" destOrd="0" presId="urn:microsoft.com/office/officeart/2009/3/layout/HorizontalOrganizationChart"/>
    <dgm:cxn modelId="{7A4E7F1A-3810-40A2-9351-3C97E059F103}" type="presParOf" srcId="{7B3F56F9-A254-45BE-B02A-D386B0B6A913}" destId="{6452267E-A9B0-4DE8-922A-2F501A919E53}" srcOrd="0" destOrd="0" presId="urn:microsoft.com/office/officeart/2009/3/layout/HorizontalOrganizationChart"/>
    <dgm:cxn modelId="{874D6E56-CFF8-4367-AE2A-809AEB77BDBD}" type="presParOf" srcId="{7B3F56F9-A254-45BE-B02A-D386B0B6A913}" destId="{D42FC38F-564E-47E7-A676-F719D13EB840}" srcOrd="1" destOrd="0" presId="urn:microsoft.com/office/officeart/2009/3/layout/HorizontalOrganizationChart"/>
    <dgm:cxn modelId="{6C57C453-239F-4757-8D62-128E8D64B375}" type="presParOf" srcId="{D42FC38F-564E-47E7-A676-F719D13EB840}" destId="{77A6C178-51F2-4D98-B9D0-B9B806511E7F}" srcOrd="0" destOrd="0" presId="urn:microsoft.com/office/officeart/2009/3/layout/HorizontalOrganizationChart"/>
    <dgm:cxn modelId="{C05DB2BB-DE9B-49DF-9079-D092EA18A519}" type="presParOf" srcId="{77A6C178-51F2-4D98-B9D0-B9B806511E7F}" destId="{A96D6BEF-9C84-4323-97CF-71DFE7BE7C36}" srcOrd="0" destOrd="0" presId="urn:microsoft.com/office/officeart/2009/3/layout/HorizontalOrganizationChart"/>
    <dgm:cxn modelId="{A11F792F-FF5B-4CF3-AC56-4827A8BDFB1C}" type="presParOf" srcId="{77A6C178-51F2-4D98-B9D0-B9B806511E7F}" destId="{3BEDF664-2767-403B-BAFA-BE362288BA6F}" srcOrd="1" destOrd="0" presId="urn:microsoft.com/office/officeart/2009/3/layout/HorizontalOrganizationChart"/>
    <dgm:cxn modelId="{C87D32D0-FB7E-46ED-97D5-C1597A140856}" type="presParOf" srcId="{D42FC38F-564E-47E7-A676-F719D13EB840}" destId="{AAB3EF5A-02BA-4E10-B85C-CA580EB041E8}" srcOrd="1" destOrd="0" presId="urn:microsoft.com/office/officeart/2009/3/layout/HorizontalOrganizationChart"/>
    <dgm:cxn modelId="{96724348-89E2-4EA5-B658-5F97830CFEBA}" type="presParOf" srcId="{D42FC38F-564E-47E7-A676-F719D13EB840}" destId="{2A467219-6691-4DE3-B740-C509E8A4944C}"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02EB51-A0E1-4782-A049-5F2918F4D727}" type="doc">
      <dgm:prSet loTypeId="urn:microsoft.com/office/officeart/2005/8/layout/hProcess9" loCatId="process" qsTypeId="urn:microsoft.com/office/officeart/2005/8/quickstyle/simple1" qsCatId="simple" csTypeId="urn:microsoft.com/office/officeart/2005/8/colors/colorful5" csCatId="colorful" phldr="1"/>
      <dgm:spPr/>
    </dgm:pt>
    <dgm:pt modelId="{7C93460E-5D93-4C1F-AF00-D26242A27B35}">
      <dgm:prSet phldrT="[Text]"/>
      <dgm:spPr/>
      <dgm:t>
        <a:bodyPr/>
        <a:lstStyle/>
        <a:p>
          <a:r>
            <a:rPr lang="en-US" dirty="0"/>
            <a:t>Receive Feedback at FTC (Mar 3)</a:t>
          </a:r>
        </a:p>
      </dgm:t>
    </dgm:pt>
    <dgm:pt modelId="{6B588DEE-6C6B-4337-8C18-2DC1EC21F369}" type="parTrans" cxnId="{EACF6491-F083-46FE-9BE5-449C46A6C3B1}">
      <dgm:prSet/>
      <dgm:spPr/>
      <dgm:t>
        <a:bodyPr/>
        <a:lstStyle/>
        <a:p>
          <a:endParaRPr lang="en-US"/>
        </a:p>
      </dgm:t>
    </dgm:pt>
    <dgm:pt modelId="{D6B56164-B449-43A5-8BFD-42FC368B8E9C}" type="sibTrans" cxnId="{EACF6491-F083-46FE-9BE5-449C46A6C3B1}">
      <dgm:prSet/>
      <dgm:spPr/>
      <dgm:t>
        <a:bodyPr/>
        <a:lstStyle/>
        <a:p>
          <a:endParaRPr lang="en-US"/>
        </a:p>
      </dgm:t>
    </dgm:pt>
    <dgm:pt modelId="{FCACE313-8D9D-452E-8E08-EBB260264325}">
      <dgm:prSet phldrT="[Text]"/>
      <dgm:spPr/>
      <dgm:t>
        <a:bodyPr/>
        <a:lstStyle/>
        <a:p>
          <a:r>
            <a:rPr lang="en-US" dirty="0"/>
            <a:t>Receive Feedback at FTC    (Apr 7)</a:t>
          </a:r>
        </a:p>
      </dgm:t>
    </dgm:pt>
    <dgm:pt modelId="{415E7EEC-CBE0-4956-9321-3C6BEA244416}" type="parTrans" cxnId="{F0CC198A-524E-424E-89E2-5457160F6E65}">
      <dgm:prSet/>
      <dgm:spPr/>
      <dgm:t>
        <a:bodyPr/>
        <a:lstStyle/>
        <a:p>
          <a:endParaRPr lang="en-US"/>
        </a:p>
      </dgm:t>
    </dgm:pt>
    <dgm:pt modelId="{8C8CF8DC-F25E-4BAC-8A5C-C25C55EDA6E1}" type="sibTrans" cxnId="{F0CC198A-524E-424E-89E2-5457160F6E65}">
      <dgm:prSet/>
      <dgm:spPr/>
      <dgm:t>
        <a:bodyPr/>
        <a:lstStyle/>
        <a:p>
          <a:endParaRPr lang="en-US"/>
        </a:p>
      </dgm:t>
    </dgm:pt>
    <dgm:pt modelId="{81493AFB-425E-4BD0-8DAC-1849854081D1}">
      <dgm:prSet phldrT="[Text]"/>
      <dgm:spPr/>
      <dgm:t>
        <a:bodyPr/>
        <a:lstStyle/>
        <a:p>
          <a:r>
            <a:rPr lang="en-US" dirty="0"/>
            <a:t>APR Meeting (Apr 22) </a:t>
          </a:r>
        </a:p>
      </dgm:t>
    </dgm:pt>
    <dgm:pt modelId="{3AB86ADB-8668-4317-9DCC-70E4731B8CA8}" type="parTrans" cxnId="{06653D2B-F81E-49C6-841D-1D70A0006F6C}">
      <dgm:prSet/>
      <dgm:spPr/>
      <dgm:t>
        <a:bodyPr/>
        <a:lstStyle/>
        <a:p>
          <a:endParaRPr lang="en-US"/>
        </a:p>
      </dgm:t>
    </dgm:pt>
    <dgm:pt modelId="{FD10E104-6846-40E5-A267-24E223059106}" type="sibTrans" cxnId="{06653D2B-F81E-49C6-841D-1D70A0006F6C}">
      <dgm:prSet/>
      <dgm:spPr/>
      <dgm:t>
        <a:bodyPr/>
        <a:lstStyle/>
        <a:p>
          <a:endParaRPr lang="en-US"/>
        </a:p>
      </dgm:t>
    </dgm:pt>
    <dgm:pt modelId="{975053A7-6A51-412F-BEB7-0B7BF953D65F}">
      <dgm:prSet phldrT="[Text]"/>
      <dgm:spPr/>
      <dgm:t>
        <a:bodyPr/>
        <a:lstStyle/>
        <a:p>
          <a:r>
            <a:rPr lang="en-US" dirty="0"/>
            <a:t>Finalize APR         at FTC</a:t>
          </a:r>
        </a:p>
        <a:p>
          <a:r>
            <a:rPr lang="en-US" dirty="0"/>
            <a:t>(May 5)</a:t>
          </a:r>
        </a:p>
      </dgm:t>
    </dgm:pt>
    <dgm:pt modelId="{B6D113EB-AF7D-4B3F-880C-F5151C6E8CE8}" type="parTrans" cxnId="{B46C2C83-9072-4A04-B572-621E10BFC128}">
      <dgm:prSet/>
      <dgm:spPr/>
      <dgm:t>
        <a:bodyPr/>
        <a:lstStyle/>
        <a:p>
          <a:endParaRPr lang="en-US"/>
        </a:p>
      </dgm:t>
    </dgm:pt>
    <dgm:pt modelId="{BE9ED384-E171-49C1-B17A-A22DF0B91E71}" type="sibTrans" cxnId="{B46C2C83-9072-4A04-B572-621E10BFC128}">
      <dgm:prSet/>
      <dgm:spPr/>
      <dgm:t>
        <a:bodyPr/>
        <a:lstStyle/>
        <a:p>
          <a:endParaRPr lang="en-US"/>
        </a:p>
      </dgm:t>
    </dgm:pt>
    <dgm:pt modelId="{F96CFD5B-0381-4705-AAE3-1D49769C8672}" type="pres">
      <dgm:prSet presAssocID="{9A02EB51-A0E1-4782-A049-5F2918F4D727}" presName="CompostProcess" presStyleCnt="0">
        <dgm:presLayoutVars>
          <dgm:dir/>
          <dgm:resizeHandles val="exact"/>
        </dgm:presLayoutVars>
      </dgm:prSet>
      <dgm:spPr/>
    </dgm:pt>
    <dgm:pt modelId="{63958EEA-701A-4FFF-89EA-1A412D1507CA}" type="pres">
      <dgm:prSet presAssocID="{9A02EB51-A0E1-4782-A049-5F2918F4D727}" presName="arrow" presStyleLbl="bgShp" presStyleIdx="0" presStyleCnt="1"/>
      <dgm:spPr/>
    </dgm:pt>
    <dgm:pt modelId="{90D96D3A-3A96-40C7-B845-5488DC5BB637}" type="pres">
      <dgm:prSet presAssocID="{9A02EB51-A0E1-4782-A049-5F2918F4D727}" presName="linearProcess" presStyleCnt="0"/>
      <dgm:spPr/>
    </dgm:pt>
    <dgm:pt modelId="{732E8458-E271-4413-9AAA-13D99BFD4C8E}" type="pres">
      <dgm:prSet presAssocID="{7C93460E-5D93-4C1F-AF00-D26242A27B35}" presName="textNode" presStyleLbl="node1" presStyleIdx="0" presStyleCnt="4">
        <dgm:presLayoutVars>
          <dgm:bulletEnabled val="1"/>
        </dgm:presLayoutVars>
      </dgm:prSet>
      <dgm:spPr/>
    </dgm:pt>
    <dgm:pt modelId="{6006D847-63D6-4F2C-AEA2-3C84DE2F7706}" type="pres">
      <dgm:prSet presAssocID="{D6B56164-B449-43A5-8BFD-42FC368B8E9C}" presName="sibTrans" presStyleCnt="0"/>
      <dgm:spPr/>
    </dgm:pt>
    <dgm:pt modelId="{B030E32D-AA0B-4222-9F77-896D47C21E2F}" type="pres">
      <dgm:prSet presAssocID="{FCACE313-8D9D-452E-8E08-EBB260264325}" presName="textNode" presStyleLbl="node1" presStyleIdx="1" presStyleCnt="4">
        <dgm:presLayoutVars>
          <dgm:bulletEnabled val="1"/>
        </dgm:presLayoutVars>
      </dgm:prSet>
      <dgm:spPr/>
    </dgm:pt>
    <dgm:pt modelId="{BC144877-C075-48C3-BFB0-98D7B7F54ED9}" type="pres">
      <dgm:prSet presAssocID="{8C8CF8DC-F25E-4BAC-8A5C-C25C55EDA6E1}" presName="sibTrans" presStyleCnt="0"/>
      <dgm:spPr/>
    </dgm:pt>
    <dgm:pt modelId="{3D78810A-B37A-4FA9-8D9A-EDAF18299686}" type="pres">
      <dgm:prSet presAssocID="{81493AFB-425E-4BD0-8DAC-1849854081D1}" presName="textNode" presStyleLbl="node1" presStyleIdx="2" presStyleCnt="4">
        <dgm:presLayoutVars>
          <dgm:bulletEnabled val="1"/>
        </dgm:presLayoutVars>
      </dgm:prSet>
      <dgm:spPr/>
    </dgm:pt>
    <dgm:pt modelId="{994790FD-B0B6-4A94-B8C7-7C853C7AAE6C}" type="pres">
      <dgm:prSet presAssocID="{FD10E104-6846-40E5-A267-24E223059106}" presName="sibTrans" presStyleCnt="0"/>
      <dgm:spPr/>
    </dgm:pt>
    <dgm:pt modelId="{F1AB0E87-197C-4263-B155-CFDE4FED035F}" type="pres">
      <dgm:prSet presAssocID="{975053A7-6A51-412F-BEB7-0B7BF953D65F}" presName="textNode" presStyleLbl="node1" presStyleIdx="3" presStyleCnt="4">
        <dgm:presLayoutVars>
          <dgm:bulletEnabled val="1"/>
        </dgm:presLayoutVars>
      </dgm:prSet>
      <dgm:spPr/>
    </dgm:pt>
  </dgm:ptLst>
  <dgm:cxnLst>
    <dgm:cxn modelId="{DD73B317-706B-4DAC-8443-E48DAEE24E9F}" type="presOf" srcId="{975053A7-6A51-412F-BEB7-0B7BF953D65F}" destId="{F1AB0E87-197C-4263-B155-CFDE4FED035F}" srcOrd="0" destOrd="0" presId="urn:microsoft.com/office/officeart/2005/8/layout/hProcess9"/>
    <dgm:cxn modelId="{F139D217-23B1-4B5F-BBC0-7A1F9983504D}" type="presOf" srcId="{FCACE313-8D9D-452E-8E08-EBB260264325}" destId="{B030E32D-AA0B-4222-9F77-896D47C21E2F}" srcOrd="0" destOrd="0" presId="urn:microsoft.com/office/officeart/2005/8/layout/hProcess9"/>
    <dgm:cxn modelId="{06653D2B-F81E-49C6-841D-1D70A0006F6C}" srcId="{9A02EB51-A0E1-4782-A049-5F2918F4D727}" destId="{81493AFB-425E-4BD0-8DAC-1849854081D1}" srcOrd="2" destOrd="0" parTransId="{3AB86ADB-8668-4317-9DCC-70E4731B8CA8}" sibTransId="{FD10E104-6846-40E5-A267-24E223059106}"/>
    <dgm:cxn modelId="{2BC0685B-4634-4C8D-8988-287A5A852CCD}" type="presOf" srcId="{7C93460E-5D93-4C1F-AF00-D26242A27B35}" destId="{732E8458-E271-4413-9AAA-13D99BFD4C8E}" srcOrd="0" destOrd="0" presId="urn:microsoft.com/office/officeart/2005/8/layout/hProcess9"/>
    <dgm:cxn modelId="{7EAC824A-B9D0-4143-80F2-D3B66255F0B5}" type="presOf" srcId="{81493AFB-425E-4BD0-8DAC-1849854081D1}" destId="{3D78810A-B37A-4FA9-8D9A-EDAF18299686}" srcOrd="0" destOrd="0" presId="urn:microsoft.com/office/officeart/2005/8/layout/hProcess9"/>
    <dgm:cxn modelId="{B46C2C83-9072-4A04-B572-621E10BFC128}" srcId="{9A02EB51-A0E1-4782-A049-5F2918F4D727}" destId="{975053A7-6A51-412F-BEB7-0B7BF953D65F}" srcOrd="3" destOrd="0" parTransId="{B6D113EB-AF7D-4B3F-880C-F5151C6E8CE8}" sibTransId="{BE9ED384-E171-49C1-B17A-A22DF0B91E71}"/>
    <dgm:cxn modelId="{F0CC198A-524E-424E-89E2-5457160F6E65}" srcId="{9A02EB51-A0E1-4782-A049-5F2918F4D727}" destId="{FCACE313-8D9D-452E-8E08-EBB260264325}" srcOrd="1" destOrd="0" parTransId="{415E7EEC-CBE0-4956-9321-3C6BEA244416}" sibTransId="{8C8CF8DC-F25E-4BAC-8A5C-C25C55EDA6E1}"/>
    <dgm:cxn modelId="{7F967890-3F34-4F5D-96C2-18055FD46942}" type="presOf" srcId="{9A02EB51-A0E1-4782-A049-5F2918F4D727}" destId="{F96CFD5B-0381-4705-AAE3-1D49769C8672}" srcOrd="0" destOrd="0" presId="urn:microsoft.com/office/officeart/2005/8/layout/hProcess9"/>
    <dgm:cxn modelId="{EACF6491-F083-46FE-9BE5-449C46A6C3B1}" srcId="{9A02EB51-A0E1-4782-A049-5F2918F4D727}" destId="{7C93460E-5D93-4C1F-AF00-D26242A27B35}" srcOrd="0" destOrd="0" parTransId="{6B588DEE-6C6B-4337-8C18-2DC1EC21F369}" sibTransId="{D6B56164-B449-43A5-8BFD-42FC368B8E9C}"/>
    <dgm:cxn modelId="{0EA7D052-5A06-4672-8298-C74F9E32154B}" type="presParOf" srcId="{F96CFD5B-0381-4705-AAE3-1D49769C8672}" destId="{63958EEA-701A-4FFF-89EA-1A412D1507CA}" srcOrd="0" destOrd="0" presId="urn:microsoft.com/office/officeart/2005/8/layout/hProcess9"/>
    <dgm:cxn modelId="{29389119-C29E-473E-8B97-5AEE56FF2AD8}" type="presParOf" srcId="{F96CFD5B-0381-4705-AAE3-1D49769C8672}" destId="{90D96D3A-3A96-40C7-B845-5488DC5BB637}" srcOrd="1" destOrd="0" presId="urn:microsoft.com/office/officeart/2005/8/layout/hProcess9"/>
    <dgm:cxn modelId="{7B0E2CD1-1A40-4340-AE58-F10C137148F6}" type="presParOf" srcId="{90D96D3A-3A96-40C7-B845-5488DC5BB637}" destId="{732E8458-E271-4413-9AAA-13D99BFD4C8E}" srcOrd="0" destOrd="0" presId="urn:microsoft.com/office/officeart/2005/8/layout/hProcess9"/>
    <dgm:cxn modelId="{34A518C8-8BFB-42C3-A1B0-04AA88343C00}" type="presParOf" srcId="{90D96D3A-3A96-40C7-B845-5488DC5BB637}" destId="{6006D847-63D6-4F2C-AEA2-3C84DE2F7706}" srcOrd="1" destOrd="0" presId="urn:microsoft.com/office/officeart/2005/8/layout/hProcess9"/>
    <dgm:cxn modelId="{925BD3D0-CDE0-4B1C-82AB-A033EF0246AF}" type="presParOf" srcId="{90D96D3A-3A96-40C7-B845-5488DC5BB637}" destId="{B030E32D-AA0B-4222-9F77-896D47C21E2F}" srcOrd="2" destOrd="0" presId="urn:microsoft.com/office/officeart/2005/8/layout/hProcess9"/>
    <dgm:cxn modelId="{C5D72163-296E-4ABC-9A08-5E6FB5443EFD}" type="presParOf" srcId="{90D96D3A-3A96-40C7-B845-5488DC5BB637}" destId="{BC144877-C075-48C3-BFB0-98D7B7F54ED9}" srcOrd="3" destOrd="0" presId="urn:microsoft.com/office/officeart/2005/8/layout/hProcess9"/>
    <dgm:cxn modelId="{DD0B1BEC-2E91-409C-B4E6-C9A0AEE334D9}" type="presParOf" srcId="{90D96D3A-3A96-40C7-B845-5488DC5BB637}" destId="{3D78810A-B37A-4FA9-8D9A-EDAF18299686}" srcOrd="4" destOrd="0" presId="urn:microsoft.com/office/officeart/2005/8/layout/hProcess9"/>
    <dgm:cxn modelId="{15015B41-2FDC-4D75-9FCB-E94704DF989F}" type="presParOf" srcId="{90D96D3A-3A96-40C7-B845-5488DC5BB637}" destId="{994790FD-B0B6-4A94-B8C7-7C853C7AAE6C}" srcOrd="5" destOrd="0" presId="urn:microsoft.com/office/officeart/2005/8/layout/hProcess9"/>
    <dgm:cxn modelId="{BBD40793-159E-4F6A-97A2-4DB1FE828A71}" type="presParOf" srcId="{90D96D3A-3A96-40C7-B845-5488DC5BB637}" destId="{F1AB0E87-197C-4263-B155-CFDE4FED035F}"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2267E-A9B0-4DE8-922A-2F501A919E53}">
      <dsp:nvSpPr>
        <dsp:cNvPr id="0" name=""/>
        <dsp:cNvSpPr/>
      </dsp:nvSpPr>
      <dsp:spPr>
        <a:xfrm>
          <a:off x="2320906" y="1794529"/>
          <a:ext cx="1622443" cy="331926"/>
        </a:xfrm>
        <a:custGeom>
          <a:avLst/>
          <a:gdLst/>
          <a:ahLst/>
          <a:cxnLst/>
          <a:rect l="0" t="0" r="0" b="0"/>
          <a:pathLst>
            <a:path>
              <a:moveTo>
                <a:pt x="0" y="331926"/>
              </a:moveTo>
              <a:lnTo>
                <a:pt x="1622443" y="0"/>
              </a:lnTo>
            </a:path>
          </a:pathLst>
        </a:custGeom>
        <a:noFill/>
        <a:ln w="2540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B55A7E-77AE-4A78-8AF2-40C428CD9008}">
      <dsp:nvSpPr>
        <dsp:cNvPr id="0" name=""/>
        <dsp:cNvSpPr/>
      </dsp:nvSpPr>
      <dsp:spPr>
        <a:xfrm>
          <a:off x="2320906" y="2126456"/>
          <a:ext cx="3244887" cy="996644"/>
        </a:xfrm>
        <a:custGeom>
          <a:avLst/>
          <a:gdLst/>
          <a:ahLst/>
          <a:cxnLst/>
          <a:rect l="0" t="0" r="0" b="0"/>
          <a:pathLst>
            <a:path>
              <a:moveTo>
                <a:pt x="0" y="0"/>
              </a:moveTo>
              <a:lnTo>
                <a:pt x="3013110" y="0"/>
              </a:lnTo>
              <a:lnTo>
                <a:pt x="3013110" y="996644"/>
              </a:lnTo>
              <a:lnTo>
                <a:pt x="3244887" y="996644"/>
              </a:lnTo>
            </a:path>
          </a:pathLst>
        </a:custGeom>
        <a:noFill/>
        <a:ln w="2540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A33392-8F4E-410D-AA40-67BC04632D9F}">
      <dsp:nvSpPr>
        <dsp:cNvPr id="0" name=""/>
        <dsp:cNvSpPr/>
      </dsp:nvSpPr>
      <dsp:spPr>
        <a:xfrm>
          <a:off x="2320906" y="2080736"/>
          <a:ext cx="3244887" cy="91440"/>
        </a:xfrm>
        <a:custGeom>
          <a:avLst/>
          <a:gdLst/>
          <a:ahLst/>
          <a:cxnLst/>
          <a:rect l="0" t="0" r="0" b="0"/>
          <a:pathLst>
            <a:path>
              <a:moveTo>
                <a:pt x="0" y="45720"/>
              </a:moveTo>
              <a:lnTo>
                <a:pt x="3244887" y="45720"/>
              </a:lnTo>
            </a:path>
          </a:pathLst>
        </a:custGeom>
        <a:noFill/>
        <a:ln w="2540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8C1A08-08D5-4875-8BB8-3ED1563B7F8B}">
      <dsp:nvSpPr>
        <dsp:cNvPr id="0" name=""/>
        <dsp:cNvSpPr/>
      </dsp:nvSpPr>
      <dsp:spPr>
        <a:xfrm>
          <a:off x="2320906" y="1129811"/>
          <a:ext cx="3244887" cy="996644"/>
        </a:xfrm>
        <a:custGeom>
          <a:avLst/>
          <a:gdLst/>
          <a:ahLst/>
          <a:cxnLst/>
          <a:rect l="0" t="0" r="0" b="0"/>
          <a:pathLst>
            <a:path>
              <a:moveTo>
                <a:pt x="0" y="996644"/>
              </a:moveTo>
              <a:lnTo>
                <a:pt x="3013110" y="996644"/>
              </a:lnTo>
              <a:lnTo>
                <a:pt x="3013110" y="0"/>
              </a:lnTo>
              <a:lnTo>
                <a:pt x="3244887" y="0"/>
              </a:lnTo>
            </a:path>
          </a:pathLst>
        </a:custGeom>
        <a:noFill/>
        <a:ln w="2540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63071D-D5A3-47B9-B536-742EA4DDB0AA}">
      <dsp:nvSpPr>
        <dsp:cNvPr id="0" name=""/>
        <dsp:cNvSpPr/>
      </dsp:nvSpPr>
      <dsp:spPr>
        <a:xfrm>
          <a:off x="3128" y="1772994"/>
          <a:ext cx="2317777" cy="706922"/>
        </a:xfrm>
        <a:prstGeom prst="rect">
          <a:avLst/>
        </a:prstGeom>
        <a:solidFill>
          <a:srgbClr val="F68B32"/>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Fisheries and Hatchery Management Plan (FHMP)</a:t>
          </a:r>
        </a:p>
      </dsp:txBody>
      <dsp:txXfrm>
        <a:off x="3128" y="1772994"/>
        <a:ext cx="2317777" cy="706922"/>
      </dsp:txXfrm>
    </dsp:sp>
    <dsp:sp modelId="{9345FA1A-3893-4B09-ADF6-C6A1D7D96556}">
      <dsp:nvSpPr>
        <dsp:cNvPr id="0" name=""/>
        <dsp:cNvSpPr/>
      </dsp:nvSpPr>
      <dsp:spPr>
        <a:xfrm>
          <a:off x="5565793" y="776350"/>
          <a:ext cx="2317777" cy="706922"/>
        </a:xfrm>
        <a:prstGeom prst="rect">
          <a:avLst/>
        </a:prstGeom>
        <a:gradFill rotWithShape="0">
          <a:gsLst>
            <a:gs pos="0">
              <a:schemeClr val="accent6">
                <a:tint val="99000"/>
                <a:hueOff val="0"/>
                <a:satOff val="0"/>
                <a:lumOff val="0"/>
                <a:alphaOff val="0"/>
                <a:tint val="50000"/>
                <a:satMod val="300000"/>
              </a:schemeClr>
            </a:gs>
            <a:gs pos="35000">
              <a:schemeClr val="accent6">
                <a:tint val="99000"/>
                <a:hueOff val="0"/>
                <a:satOff val="0"/>
                <a:lumOff val="0"/>
                <a:alphaOff val="0"/>
                <a:tint val="37000"/>
                <a:satMod val="300000"/>
              </a:schemeClr>
            </a:gs>
            <a:gs pos="100000">
              <a:schemeClr val="accent6">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Bioprogramming</a:t>
          </a:r>
        </a:p>
      </dsp:txBody>
      <dsp:txXfrm>
        <a:off x="5565793" y="776350"/>
        <a:ext cx="2317777" cy="706922"/>
      </dsp:txXfrm>
    </dsp:sp>
    <dsp:sp modelId="{7D66D685-99BB-43BF-B370-4C912E1B3A84}">
      <dsp:nvSpPr>
        <dsp:cNvPr id="0" name=""/>
        <dsp:cNvSpPr/>
      </dsp:nvSpPr>
      <dsp:spPr>
        <a:xfrm>
          <a:off x="5565793" y="1772994"/>
          <a:ext cx="2317777" cy="706922"/>
        </a:xfrm>
        <a:prstGeom prst="rect">
          <a:avLst/>
        </a:prstGeom>
        <a:gradFill rotWithShape="0">
          <a:gsLst>
            <a:gs pos="0">
              <a:schemeClr val="accent6">
                <a:tint val="99000"/>
                <a:hueOff val="0"/>
                <a:satOff val="0"/>
                <a:lumOff val="0"/>
                <a:alphaOff val="0"/>
                <a:tint val="50000"/>
                <a:satMod val="300000"/>
              </a:schemeClr>
            </a:gs>
            <a:gs pos="35000">
              <a:schemeClr val="accent6">
                <a:tint val="99000"/>
                <a:hueOff val="0"/>
                <a:satOff val="0"/>
                <a:lumOff val="0"/>
                <a:alphaOff val="0"/>
                <a:tint val="37000"/>
                <a:satMod val="300000"/>
              </a:schemeClr>
            </a:gs>
            <a:gs pos="100000">
              <a:schemeClr val="accent6">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Annual Program Review Process</a:t>
          </a:r>
        </a:p>
      </dsp:txBody>
      <dsp:txXfrm>
        <a:off x="5565793" y="1772994"/>
        <a:ext cx="2317777" cy="706922"/>
      </dsp:txXfrm>
    </dsp:sp>
    <dsp:sp modelId="{63EE48D6-C79C-4A3E-A153-04DFBA8871B0}">
      <dsp:nvSpPr>
        <dsp:cNvPr id="0" name=""/>
        <dsp:cNvSpPr/>
      </dsp:nvSpPr>
      <dsp:spPr>
        <a:xfrm>
          <a:off x="5565793" y="2769639"/>
          <a:ext cx="2317777" cy="706922"/>
        </a:xfrm>
        <a:prstGeom prst="rect">
          <a:avLst/>
        </a:prstGeom>
        <a:gradFill rotWithShape="0">
          <a:gsLst>
            <a:gs pos="0">
              <a:schemeClr val="accent6">
                <a:tint val="99000"/>
                <a:hueOff val="0"/>
                <a:satOff val="0"/>
                <a:lumOff val="0"/>
                <a:alphaOff val="0"/>
                <a:tint val="50000"/>
                <a:satMod val="300000"/>
              </a:schemeClr>
            </a:gs>
            <a:gs pos="35000">
              <a:schemeClr val="accent6">
                <a:tint val="99000"/>
                <a:hueOff val="0"/>
                <a:satOff val="0"/>
                <a:lumOff val="0"/>
                <a:alphaOff val="0"/>
                <a:tint val="37000"/>
                <a:satMod val="300000"/>
              </a:schemeClr>
            </a:gs>
            <a:gs pos="100000">
              <a:schemeClr val="accent6">
                <a:tint val="99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Implementation</a:t>
          </a:r>
        </a:p>
      </dsp:txBody>
      <dsp:txXfrm>
        <a:off x="5565793" y="2769639"/>
        <a:ext cx="2317777" cy="706922"/>
      </dsp:txXfrm>
    </dsp:sp>
    <dsp:sp modelId="{A96D6BEF-9C84-4323-97CF-71DFE7BE7C36}">
      <dsp:nvSpPr>
        <dsp:cNvPr id="0" name=""/>
        <dsp:cNvSpPr/>
      </dsp:nvSpPr>
      <dsp:spPr>
        <a:xfrm>
          <a:off x="2784461" y="1794529"/>
          <a:ext cx="2317777" cy="706922"/>
        </a:xfrm>
        <a:prstGeom prst="rect">
          <a:avLst/>
        </a:prstGeom>
        <a:solidFill>
          <a:srgbClr val="4BACC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Transition Plans</a:t>
          </a:r>
        </a:p>
      </dsp:txBody>
      <dsp:txXfrm>
        <a:off x="2784461" y="1794529"/>
        <a:ext cx="2317777" cy="7069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58EEA-701A-4FFF-89EA-1A412D1507CA}">
      <dsp:nvSpPr>
        <dsp:cNvPr id="0" name=""/>
        <dsp:cNvSpPr/>
      </dsp:nvSpPr>
      <dsp:spPr>
        <a:xfrm>
          <a:off x="491489" y="0"/>
          <a:ext cx="5570220" cy="4348162"/>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2E8458-E271-4413-9AAA-13D99BFD4C8E}">
      <dsp:nvSpPr>
        <dsp:cNvPr id="0" name=""/>
        <dsp:cNvSpPr/>
      </dsp:nvSpPr>
      <dsp:spPr>
        <a:xfrm>
          <a:off x="3279" y="1304448"/>
          <a:ext cx="1577503" cy="173926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Receive Feedback at FTC (Mar 3)</a:t>
          </a:r>
        </a:p>
      </dsp:txBody>
      <dsp:txXfrm>
        <a:off x="80286" y="1381455"/>
        <a:ext cx="1423489" cy="1585250"/>
      </dsp:txXfrm>
    </dsp:sp>
    <dsp:sp modelId="{B030E32D-AA0B-4222-9F77-896D47C21E2F}">
      <dsp:nvSpPr>
        <dsp:cNvPr id="0" name=""/>
        <dsp:cNvSpPr/>
      </dsp:nvSpPr>
      <dsp:spPr>
        <a:xfrm>
          <a:off x="1659658" y="1304448"/>
          <a:ext cx="1577503" cy="1739264"/>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Receive Feedback at FTC    (Apr 7)</a:t>
          </a:r>
        </a:p>
      </dsp:txBody>
      <dsp:txXfrm>
        <a:off x="1736665" y="1381455"/>
        <a:ext cx="1423489" cy="1585250"/>
      </dsp:txXfrm>
    </dsp:sp>
    <dsp:sp modelId="{3D78810A-B37A-4FA9-8D9A-EDAF18299686}">
      <dsp:nvSpPr>
        <dsp:cNvPr id="0" name=""/>
        <dsp:cNvSpPr/>
      </dsp:nvSpPr>
      <dsp:spPr>
        <a:xfrm>
          <a:off x="3316037" y="1304448"/>
          <a:ext cx="1577503" cy="1739264"/>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APR Meeting (Apr 22) </a:t>
          </a:r>
        </a:p>
      </dsp:txBody>
      <dsp:txXfrm>
        <a:off x="3393044" y="1381455"/>
        <a:ext cx="1423489" cy="1585250"/>
      </dsp:txXfrm>
    </dsp:sp>
    <dsp:sp modelId="{F1AB0E87-197C-4263-B155-CFDE4FED035F}">
      <dsp:nvSpPr>
        <dsp:cNvPr id="0" name=""/>
        <dsp:cNvSpPr/>
      </dsp:nvSpPr>
      <dsp:spPr>
        <a:xfrm>
          <a:off x="4972416" y="1304448"/>
          <a:ext cx="1577503" cy="1739264"/>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Finalize APR         at FTC</a:t>
          </a:r>
        </a:p>
        <a:p>
          <a:pPr marL="0" lvl="0" indent="0" algn="ctr" defTabSz="1022350">
            <a:lnSpc>
              <a:spcPct val="90000"/>
            </a:lnSpc>
            <a:spcBef>
              <a:spcPct val="0"/>
            </a:spcBef>
            <a:spcAft>
              <a:spcPct val="35000"/>
            </a:spcAft>
            <a:buNone/>
          </a:pPr>
          <a:r>
            <a:rPr lang="en-US" sz="2300" kern="1200" dirty="0"/>
            <a:t>(May 5)</a:t>
          </a:r>
        </a:p>
      </dsp:txBody>
      <dsp:txXfrm>
        <a:off x="5049423" y="1381455"/>
        <a:ext cx="1423489" cy="1585250"/>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4E861189-5423-4A82-B657-AFE00532B029}" type="datetimeFigureOut">
              <a:rPr lang="en-US" smtClean="0"/>
              <a:t>4/15/2026</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232761DB-1024-4452-A6D1-811CFFC044F6}" type="slidenum">
              <a:rPr lang="en-US" smtClean="0"/>
              <a:t>‹#›</a:t>
            </a:fld>
            <a:endParaRPr lang="en-US"/>
          </a:p>
        </p:txBody>
      </p:sp>
    </p:spTree>
    <p:extLst>
      <p:ext uri="{BB962C8B-B14F-4D97-AF65-F5344CB8AC3E}">
        <p14:creationId xmlns:p14="http://schemas.microsoft.com/office/powerpoint/2010/main" val="1401094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2AF29FAA-7266-40B5-8C39-CB913B99ECDA}" type="datetimeFigureOut">
              <a:rPr lang="en-US" smtClean="0"/>
              <a:t>4/15/2026</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4AAA7EAB-3779-4596-8551-A5B0C0253357}" type="slidenum">
              <a:rPr lang="en-US" smtClean="0"/>
              <a:t>‹#›</a:t>
            </a:fld>
            <a:endParaRPr lang="en-US" dirty="0"/>
          </a:p>
        </p:txBody>
      </p:sp>
    </p:spTree>
    <p:extLst>
      <p:ext uri="{BB962C8B-B14F-4D97-AF65-F5344CB8AC3E}">
        <p14:creationId xmlns:p14="http://schemas.microsoft.com/office/powerpoint/2010/main" val="111882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Hello all and welcome to the 2026 Annual Program Review….  Affectionately referred to as the APR!</a:t>
            </a:r>
          </a:p>
          <a:p>
            <a:endParaRPr lang="en-US" dirty="0"/>
          </a:p>
          <a:p>
            <a:r>
              <a:rPr lang="en-US" dirty="0"/>
              <a:t>Before I get started, I just wanted to remind you about the little blue cards available for asking questions, capturing comments, or passing notes.  We’ll read any provided to us and try to respond today if appropriate.  I want to remind folks that all comments at the end of this presentation should be expressly related to the APR.  We want to ensure we document relevant comments as part of this process without bogging them down with unrelated content that we can discuss at another time.</a:t>
            </a:r>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698837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latin typeface="Corbel" panose="020B0503020204020204" pitchFamily="34" charset="0"/>
              </a:rPr>
              <a:t>This is the table that is included in the APR Decision Document.  We began including this more detailed table to provide transparency into what the details of each program are and where the poundage is coming from.  I know it’s hard to read here but we’ll distribute this presentation and like I said, it’s captured in the DD.  IF anyone would like me to zoom in or have questions regarding these specifics, I’m happy to dive in further.  </a:t>
            </a:r>
            <a:endParaRPr lang="en-US" dirty="0">
              <a:solidFill>
                <a:schemeClr val="tx1">
                  <a:lumMod val="75000"/>
                  <a:lumOff val="25000"/>
                </a:schemeClr>
              </a:solidFill>
              <a:latin typeface="Corbel" panose="020B0503020204020204" pitchFamily="34" charset="0"/>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740869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latin typeface="Corbel" panose="020B0503020204020204" pitchFamily="34" charset="0"/>
              </a:rPr>
              <a:t>You’ll likely notice in this table that we’ve had no changes in total release in recent years save the Spring Chinook.   And I highlighted some of the other types of changes by program earlier.</a:t>
            </a:r>
          </a:p>
          <a:p>
            <a:endParaRPr lang="en-US" dirty="0">
              <a:solidFill>
                <a:schemeClr val="tx1">
                  <a:lumMod val="75000"/>
                  <a:lumOff val="25000"/>
                </a:schemeClr>
              </a:solidFill>
              <a:latin typeface="Corbel" panose="020B0503020204020204" pitchFamily="34" charset="0"/>
            </a:endParaRPr>
          </a:p>
          <a:p>
            <a:r>
              <a:rPr lang="en-US" dirty="0">
                <a:solidFill>
                  <a:schemeClr val="tx1">
                    <a:lumMod val="75000"/>
                    <a:lumOff val="25000"/>
                  </a:schemeClr>
                </a:solidFill>
                <a:latin typeface="Corbel" panose="020B0503020204020204" pitchFamily="34" charset="0"/>
              </a:rPr>
              <a:t>While it looks like we’re going backwards from a number perspective, the size and release date changes of the springers have much better survival estimates and should more than offset the reduction of numbers.  </a:t>
            </a:r>
          </a:p>
          <a:p>
            <a:endParaRPr lang="en-US" dirty="0">
              <a:solidFill>
                <a:schemeClr val="tx1">
                  <a:lumMod val="75000"/>
                  <a:lumOff val="25000"/>
                </a:schemeClr>
              </a:solidFill>
              <a:latin typeface="Corbel" panose="020B0503020204020204" pitchFamily="34" charset="0"/>
            </a:endParaRPr>
          </a:p>
          <a:p>
            <a:r>
              <a:rPr lang="en-US" dirty="0">
                <a:solidFill>
                  <a:schemeClr val="tx1">
                    <a:lumMod val="75000"/>
                    <a:lumOff val="25000"/>
                  </a:schemeClr>
                </a:solidFill>
                <a:latin typeface="Corbel" panose="020B0503020204020204" pitchFamily="34" charset="0"/>
              </a:rPr>
              <a:t>Let’s move on to your feedback opportunities.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715194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walk backwards a little and discuss the process…</a:t>
            </a:r>
          </a:p>
          <a:p>
            <a:endParaRPr lang="en-US" dirty="0"/>
          </a:p>
          <a:p>
            <a:r>
              <a:rPr lang="en-US" dirty="0"/>
              <a:t>The APR process involves a series of public meetings intent on receiving stakeholder input to help shape our hatchery programs.  We’ve also made all of our FTC meetings public as well, which really helps give context to our programs throughout the year.  However, it’s in the APR process where we consider changes to the hatchery program and poundage distribution across our Complex.</a:t>
            </a:r>
          </a:p>
          <a:p>
            <a:endParaRPr lang="en-US" dirty="0"/>
          </a:p>
          <a:p>
            <a:r>
              <a:rPr lang="en-US" dirty="0"/>
              <a:t>So today we’re at the APR meeting which is the third square you see up here.  We’d like your comments following this slide.</a:t>
            </a:r>
          </a:p>
          <a:p>
            <a:endParaRPr lang="en-US" dirty="0"/>
          </a:p>
          <a:p>
            <a:r>
              <a:rPr lang="en-US" dirty="0"/>
              <a:t>Then, we’ll introduce the FINAL decision document for consideration on the May 5th FTC meeting where we’ll solidify our program goals.  </a:t>
            </a:r>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61936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I’ll open it up to questions or comments related to the APR process or our hatchery programs specifically.  </a:t>
            </a:r>
          </a:p>
          <a:p>
            <a:endParaRPr lang="en-US" dirty="0"/>
          </a:p>
          <a:p>
            <a:r>
              <a:rPr lang="en-US" dirty="0"/>
              <a:t>Please remember to keep your comments brief and specifically related to this APR process.  </a:t>
            </a:r>
          </a:p>
          <a:p>
            <a:endParaRPr lang="en-US" dirty="0"/>
          </a:p>
          <a:p>
            <a:r>
              <a:rPr lang="en-US" dirty="0"/>
              <a:t>Now I’ll turn this time over to Jennifer to help us make sure everyone is heard and we capture APR comments for the record.</a:t>
            </a:r>
          </a:p>
          <a:p>
            <a:endParaRPr lang="en-US" dirty="0"/>
          </a:p>
          <a:p>
            <a:endParaRPr lang="en-US" dirty="0"/>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151555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what is the APR?  It’s the Annual Program Review.</a:t>
            </a:r>
          </a:p>
          <a:p>
            <a:endParaRPr lang="en-US" baseline="0" dirty="0"/>
          </a:p>
          <a:p>
            <a:r>
              <a:rPr lang="en-US" baseline="0" dirty="0"/>
              <a:t>It’s a review of our hatchery programs on the Cowlitz with the end of the process resulting in setting the next years production levels.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of those that aren’t familiar with Tacoma’s obligations, part of that process is coming up with a suite of program options that fit beneath a cap of 650k lbs.  So all APR programs need to total 650k </a:t>
            </a:r>
            <a:r>
              <a:rPr lang="en-US" dirty="0" err="1"/>
              <a:t>lbs</a:t>
            </a:r>
            <a:r>
              <a:rPr lang="en-US" dirty="0"/>
              <a:t> or less.  So that’s the frame we’re working in.</a:t>
            </a:r>
          </a:p>
          <a:p>
            <a:endParaRPr lang="en-US" baseline="0" dirty="0"/>
          </a:p>
          <a:p>
            <a:r>
              <a:rPr lang="en-US" baseline="0" dirty="0"/>
              <a:t>The APR involves several steps from updating our data from the previous year, evaluating that data and creating an annual operating plan or AOP for the coming year.  We still have some work to do to create the AOP’s but we do have documents like WDFW’s future brood document and adult collection AOP’s that provide the necessary detail already.  The AOP’s will likely consolidate all the detailed information of a program for easier reference.  As I said, those are yet to come as the M&amp;E group works on higher priority items.</a:t>
            </a:r>
          </a:p>
          <a:p>
            <a:endParaRPr lang="en-US" dirty="0"/>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206255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All of these steps are guided by the FHMP, or Fisheries and Hatchery Management Plan.  We also have transition plans.  These are more focused plans detailing triggers, steps, or HOW we’re going to implement the FHMP.  </a:t>
            </a:r>
          </a:p>
          <a:p>
            <a:endParaRPr lang="en-US" baseline="0" dirty="0"/>
          </a:p>
          <a:p>
            <a:endParaRPr lang="en-US" baseline="0" dirty="0"/>
          </a:p>
          <a:p>
            <a:r>
              <a:rPr lang="en-US" baseline="0" dirty="0"/>
              <a:t>Then we use hatchery rearing information like space and water availability or “</a:t>
            </a:r>
            <a:r>
              <a:rPr lang="en-US" baseline="0" dirty="0" err="1"/>
              <a:t>bioprogramming</a:t>
            </a:r>
            <a:r>
              <a:rPr lang="en-US" baseline="0" dirty="0"/>
              <a:t>” in combination with the APR process to set our annual targets for fish handling and production.</a:t>
            </a:r>
          </a:p>
          <a:p>
            <a:endParaRPr lang="en-US" baseline="0" dirty="0"/>
          </a:p>
          <a:p>
            <a:r>
              <a:rPr lang="en-US" dirty="0"/>
              <a:t>So what exactly goes into the “APR” process?  Well, much like the work that went into the creating the Transition Plans, we have many inputs.  We consider fish passage performance, habitat condition, angling opportunity and impact, natural population performance, and again, hatchery capacity.  Each of these metrics are being investigated through various efforts throughout the year and as data is collected, we weigh it against our goals in the Transition Plans to determine if a change is needed in the hatchery programs.  This is done through monitoring evaluation and fish facility operations.  The FTC subgroups like the M&amp;E Subgroup, the technical work group (TWG) and the Hatchery Operations and Maintenance (HOM) work group all provide inputs to ensure we’re on a trajectory that aligns with our overarching goals as described in the FHMP or Transition Plans.</a:t>
            </a:r>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679801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added this slide a sort of reminder or perhaps for some a window into how we’re able to size and shape our fish programs.  </a:t>
            </a:r>
          </a:p>
          <a:p>
            <a:endParaRPr lang="en-US" baseline="0" dirty="0"/>
          </a:p>
          <a:p>
            <a:r>
              <a:rPr lang="en-US" baseline="0" dirty="0"/>
              <a:t>Basically, what our constraints are when determining program size and timing.</a:t>
            </a:r>
          </a:p>
          <a:p>
            <a:endParaRPr lang="en-US" baseline="0" dirty="0"/>
          </a:p>
          <a:p>
            <a:r>
              <a:rPr lang="en-US" baseline="0" dirty="0"/>
              <a:t>We first need to look at our space and water constraints within the hatchery.  This is called </a:t>
            </a:r>
            <a:r>
              <a:rPr lang="en-US" baseline="0" dirty="0" err="1"/>
              <a:t>bioprogramming</a:t>
            </a:r>
            <a:r>
              <a:rPr lang="en-US" baseline="0" dirty="0"/>
              <a:t> as I mentioned earlier.  We obviously need to have proper rearing conditions for the proposed program.</a:t>
            </a:r>
          </a:p>
          <a:p>
            <a:r>
              <a:rPr lang="en-US" baseline="0" dirty="0"/>
              <a:t>We also need to consider how many adults are available for broodstock vs. our recovery goals… especially for integrated programs, which most of our programs are.</a:t>
            </a:r>
          </a:p>
          <a:p>
            <a:endParaRPr lang="en-US" baseline="0" dirty="0"/>
          </a:p>
          <a:p>
            <a:r>
              <a:rPr lang="en-US" baseline="0" dirty="0"/>
              <a:t>Then we need to consider ESA constraints to ensure we’re not putting too many hatchery fish on top of natural origin fish in the river.  This is what we refer to as the proportion of hatchery origin spawners, or </a:t>
            </a:r>
            <a:r>
              <a:rPr lang="en-US" baseline="0" dirty="0" err="1"/>
              <a:t>pHOS</a:t>
            </a:r>
            <a:r>
              <a:rPr lang="en-US" baseline="0" dirty="0"/>
              <a:t>.</a:t>
            </a:r>
          </a:p>
          <a:p>
            <a:endParaRPr lang="en-US" baseline="0" dirty="0"/>
          </a:p>
          <a:p>
            <a:r>
              <a:rPr lang="en-US" baseline="0" dirty="0"/>
              <a:t>Then there are a whole host of other considerations when determining program size, release size and timing.  </a:t>
            </a:r>
          </a:p>
          <a:p>
            <a:r>
              <a:rPr lang="en-US" baseline="0" dirty="0"/>
              <a:t>Do the hatchery fish we release have a strong likelihood of competing with NOR outmigrants?  Are they going to be prone to </a:t>
            </a:r>
            <a:r>
              <a:rPr lang="en-US" baseline="0" dirty="0" err="1"/>
              <a:t>residualize</a:t>
            </a:r>
            <a:r>
              <a:rPr lang="en-US" baseline="0" dirty="0"/>
              <a:t>?  How does the available habitat impact how many fish we should release?  And finally, will these fish contribute to harvest?  Well then we’d better mark them and monitor them appropriately.  This means choosing a mark or tag type that isn’t being used by another program and that will be effective for our goals.  With so many mark/tag types in our Basin, this can be challenging.  </a:t>
            </a:r>
          </a:p>
          <a:p>
            <a:endParaRPr lang="en-US" baseline="0" dirty="0"/>
          </a:p>
          <a:p>
            <a:r>
              <a:rPr lang="en-US" baseline="0" dirty="0"/>
              <a:t>These are just a few examples of things that go into shaping a fish program.  </a:t>
            </a:r>
            <a:endParaRPr lang="en-US" dirty="0"/>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209485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we proposing for this year?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Winter Steelhead: </a:t>
            </a:r>
            <a:r>
              <a:rPr lang="en-US" dirty="0"/>
              <a:t>Spoiler alert…no change.</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7030A0"/>
                </a:solidFill>
              </a:rPr>
              <a:t>4 years ago we introduced a rebalancing of the 3 winter steelhead populations as called for in the Transition Plans.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7030A0"/>
                </a:solidFill>
              </a:rPr>
              <a:t>We essentially shifted a significant amount of the production from the Lower Cowlitz to the Upper programs.  That has been going well so far.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7030A0"/>
                </a:solidFill>
              </a:rPr>
              <a:t>You can see here that the Lower program is a segregated program at 308,500, the Tilton program is an integrated program at 100k and the Upper Cowlitz is also an integrated program and that one is at 236k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7030A0"/>
                </a:solidFill>
              </a:rPr>
              <a:t>Another shift called for in the transition plans was to begin collecting the lower stock, earlier.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7030A0"/>
                </a:solidFill>
              </a:rPr>
              <a:t>In the Last 4 yrs, 100% of our brood was collected before previous collection </a:t>
            </a:r>
            <a:r>
              <a:rPr lang="en-US" i="0" baseline="0" dirty="0">
                <a:solidFill>
                  <a:srgbClr val="7030A0"/>
                </a:solidFill>
              </a:rPr>
              <a:t>dates had even started.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baseline="0" dirty="0">
                <a:solidFill>
                  <a:srgbClr val="7030A0"/>
                </a:solidFill>
              </a:rPr>
              <a:t>We continue to see early success in this program with a notable shift to earlier returning adults as I’ve described many times in our facility updates. </a:t>
            </a:r>
          </a:p>
          <a:p>
            <a:endParaRPr lang="en-US" baseline="0" dirty="0">
              <a:solidFill>
                <a:srgbClr val="7030A0"/>
              </a:solidFill>
            </a:endParaRPr>
          </a:p>
          <a:p>
            <a:r>
              <a:rPr lang="en-US" baseline="0" dirty="0">
                <a:solidFill>
                  <a:srgbClr val="7030A0"/>
                </a:solidFill>
              </a:rPr>
              <a:t>So, once again, we’re not proposing any changes to this program.</a:t>
            </a:r>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802294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dirty="0"/>
              <a:t>For fall chinook:</a:t>
            </a:r>
          </a:p>
          <a:p>
            <a:endParaRPr lang="en-US" dirty="0"/>
          </a:p>
          <a:p>
            <a:r>
              <a:rPr lang="en-US" dirty="0"/>
              <a:t>The FHMP and associated Transition Plans called for a single, integrated hatchery population of Fall Chinook derived from Tilton broodstock – rather than the lower population, below barrier dam.  We initiated the fully integrated program a few years ago and propose to continue it.</a:t>
            </a:r>
          </a:p>
          <a:p>
            <a:endParaRPr lang="en-US" dirty="0"/>
          </a:p>
          <a:p>
            <a:r>
              <a:rPr lang="en-US" dirty="0"/>
              <a:t>That program size was set for 3.5 million released and we propose to continue with this program.</a:t>
            </a:r>
          </a:p>
          <a:p>
            <a:endParaRPr lang="en-US" dirty="0"/>
          </a:p>
          <a:p>
            <a:r>
              <a:rPr lang="en-US" dirty="0"/>
              <a:t>I will say that gaining a better understanding of the pressures on this program is a high priority for us and our M&amp;E team is working on creating a limiting factors analysis and we hope to have an action plan as a result.</a:t>
            </a:r>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638863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Coho: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We’ve had One integrated program for several years now</a:t>
            </a:r>
          </a:p>
          <a:p>
            <a:endParaRPr lang="en-US" baseline="0" dirty="0"/>
          </a:p>
          <a:p>
            <a:r>
              <a:rPr lang="en-US" baseline="0" dirty="0"/>
              <a:t>The only change to this program in recent years was to shift one pond, or approximately 250k from the hatchery to the net pens.  </a:t>
            </a:r>
          </a:p>
          <a:p>
            <a:endParaRPr lang="en-US" baseline="0" dirty="0"/>
          </a:p>
          <a:p>
            <a:r>
              <a:rPr lang="en-US" baseline="0" dirty="0"/>
              <a:t>That program is now in it’s phase two with a scheduled release of April 27th.  And I’d say that given the early success of this program (and we’re assuming phase 2 is a success given it’s performance to date), Tacoma will continue this program.  And this facility is now designated as a satellite rearing facility.</a:t>
            </a:r>
          </a:p>
          <a:p>
            <a:endParaRPr lang="en-US" baseline="0" dirty="0"/>
          </a:p>
          <a:p>
            <a:r>
              <a:rPr lang="en-US" baseline="0" dirty="0"/>
              <a:t>I’ll add a Note that once the coho are transferred out of the hatchery, all future growth (poundage) gained, clear to release will not be counted against the 650k </a:t>
            </a:r>
            <a:r>
              <a:rPr lang="en-US" baseline="0" dirty="0" err="1"/>
              <a:t>lb</a:t>
            </a:r>
            <a:r>
              <a:rPr lang="en-US" baseline="0" dirty="0"/>
              <a:t> cap.</a:t>
            </a:r>
          </a:p>
          <a:p>
            <a:endParaRPr lang="en-US" baseline="0" dirty="0"/>
          </a:p>
          <a:p>
            <a:r>
              <a:rPr lang="en-US" baseline="0" dirty="0"/>
              <a:t>As a reminder, the purpose of this effort was to benefit the spring Chinook program which I’ll discuss on the next slide.</a:t>
            </a:r>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747638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Last APR, we shifted some release sizes and dates of our spring Chinook to focus on increasing SAR’s.  Since this was a recent move, we’re proposing to keep these programs the same for this year with one exception.  </a:t>
            </a:r>
          </a:p>
          <a:p>
            <a:endParaRPr lang="en-US" baseline="0" dirty="0"/>
          </a:p>
          <a:p>
            <a:r>
              <a:rPr lang="en-US" baseline="0" dirty="0"/>
              <a:t>A few years ago we made the decision to shift some coho to the Mayfield net pens in order to make space to raise some of the 12fpp springer release group up to 5fpp.  Similarly, now that Cowlitz Falls has been approved for a Satellite Rearing program, we’re transferring another 12fpp release group up there to be raised to 5fpp as well.  Water temperature may limit our growth rates at Cowlitz Falls so we’ll have to see what size we can actually achieve.  That said, the potential benefits of being raised in the upper basin is pretty exciting to me.  We’ll tag each of these fish and begin to understand those benefits over time.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as a side note, and just like the coho satellite rearing program: Once the chinook are transferred out of the hatchery, all future growth (poundage) gained through release will not be counted against the 650k </a:t>
            </a:r>
            <a:r>
              <a:rPr lang="en-US" baseline="0" dirty="0" err="1"/>
              <a:t>lb</a:t>
            </a:r>
            <a:r>
              <a:rPr lang="en-US" baseline="0" dirty="0"/>
              <a:t> cap.</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523770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FHMP and therefore</a:t>
            </a:r>
            <a:r>
              <a:rPr lang="en-US" baseline="0" dirty="0"/>
              <a:t> Transition Plans recommended no modifications to the Summer Steelhead or Cutthroat Trout programs.  </a:t>
            </a:r>
          </a:p>
          <a:p>
            <a:endParaRPr lang="en-US" baseline="0" dirty="0"/>
          </a:p>
          <a:p>
            <a:r>
              <a:rPr lang="en-US" baseline="0" dirty="0"/>
              <a:t>So these programs have remained unchanged for several years at the 650k release for the summers and about 100k for the Cutthroat.  </a:t>
            </a:r>
          </a:p>
          <a:p>
            <a:endParaRPr lang="en-US" baseline="0" dirty="0"/>
          </a:p>
          <a:p>
            <a:r>
              <a:rPr lang="en-US" baseline="0" dirty="0"/>
              <a:t>Notably, this is the first year in quite a while since we’ve sent fish to the Friends of the Cowlitz Net Pens in Toledo.  They received 25k summers and 10k </a:t>
            </a:r>
            <a:r>
              <a:rPr lang="en-US" baseline="0" dirty="0" err="1"/>
              <a:t>cutts</a:t>
            </a:r>
            <a:r>
              <a:rPr lang="en-US" baseline="0" dirty="0"/>
              <a:t> this year.  We’re looking forward to seeing the results of this program as time goes on. Thank you to Fred Ming and the FOC support group for continuing this program.</a:t>
            </a:r>
          </a:p>
          <a:p>
            <a:endParaRPr lang="en-US" baseline="0" dirty="0"/>
          </a:p>
          <a:p>
            <a:r>
              <a:rPr lang="en-US" baseline="0" dirty="0"/>
              <a:t>On another note:  Due to the shuffling of spring chinook around the hatchery in an attempt to maximize their size and fish health, we discovered that the overall poundage programmed was exceeding the 650K </a:t>
            </a:r>
            <a:r>
              <a:rPr lang="en-US" baseline="0" dirty="0" err="1"/>
              <a:t>lb</a:t>
            </a:r>
            <a:r>
              <a:rPr lang="en-US" baseline="0" dirty="0"/>
              <a:t> cap by 2079 lbs.  Rather than cutting any of our programs, we are proposing to reduce the planned release size of the Cutthroat trout from 4fpp to 4.4fpp to balance the overall complex poundage under the 650k </a:t>
            </a:r>
            <a:r>
              <a:rPr lang="en-US" baseline="0" dirty="0" err="1"/>
              <a:t>lb</a:t>
            </a:r>
            <a:r>
              <a:rPr lang="en-US" baseline="0" dirty="0"/>
              <a:t> cap.  We would only enact this reduction if we anticipate to exceed our cap.  Recent years we’ve unfortunately been quite short on our Fall Chinook releases and beyond those years we were short on Spring Chinook.  Given that fall Chinook projections aren’t fantastic, we’ll likely have room to continue to release the cutthroat at their historic release size.  Although, I’ll point out that we have had several years in the past where the proposed cutthroat release size was well within the actual release size range so this is a relatively minor change…if at all…and if it actually occurs.</a:t>
            </a:r>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02868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4EC068-4FF6-4FC9-9C04-7A145FC6E8CA}" type="datetimeFigureOut">
              <a:rPr lang="en-US" smtClean="0"/>
              <a:t>4/15/2026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255B04-E7AC-44C0-BADC-80B6279F87B7}" type="slidenum">
              <a:rPr lang="en-US" smtClean="0"/>
              <a:t>‹#›</a:t>
            </a:fld>
            <a:endParaRPr lang="en-US" dirty="0"/>
          </a:p>
        </p:txBody>
      </p:sp>
    </p:spTree>
    <p:extLst>
      <p:ext uri="{BB962C8B-B14F-4D97-AF65-F5344CB8AC3E}">
        <p14:creationId xmlns:p14="http://schemas.microsoft.com/office/powerpoint/2010/main" val="637171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4EC068-4FF6-4FC9-9C04-7A145FC6E8CA}" type="datetimeFigureOut">
              <a:rPr lang="en-US" smtClean="0"/>
              <a:t>4/15/2026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255B04-E7AC-44C0-BADC-80B6279F87B7}" type="slidenum">
              <a:rPr lang="en-US" smtClean="0"/>
              <a:t>‹#›</a:t>
            </a:fld>
            <a:endParaRPr lang="en-US" dirty="0"/>
          </a:p>
        </p:txBody>
      </p:sp>
    </p:spTree>
    <p:extLst>
      <p:ext uri="{BB962C8B-B14F-4D97-AF65-F5344CB8AC3E}">
        <p14:creationId xmlns:p14="http://schemas.microsoft.com/office/powerpoint/2010/main" val="3393079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4EC068-4FF6-4FC9-9C04-7A145FC6E8CA}" type="datetimeFigureOut">
              <a:rPr lang="en-US" smtClean="0"/>
              <a:t>4/15/2026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255B04-E7AC-44C0-BADC-80B6279F87B7}" type="slidenum">
              <a:rPr lang="en-US" smtClean="0"/>
              <a:t>‹#›</a:t>
            </a:fld>
            <a:endParaRPr lang="en-US" dirty="0"/>
          </a:p>
        </p:txBody>
      </p:sp>
    </p:spTree>
    <p:extLst>
      <p:ext uri="{BB962C8B-B14F-4D97-AF65-F5344CB8AC3E}">
        <p14:creationId xmlns:p14="http://schemas.microsoft.com/office/powerpoint/2010/main" val="424727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4EC068-4FF6-4FC9-9C04-7A145FC6E8CA}" type="datetimeFigureOut">
              <a:rPr lang="en-US" smtClean="0"/>
              <a:t>4/15/2026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255B04-E7AC-44C0-BADC-80B6279F87B7}" type="slidenum">
              <a:rPr lang="en-US" smtClean="0"/>
              <a:t>‹#›</a:t>
            </a:fld>
            <a:endParaRPr lang="en-US" dirty="0"/>
          </a:p>
        </p:txBody>
      </p:sp>
    </p:spTree>
    <p:extLst>
      <p:ext uri="{BB962C8B-B14F-4D97-AF65-F5344CB8AC3E}">
        <p14:creationId xmlns:p14="http://schemas.microsoft.com/office/powerpoint/2010/main" val="2359482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4EC068-4FF6-4FC9-9C04-7A145FC6E8CA}" type="datetimeFigureOut">
              <a:rPr lang="en-US" smtClean="0"/>
              <a:t>4/15/2026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255B04-E7AC-44C0-BADC-80B6279F87B7}" type="slidenum">
              <a:rPr lang="en-US" smtClean="0"/>
              <a:t>‹#›</a:t>
            </a:fld>
            <a:endParaRPr lang="en-US" dirty="0"/>
          </a:p>
        </p:txBody>
      </p:sp>
    </p:spTree>
    <p:extLst>
      <p:ext uri="{BB962C8B-B14F-4D97-AF65-F5344CB8AC3E}">
        <p14:creationId xmlns:p14="http://schemas.microsoft.com/office/powerpoint/2010/main" val="134388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4EC068-4FF6-4FC9-9C04-7A145FC6E8CA}" type="datetimeFigureOut">
              <a:rPr lang="en-US" smtClean="0"/>
              <a:t>4/15/2026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255B04-E7AC-44C0-BADC-80B6279F87B7}" type="slidenum">
              <a:rPr lang="en-US" smtClean="0"/>
              <a:t>‹#›</a:t>
            </a:fld>
            <a:endParaRPr lang="en-US" dirty="0"/>
          </a:p>
        </p:txBody>
      </p:sp>
    </p:spTree>
    <p:extLst>
      <p:ext uri="{BB962C8B-B14F-4D97-AF65-F5344CB8AC3E}">
        <p14:creationId xmlns:p14="http://schemas.microsoft.com/office/powerpoint/2010/main" val="179924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4EC068-4FF6-4FC9-9C04-7A145FC6E8CA}" type="datetimeFigureOut">
              <a:rPr lang="en-US" smtClean="0"/>
              <a:t>4/15/2026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255B04-E7AC-44C0-BADC-80B6279F87B7}" type="slidenum">
              <a:rPr lang="en-US" smtClean="0"/>
              <a:t>‹#›</a:t>
            </a:fld>
            <a:endParaRPr lang="en-US" dirty="0"/>
          </a:p>
        </p:txBody>
      </p:sp>
    </p:spTree>
    <p:extLst>
      <p:ext uri="{BB962C8B-B14F-4D97-AF65-F5344CB8AC3E}">
        <p14:creationId xmlns:p14="http://schemas.microsoft.com/office/powerpoint/2010/main" val="797310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F4EC068-4FF6-4FC9-9C04-7A145FC6E8CA}" type="datetimeFigureOut">
              <a:rPr lang="en-US" smtClean="0"/>
              <a:t>4/15/2026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255B04-E7AC-44C0-BADC-80B6279F87B7}" type="slidenum">
              <a:rPr lang="en-US" smtClean="0"/>
              <a:t>‹#›</a:t>
            </a:fld>
            <a:endParaRPr lang="en-US" dirty="0"/>
          </a:p>
        </p:txBody>
      </p:sp>
    </p:spTree>
    <p:extLst>
      <p:ext uri="{BB962C8B-B14F-4D97-AF65-F5344CB8AC3E}">
        <p14:creationId xmlns:p14="http://schemas.microsoft.com/office/powerpoint/2010/main" val="3221590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4EC068-4FF6-4FC9-9C04-7A145FC6E8CA}" type="datetimeFigureOut">
              <a:rPr lang="en-US" smtClean="0"/>
              <a:t>4/15/2026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255B04-E7AC-44C0-BADC-80B6279F87B7}" type="slidenum">
              <a:rPr lang="en-US" smtClean="0"/>
              <a:t>‹#›</a:t>
            </a:fld>
            <a:endParaRPr lang="en-US" dirty="0"/>
          </a:p>
        </p:txBody>
      </p:sp>
    </p:spTree>
    <p:extLst>
      <p:ext uri="{BB962C8B-B14F-4D97-AF65-F5344CB8AC3E}">
        <p14:creationId xmlns:p14="http://schemas.microsoft.com/office/powerpoint/2010/main" val="2895152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4EC068-4FF6-4FC9-9C04-7A145FC6E8CA}" type="datetimeFigureOut">
              <a:rPr lang="en-US" smtClean="0"/>
              <a:t>4/15/2026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255B04-E7AC-44C0-BADC-80B6279F87B7}" type="slidenum">
              <a:rPr lang="en-US" smtClean="0"/>
              <a:t>‹#›</a:t>
            </a:fld>
            <a:endParaRPr lang="en-US" dirty="0"/>
          </a:p>
        </p:txBody>
      </p:sp>
    </p:spTree>
    <p:extLst>
      <p:ext uri="{BB962C8B-B14F-4D97-AF65-F5344CB8AC3E}">
        <p14:creationId xmlns:p14="http://schemas.microsoft.com/office/powerpoint/2010/main" val="76082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4EC068-4FF6-4FC9-9C04-7A145FC6E8CA}" type="datetimeFigureOut">
              <a:rPr lang="en-US" smtClean="0"/>
              <a:t>4/15/2026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255B04-E7AC-44C0-BADC-80B6279F87B7}" type="slidenum">
              <a:rPr lang="en-US" smtClean="0"/>
              <a:t>‹#›</a:t>
            </a:fld>
            <a:endParaRPr lang="en-US" dirty="0"/>
          </a:p>
        </p:txBody>
      </p:sp>
    </p:spTree>
    <p:extLst>
      <p:ext uri="{BB962C8B-B14F-4D97-AF65-F5344CB8AC3E}">
        <p14:creationId xmlns:p14="http://schemas.microsoft.com/office/powerpoint/2010/main" val="4237696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EC068-4FF6-4FC9-9C04-7A145FC6E8CA}" type="datetimeFigureOut">
              <a:rPr lang="en-US" smtClean="0"/>
              <a:t>4/15/2026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55B04-E7AC-44C0-BADC-80B6279F87B7}" type="slidenum">
              <a:rPr lang="en-US" smtClean="0"/>
              <a:t>‹#›</a:t>
            </a:fld>
            <a:endParaRPr lang="en-US" dirty="0"/>
          </a:p>
        </p:txBody>
      </p:sp>
    </p:spTree>
    <p:extLst>
      <p:ext uri="{BB962C8B-B14F-4D97-AF65-F5344CB8AC3E}">
        <p14:creationId xmlns:p14="http://schemas.microsoft.com/office/powerpoint/2010/main" val="2441719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p:cNvSpPr txBox="1">
            <a:spLocks/>
          </p:cNvSpPr>
          <p:nvPr/>
        </p:nvSpPr>
        <p:spPr>
          <a:xfrm>
            <a:off x="628650" y="365125"/>
            <a:ext cx="7886700" cy="1325563"/>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endParaRPr lang="en-US" sz="4700" b="1" kern="1200" dirty="0">
              <a:solidFill>
                <a:schemeClr val="tx1"/>
              </a:solidFill>
              <a:latin typeface="+mj-lt"/>
              <a:ea typeface="+mj-ea"/>
              <a:cs typeface="+mj-cs"/>
            </a:endParaRP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6" name="Content Placeholder 5">
            <a:extLst>
              <a:ext uri="{FF2B5EF4-FFF2-40B4-BE49-F238E27FC236}">
                <a16:creationId xmlns:a16="http://schemas.microsoft.com/office/drawing/2014/main" id="{09A94A2E-F9D9-3489-92D1-0389FF388D9A}"/>
              </a:ext>
            </a:extLst>
          </p:cNvPr>
          <p:cNvSpPr>
            <a:spLocks noGrp="1"/>
          </p:cNvSpPr>
          <p:nvPr>
            <p:ph idx="1"/>
          </p:nvPr>
        </p:nvSpPr>
        <p:spPr>
          <a:xfrm>
            <a:off x="412623" y="2055813"/>
            <a:ext cx="8229600" cy="4525963"/>
          </a:xfrm>
        </p:spPr>
        <p:txBody>
          <a:bodyPr/>
          <a:lstStyle/>
          <a:p>
            <a:pPr marL="457200" indent="-457200" algn="l">
              <a:spcBef>
                <a:spcPts val="0"/>
              </a:spcBef>
              <a:spcAft>
                <a:spcPts val="1800"/>
              </a:spcAft>
              <a:buFont typeface="Arial" panose="020B0604020202020204" pitchFamily="34" charset="0"/>
              <a:buChar char="•"/>
            </a:pPr>
            <a:r>
              <a:rPr lang="en-US" sz="2000" dirty="0">
                <a:solidFill>
                  <a:srgbClr val="525252"/>
                </a:solidFill>
                <a:latin typeface="Corbel" panose="020B0503020204020204" pitchFamily="34" charset="0"/>
                <a:ea typeface="Segoe UI" panose="020B0502040204020203" pitchFamily="34" charset="0"/>
                <a:cs typeface="Segoe UI" panose="020B0502040204020203" pitchFamily="34" charset="0"/>
              </a:rPr>
              <a:t>Eric Shoblom / Cowlitz Fish Facilities Manager</a:t>
            </a:r>
            <a:br>
              <a:rPr lang="en-US" sz="2000" dirty="0">
                <a:solidFill>
                  <a:srgbClr val="525252"/>
                </a:solidFill>
                <a:latin typeface="Corbel" panose="020B0503020204020204" pitchFamily="34" charset="0"/>
                <a:ea typeface="Segoe UI" panose="020B0502040204020203" pitchFamily="34" charset="0"/>
                <a:cs typeface="Segoe UI" panose="020B0502040204020203" pitchFamily="34" charset="0"/>
              </a:rPr>
            </a:br>
            <a:r>
              <a:rPr lang="en-US" sz="2000" dirty="0">
                <a:solidFill>
                  <a:srgbClr val="525252"/>
                </a:solidFill>
                <a:latin typeface="Corbel" panose="020B0503020204020204" pitchFamily="34" charset="0"/>
                <a:ea typeface="Segoe UI" panose="020B0502040204020203" pitchFamily="34" charset="0"/>
                <a:cs typeface="Segoe UI" panose="020B0502040204020203" pitchFamily="34" charset="0"/>
              </a:rPr>
              <a:t>Tacoma Power</a:t>
            </a:r>
          </a:p>
          <a:p>
            <a:pPr marL="457200" indent="-457200" algn="l">
              <a:spcBef>
                <a:spcPts val="0"/>
              </a:spcBef>
              <a:spcAft>
                <a:spcPts val="1800"/>
              </a:spcAft>
              <a:buFont typeface="Arial" panose="020B0604020202020204" pitchFamily="34" charset="0"/>
              <a:buChar char="•"/>
            </a:pPr>
            <a:endParaRPr lang="en-US" sz="2000" dirty="0">
              <a:solidFill>
                <a:srgbClr val="525252"/>
              </a:solidFill>
              <a:latin typeface="Corbel" panose="020B0503020204020204" pitchFamily="34" charset="0"/>
              <a:ea typeface="Segoe UI" panose="020B0502040204020203" pitchFamily="34" charset="0"/>
              <a:cs typeface="Segoe UI" panose="020B0502040204020203" pitchFamily="34" charset="0"/>
            </a:endParaRPr>
          </a:p>
          <a:p>
            <a:pPr marL="0" indent="0" algn="ctr">
              <a:spcBef>
                <a:spcPts val="0"/>
              </a:spcBef>
              <a:spcAft>
                <a:spcPts val="1800"/>
              </a:spcAft>
              <a:buNone/>
            </a:pPr>
            <a:r>
              <a:rPr lang="en-US" sz="2400" dirty="0">
                <a:solidFill>
                  <a:srgbClr val="525252"/>
                </a:solidFill>
                <a:latin typeface="Corbel" panose="020B0503020204020204" pitchFamily="34" charset="0"/>
                <a:ea typeface="Segoe UI Symbol" panose="020B0502040204020203" pitchFamily="34" charset="0"/>
                <a:cs typeface="Segoe UI" panose="020B0502040204020203" pitchFamily="34" charset="0"/>
              </a:rPr>
              <a:t>April 22</a:t>
            </a:r>
            <a:r>
              <a:rPr lang="en-US" sz="2400" dirty="0">
                <a:solidFill>
                  <a:srgbClr val="525252"/>
                </a:solidFill>
                <a:latin typeface="Corbel" panose="020B0503020204020204" pitchFamily="34" charset="0"/>
                <a:ea typeface="Segoe UI Symbol" panose="020B0502040204020203" pitchFamily="34" charset="0"/>
              </a:rPr>
              <a:t>, 2026</a:t>
            </a:r>
            <a:endParaRPr lang="en-US" sz="2400" dirty="0"/>
          </a:p>
        </p:txBody>
      </p:sp>
      <p:sp>
        <p:nvSpPr>
          <p:cNvPr id="9" name="TextBox 8">
            <a:extLst>
              <a:ext uri="{FF2B5EF4-FFF2-40B4-BE49-F238E27FC236}">
                <a16:creationId xmlns:a16="http://schemas.microsoft.com/office/drawing/2014/main" id="{A42CD5A9-63C7-EBE2-7760-8185ECE79E23}"/>
              </a:ext>
            </a:extLst>
          </p:cNvPr>
          <p:cNvSpPr txBox="1"/>
          <p:nvPr/>
        </p:nvSpPr>
        <p:spPr>
          <a:xfrm>
            <a:off x="722757" y="547539"/>
            <a:ext cx="7696200" cy="646331"/>
          </a:xfrm>
          <a:prstGeom prst="rect">
            <a:avLst/>
          </a:prstGeom>
          <a:noFill/>
        </p:spPr>
        <p:txBody>
          <a:bodyPr wrap="square">
            <a:spAutoFit/>
          </a:bodyPr>
          <a:lstStyle/>
          <a:p>
            <a:r>
              <a:rPr lang="en-US" sz="3600" b="1" dirty="0">
                <a:ea typeface="Segoe UI Symbol" panose="020B0502040204020203" pitchFamily="34" charset="0"/>
              </a:rPr>
              <a:t>2026 Cowlitz Annual Program Review</a:t>
            </a:r>
            <a:endParaRPr lang="en-US" sz="3600" dirty="0"/>
          </a:p>
        </p:txBody>
      </p:sp>
    </p:spTree>
    <p:extLst>
      <p:ext uri="{BB962C8B-B14F-4D97-AF65-F5344CB8AC3E}">
        <p14:creationId xmlns:p14="http://schemas.microsoft.com/office/powerpoint/2010/main" val="2524191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4" name="Title Placeholder 1"/>
          <p:cNvSpPr txBox="1">
            <a:spLocks/>
          </p:cNvSpPr>
          <p:nvPr/>
        </p:nvSpPr>
        <p:spPr>
          <a:xfrm>
            <a:off x="457200" y="274638"/>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ts val="4200"/>
              </a:lnSpc>
            </a:pPr>
            <a:r>
              <a:rPr lang="en-US" sz="4700" b="1" dirty="0">
                <a:latin typeface="+mn-lt"/>
                <a:ea typeface="Cambria" panose="02040503050406030204" pitchFamily="18" charset="0"/>
              </a:rPr>
              <a:t>2025 Hatchery Production Plan</a:t>
            </a:r>
          </a:p>
        </p:txBody>
      </p:sp>
      <p:graphicFrame>
        <p:nvGraphicFramePr>
          <p:cNvPr id="3" name="Table 2">
            <a:extLst>
              <a:ext uri="{FF2B5EF4-FFF2-40B4-BE49-F238E27FC236}">
                <a16:creationId xmlns:a16="http://schemas.microsoft.com/office/drawing/2014/main" id="{8FFAE27E-9C49-96F4-F2B0-49773BE1EC33}"/>
              </a:ext>
            </a:extLst>
          </p:cNvPr>
          <p:cNvGraphicFramePr>
            <a:graphicFrameLocks noGrp="1"/>
          </p:cNvGraphicFramePr>
          <p:nvPr>
            <p:extLst>
              <p:ext uri="{D42A27DB-BD31-4B8C-83A1-F6EECF244321}">
                <p14:modId xmlns:p14="http://schemas.microsoft.com/office/powerpoint/2010/main" val="3035094157"/>
              </p:ext>
            </p:extLst>
          </p:nvPr>
        </p:nvGraphicFramePr>
        <p:xfrm>
          <a:off x="1447800" y="893196"/>
          <a:ext cx="6095999" cy="5071608"/>
        </p:xfrm>
        <a:graphic>
          <a:graphicData uri="http://schemas.openxmlformats.org/drawingml/2006/table">
            <a:tbl>
              <a:tblPr/>
              <a:tblGrid>
                <a:gridCol w="1198705">
                  <a:extLst>
                    <a:ext uri="{9D8B030D-6E8A-4147-A177-3AD203B41FA5}">
                      <a16:colId xmlns:a16="http://schemas.microsoft.com/office/drawing/2014/main" val="3757860709"/>
                    </a:ext>
                  </a:extLst>
                </a:gridCol>
                <a:gridCol w="1397846">
                  <a:extLst>
                    <a:ext uri="{9D8B030D-6E8A-4147-A177-3AD203B41FA5}">
                      <a16:colId xmlns:a16="http://schemas.microsoft.com/office/drawing/2014/main" val="964363180"/>
                    </a:ext>
                  </a:extLst>
                </a:gridCol>
                <a:gridCol w="473682">
                  <a:extLst>
                    <a:ext uri="{9D8B030D-6E8A-4147-A177-3AD203B41FA5}">
                      <a16:colId xmlns:a16="http://schemas.microsoft.com/office/drawing/2014/main" val="2695584968"/>
                    </a:ext>
                  </a:extLst>
                </a:gridCol>
                <a:gridCol w="647688">
                  <a:extLst>
                    <a:ext uri="{9D8B030D-6E8A-4147-A177-3AD203B41FA5}">
                      <a16:colId xmlns:a16="http://schemas.microsoft.com/office/drawing/2014/main" val="3049520709"/>
                    </a:ext>
                  </a:extLst>
                </a:gridCol>
                <a:gridCol w="928030">
                  <a:extLst>
                    <a:ext uri="{9D8B030D-6E8A-4147-A177-3AD203B41FA5}">
                      <a16:colId xmlns:a16="http://schemas.microsoft.com/office/drawing/2014/main" val="3989794877"/>
                    </a:ext>
                  </a:extLst>
                </a:gridCol>
                <a:gridCol w="725024">
                  <a:extLst>
                    <a:ext uri="{9D8B030D-6E8A-4147-A177-3AD203B41FA5}">
                      <a16:colId xmlns:a16="http://schemas.microsoft.com/office/drawing/2014/main" val="1183674368"/>
                    </a:ext>
                  </a:extLst>
                </a:gridCol>
                <a:gridCol w="725024">
                  <a:extLst>
                    <a:ext uri="{9D8B030D-6E8A-4147-A177-3AD203B41FA5}">
                      <a16:colId xmlns:a16="http://schemas.microsoft.com/office/drawing/2014/main" val="1976960617"/>
                    </a:ext>
                  </a:extLst>
                </a:gridCol>
              </a:tblGrid>
              <a:tr h="165067">
                <a:tc gridSpan="2">
                  <a:txBody>
                    <a:bodyPr/>
                    <a:lstStyle/>
                    <a:p>
                      <a:pPr algn="l" fontAlgn="ctr"/>
                      <a:r>
                        <a:rPr lang="en-US" sz="900" b="0" i="0" u="none" strike="noStrike">
                          <a:solidFill>
                            <a:srgbClr val="000000"/>
                          </a:solidFill>
                          <a:effectLst/>
                          <a:latin typeface="Arial" panose="020B0604020202020204" pitchFamily="34" charset="0"/>
                        </a:rPr>
                        <a:t>Table 2: 2026 APR Details</a:t>
                      </a:r>
                    </a:p>
                  </a:txBody>
                  <a:tcPr marL="4756" marR="4756" marT="4756" marB="0" anchor="ctr">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fontAlgn="t"/>
                      <a:endParaRPr lang="en-US" sz="900" b="0" i="0" u="none" strike="noStrike">
                        <a:solidFill>
                          <a:srgbClr val="000000"/>
                        </a:solidFill>
                        <a:effectLst/>
                        <a:latin typeface="Calibri" panose="020F0502020204030204" pitchFamily="34" charset="0"/>
                      </a:endParaRPr>
                    </a:p>
                  </a:txBody>
                  <a:tcPr marL="4756" marR="4756" marT="4756" marB="0">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t"/>
                      <a:endParaRPr lang="en-US" sz="900" b="0" i="0" u="none" strike="noStrike">
                        <a:solidFill>
                          <a:srgbClr val="000000"/>
                        </a:solidFill>
                        <a:effectLst/>
                        <a:latin typeface="Calibri" panose="020F0502020204030204" pitchFamily="34" charset="0"/>
                      </a:endParaRPr>
                    </a:p>
                  </a:txBody>
                  <a:tcPr marL="4756" marR="4756" marT="4756" marB="0">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t"/>
                      <a:endParaRPr lang="en-US" sz="900" b="0" i="0" u="none" strike="noStrike">
                        <a:solidFill>
                          <a:srgbClr val="000000"/>
                        </a:solidFill>
                        <a:effectLst/>
                        <a:latin typeface="Calibri" panose="020F0502020204030204" pitchFamily="34" charset="0"/>
                      </a:endParaRPr>
                    </a:p>
                  </a:txBody>
                  <a:tcPr marL="4756" marR="4756" marT="4756" marB="0">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t"/>
                      <a:endParaRPr lang="en-US" sz="900" b="0" i="0" u="none" strike="noStrike">
                        <a:solidFill>
                          <a:srgbClr val="000000"/>
                        </a:solidFill>
                        <a:effectLst/>
                        <a:latin typeface="Calibri" panose="020F0502020204030204" pitchFamily="34" charset="0"/>
                      </a:endParaRPr>
                    </a:p>
                  </a:txBody>
                  <a:tcPr marL="4756" marR="4756" marT="4756" marB="0">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t"/>
                      <a:endParaRPr lang="en-US" sz="900" b="0" i="0" u="none" strike="noStrike">
                        <a:solidFill>
                          <a:srgbClr val="000000"/>
                        </a:solidFill>
                        <a:effectLst/>
                        <a:latin typeface="Calibri" panose="020F0502020204030204" pitchFamily="34" charset="0"/>
                      </a:endParaRPr>
                    </a:p>
                  </a:txBody>
                  <a:tcPr marL="4756" marR="4756" marT="4756" marB="0">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2972069"/>
                  </a:ext>
                </a:extLst>
              </a:tr>
              <a:tr h="170569">
                <a:tc>
                  <a:txBody>
                    <a:bodyPr/>
                    <a:lstStyle/>
                    <a:p>
                      <a:pPr algn="ctr" fontAlgn="ctr"/>
                      <a:r>
                        <a:rPr lang="en-US" sz="900" b="0" i="0" u="none" strike="noStrike">
                          <a:solidFill>
                            <a:srgbClr val="000000"/>
                          </a:solidFill>
                          <a:effectLst/>
                          <a:latin typeface="Calibri" panose="020F0502020204030204" pitchFamily="34" charset="0"/>
                        </a:rPr>
                        <a:t>Hatchery</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Species</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Seg/Int</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Program</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Total</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FPP</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panose="020F0502020204030204" pitchFamily="34" charset="0"/>
                        </a:rPr>
                        <a:t>Pounds</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6384353"/>
                  </a:ext>
                </a:extLst>
              </a:tr>
              <a:tr h="165067">
                <a:tc rowSpan="7">
                  <a:txBody>
                    <a:bodyPr/>
                    <a:lstStyle/>
                    <a:p>
                      <a:pPr algn="ctr" fontAlgn="ctr"/>
                      <a:r>
                        <a:rPr lang="en-US" sz="900" b="0" i="0" u="none" strike="noStrike" dirty="0">
                          <a:solidFill>
                            <a:srgbClr val="000000"/>
                          </a:solidFill>
                          <a:effectLst/>
                          <a:latin typeface="Calibri" panose="020F0502020204030204" pitchFamily="34" charset="0"/>
                        </a:rPr>
                        <a:t>Trout Hatchery</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Summer Run Steelhead</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SEG</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625,000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900" b="0" i="0" u="none" strike="noStrike">
                          <a:solidFill>
                            <a:srgbClr val="000000"/>
                          </a:solidFill>
                          <a:effectLst/>
                          <a:latin typeface="Calibri" panose="020F0502020204030204" pitchFamily="34" charset="0"/>
                        </a:rPr>
                        <a:t>650,000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5.5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900" b="0" i="0" u="none" strike="noStrike">
                          <a:solidFill>
                            <a:srgbClr val="000000"/>
                          </a:solidFill>
                          <a:effectLst/>
                          <a:latin typeface="Calibri" panose="020F0502020204030204" pitchFamily="34" charset="0"/>
                        </a:rPr>
                        <a:t>113,636</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7981299"/>
                  </a:ext>
                </a:extLst>
              </a:tr>
              <a:tr h="322894">
                <a:tc v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Summer Run Steelhead (FOC)*</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SEG</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25,000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5.5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900" b="0" i="0" u="none" strike="noStrike">
                          <a:solidFill>
                            <a:srgbClr val="000000"/>
                          </a:solidFill>
                          <a:effectLst/>
                          <a:latin typeface="Calibri" panose="020F0502020204030204" pitchFamily="34" charset="0"/>
                        </a:rPr>
                        <a:t>4,545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8300907"/>
                  </a:ext>
                </a:extLst>
              </a:tr>
              <a:tr h="214587">
                <a:tc v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Cutthroat Trout (FOC)*</a:t>
                      </a:r>
                      <a:r>
                        <a:rPr lang="en-US" sz="1000" b="0" i="0" u="none" strike="noStrike" baseline="30000">
                          <a:solidFill>
                            <a:srgbClr val="000000"/>
                          </a:solidFill>
                          <a:effectLst/>
                          <a:latin typeface="Calibri" panose="020F0502020204030204" pitchFamily="34" charset="0"/>
                        </a:rPr>
                        <a:t>1</a:t>
                      </a:r>
                      <a:endParaRPr lang="en-US" sz="900" b="0" i="0" u="none" strike="noStrike">
                        <a:solidFill>
                          <a:srgbClr val="000000"/>
                        </a:solidFill>
                        <a:effectLst/>
                        <a:latin typeface="Calibri" panose="020F0502020204030204" pitchFamily="34" charset="0"/>
                      </a:endParaRP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SEG</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10,599</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900" b="0" i="0" u="none" strike="noStrike">
                          <a:solidFill>
                            <a:srgbClr val="000000"/>
                          </a:solidFill>
                          <a:effectLst/>
                          <a:latin typeface="Calibri" panose="020F0502020204030204" pitchFamily="34" charset="0"/>
                        </a:rPr>
                        <a:t>100,599</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4.4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900" b="0" i="0" u="none" strike="noStrike">
                          <a:solidFill>
                            <a:srgbClr val="000000"/>
                          </a:solidFill>
                          <a:effectLst/>
                          <a:latin typeface="Calibri" panose="020F0502020204030204" pitchFamily="34" charset="0"/>
                        </a:rPr>
                        <a:t>2,409</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7321476"/>
                  </a:ext>
                </a:extLst>
              </a:tr>
              <a:tr h="181573">
                <a:tc v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Cutthroat Trout</a:t>
                      </a:r>
                      <a:r>
                        <a:rPr lang="en-US" sz="900" b="0" i="0" u="none" strike="noStrike" baseline="30000">
                          <a:solidFill>
                            <a:srgbClr val="000000"/>
                          </a:solidFill>
                          <a:effectLst/>
                          <a:latin typeface="Calibri" panose="020F0502020204030204" pitchFamily="34" charset="0"/>
                        </a:rPr>
                        <a:t>1</a:t>
                      </a:r>
                      <a:endParaRPr lang="en-US" sz="900" b="0" i="0" u="none" strike="noStrike">
                        <a:solidFill>
                          <a:srgbClr val="000000"/>
                        </a:solidFill>
                        <a:effectLst/>
                        <a:latin typeface="Calibri" panose="020F0502020204030204" pitchFamily="34" charset="0"/>
                      </a:endParaRP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SEG</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90,000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4.4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900" b="0" i="0" u="none" strike="noStrike">
                          <a:solidFill>
                            <a:srgbClr val="000000"/>
                          </a:solidFill>
                          <a:effectLst/>
                          <a:latin typeface="Calibri" panose="020F0502020204030204" pitchFamily="34" charset="0"/>
                        </a:rPr>
                        <a:t>20,455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4534438"/>
                  </a:ext>
                </a:extLst>
              </a:tr>
              <a:tr h="165067">
                <a:tc v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Lower Winter Steelhead</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SEG</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308,500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3">
                  <a:txBody>
                    <a:bodyPr/>
                    <a:lstStyle/>
                    <a:p>
                      <a:pPr algn="ctr" fontAlgn="ctr"/>
                      <a:r>
                        <a:rPr lang="en-US" sz="900" b="0" i="0" u="none" strike="noStrike">
                          <a:solidFill>
                            <a:srgbClr val="000000"/>
                          </a:solidFill>
                          <a:effectLst/>
                          <a:latin typeface="Calibri" panose="020F0502020204030204" pitchFamily="34" charset="0"/>
                        </a:rPr>
                        <a:t>644,500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7</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900" b="0" i="0" u="none" strike="noStrike">
                          <a:solidFill>
                            <a:srgbClr val="000000"/>
                          </a:solidFill>
                          <a:effectLst/>
                          <a:latin typeface="Calibri" panose="020F0502020204030204" pitchFamily="34" charset="0"/>
                        </a:rPr>
                        <a:t>44,071</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1754665"/>
                  </a:ext>
                </a:extLst>
              </a:tr>
              <a:tr h="165067">
                <a:tc v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Tilton Winter Steelhead</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INT</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100,000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7</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900" b="0" i="0" u="none" strike="noStrike">
                          <a:solidFill>
                            <a:srgbClr val="000000"/>
                          </a:solidFill>
                          <a:effectLst/>
                          <a:latin typeface="Calibri" panose="020F0502020204030204" pitchFamily="34" charset="0"/>
                        </a:rPr>
                        <a:t>14,286</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2469686"/>
                  </a:ext>
                </a:extLst>
              </a:tr>
              <a:tr h="322894">
                <a:tc v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Upper Cow Winter Steelhead</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INT</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236,000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7</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900" b="0" i="0" u="none" strike="noStrike">
                          <a:solidFill>
                            <a:srgbClr val="000000"/>
                          </a:solidFill>
                          <a:effectLst/>
                          <a:latin typeface="Calibri" panose="020F0502020204030204" pitchFamily="34" charset="0"/>
                        </a:rPr>
                        <a:t>33,714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8126491"/>
                  </a:ext>
                </a:extLst>
              </a:tr>
              <a:tr h="165067">
                <a:tc rowSpan="7">
                  <a:txBody>
                    <a:bodyPr/>
                    <a:lstStyle/>
                    <a:p>
                      <a:pPr algn="ctr" fontAlgn="ctr"/>
                      <a:r>
                        <a:rPr lang="en-US" sz="900" b="0" i="0" u="none" strike="noStrike">
                          <a:solidFill>
                            <a:srgbClr val="000000"/>
                          </a:solidFill>
                          <a:effectLst/>
                          <a:latin typeface="Calibri" panose="020F0502020204030204" pitchFamily="34" charset="0"/>
                        </a:rPr>
                        <a:t>Salmon Hatchery</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Spring Chinook</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SEG</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700,000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4">
                  <a:txBody>
                    <a:bodyPr/>
                    <a:lstStyle/>
                    <a:p>
                      <a:pPr algn="ctr" fontAlgn="ctr"/>
                      <a:r>
                        <a:rPr lang="en-US" sz="900" b="0" i="0" u="none" strike="noStrike">
                          <a:solidFill>
                            <a:srgbClr val="000000"/>
                          </a:solidFill>
                          <a:effectLst/>
                          <a:latin typeface="Calibri" panose="020F0502020204030204" pitchFamily="34" charset="0"/>
                        </a:rPr>
                        <a:t>1,657,000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900" b="0" i="0" u="none" strike="noStrike">
                          <a:solidFill>
                            <a:srgbClr val="000000"/>
                          </a:solidFill>
                          <a:effectLst/>
                          <a:latin typeface="Calibri" panose="020F0502020204030204" pitchFamily="34" charset="0"/>
                        </a:rPr>
                        <a:t>140,000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7635571"/>
                  </a:ext>
                </a:extLst>
              </a:tr>
              <a:tr h="165067">
                <a:tc v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Spring Chinook</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SEG</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420,000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8</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900" b="0" i="0" u="none" strike="noStrike">
                          <a:solidFill>
                            <a:srgbClr val="000000"/>
                          </a:solidFill>
                          <a:effectLst/>
                          <a:latin typeface="Calibri" panose="020F0502020204030204" pitchFamily="34" charset="0"/>
                        </a:rPr>
                        <a:t>52,500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3068784"/>
                  </a:ext>
                </a:extLst>
              </a:tr>
              <a:tr h="165067">
                <a:tc v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Spring Chinook</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SEG</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487,000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12</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900" b="0" i="0" u="none" strike="noStrike">
                          <a:solidFill>
                            <a:srgbClr val="000000"/>
                          </a:solidFill>
                          <a:effectLst/>
                          <a:latin typeface="Calibri" panose="020F0502020204030204" pitchFamily="34" charset="0"/>
                        </a:rPr>
                        <a:t>40,583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208599"/>
                  </a:ext>
                </a:extLst>
              </a:tr>
              <a:tr h="322894">
                <a:tc v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Spring Chinook to Cowlitz Falls</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SEG</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50,000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12</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900" b="0" i="0" u="none" strike="noStrike">
                          <a:solidFill>
                            <a:srgbClr val="000000"/>
                          </a:solidFill>
                          <a:effectLst/>
                          <a:latin typeface="Calibri" panose="020F0502020204030204" pitchFamily="34" charset="0"/>
                        </a:rPr>
                        <a:t>4,167</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9636814"/>
                  </a:ext>
                </a:extLst>
              </a:tr>
              <a:tr h="165067">
                <a:tc v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Fall Chinook</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INT</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3,500,000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3,500,000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80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900" b="0" i="0" u="none" strike="noStrike">
                          <a:solidFill>
                            <a:srgbClr val="000000"/>
                          </a:solidFill>
                          <a:effectLst/>
                          <a:latin typeface="Calibri" panose="020F0502020204030204" pitchFamily="34" charset="0"/>
                        </a:rPr>
                        <a:t>43,750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4389848"/>
                  </a:ext>
                </a:extLst>
              </a:tr>
              <a:tr h="165067">
                <a:tc v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Coho</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INT</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1,928,000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900" b="0" i="0" u="none" strike="noStrike">
                          <a:solidFill>
                            <a:srgbClr val="000000"/>
                          </a:solidFill>
                          <a:effectLst/>
                          <a:latin typeface="Calibri" panose="020F0502020204030204" pitchFamily="34" charset="0"/>
                        </a:rPr>
                        <a:t>2,178,000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900" b="0" i="0" u="none" strike="noStrike">
                          <a:solidFill>
                            <a:srgbClr val="000000"/>
                          </a:solidFill>
                          <a:effectLst/>
                          <a:latin typeface="Calibri" panose="020F0502020204030204" pitchFamily="34" charset="0"/>
                        </a:rPr>
                        <a:t>128,533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2991579"/>
                  </a:ext>
                </a:extLst>
              </a:tr>
              <a:tr h="170569">
                <a:tc v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Coho to Net Pens</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INT</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250,000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algn="ctr" fontAlgn="ctr"/>
                      <a:r>
                        <a:rPr lang="en-US" sz="900" b="0" i="0" u="none" strike="noStrike">
                          <a:solidFill>
                            <a:srgbClr val="000000"/>
                          </a:solidFill>
                          <a:effectLst/>
                          <a:latin typeface="Calibri" panose="020F0502020204030204" pitchFamily="34" charset="0"/>
                        </a:rPr>
                        <a:t>35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sz="900" b="0" i="0" u="none" strike="noStrike">
                          <a:solidFill>
                            <a:srgbClr val="000000"/>
                          </a:solidFill>
                          <a:effectLst/>
                          <a:latin typeface="Calibri" panose="020F0502020204030204" pitchFamily="34" charset="0"/>
                        </a:rPr>
                        <a:t>7,143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8308169"/>
                  </a:ext>
                </a:extLst>
              </a:tr>
              <a:tr h="170569">
                <a:tc>
                  <a:txBody>
                    <a:bodyPr/>
                    <a:lstStyle/>
                    <a:p>
                      <a:pPr algn="l" fontAlgn="b"/>
                      <a:endParaRPr lang="en-US" sz="900" b="0" i="0" u="none" strike="noStrike">
                        <a:solidFill>
                          <a:srgbClr val="000000"/>
                        </a:solidFill>
                        <a:effectLst/>
                        <a:latin typeface="Calibri" panose="020F0502020204030204" pitchFamily="34" charset="0"/>
                      </a:endParaRPr>
                    </a:p>
                  </a:txBody>
                  <a:tcPr marL="4756" marR="4756" marT="475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4756" marR="4756" marT="475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4756" marR="4756" marT="475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4756" marR="4756" marT="475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4756" marR="4756" marT="475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fontAlgn="ctr"/>
                      <a:r>
                        <a:rPr lang="en-US" sz="900" b="0" i="0" u="none" strike="noStrike">
                          <a:solidFill>
                            <a:srgbClr val="000000"/>
                          </a:solidFill>
                          <a:effectLst/>
                          <a:latin typeface="Calibri" panose="020F0502020204030204" pitchFamily="34" charset="0"/>
                        </a:rPr>
                        <a:t>Total</a:t>
                      </a:r>
                    </a:p>
                  </a:txBody>
                  <a:tcPr marL="4756" marR="4756" marT="475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sz="900" b="0" i="0" u="none" strike="noStrike">
                          <a:solidFill>
                            <a:srgbClr val="000000"/>
                          </a:solidFill>
                          <a:effectLst/>
                          <a:latin typeface="Calibri" panose="020F0502020204030204" pitchFamily="34" charset="0"/>
                        </a:rPr>
                        <a:t>649,793</a:t>
                      </a:r>
                    </a:p>
                  </a:txBody>
                  <a:tcPr marL="4756" marR="4756" marT="475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7335352"/>
                  </a:ext>
                </a:extLst>
              </a:tr>
              <a:tr h="165067">
                <a:tc>
                  <a:txBody>
                    <a:bodyPr/>
                    <a:lstStyle/>
                    <a:p>
                      <a:pPr algn="l" fontAlgn="b"/>
                      <a:endParaRPr lang="en-US" sz="900" b="0" i="0" u="none" strike="noStrike">
                        <a:solidFill>
                          <a:srgbClr val="000000"/>
                        </a:solidFill>
                        <a:effectLst/>
                        <a:latin typeface="Calibri" panose="020F0502020204030204" pitchFamily="34" charset="0"/>
                      </a:endParaRPr>
                    </a:p>
                  </a:txBody>
                  <a:tcPr marL="4756" marR="4756" marT="475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4756" marR="4756" marT="475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4756" marR="4756" marT="475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4756" marR="4756" marT="475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4756" marR="4756" marT="475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4756" marR="4756" marT="475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4756" marR="4756" marT="4756"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0076810"/>
                  </a:ext>
                </a:extLst>
              </a:tr>
              <a:tr h="187076">
                <a:tc>
                  <a:txBody>
                    <a:bodyPr/>
                    <a:lstStyle/>
                    <a:p>
                      <a:pPr algn="ctr" fontAlgn="b"/>
                      <a:r>
                        <a:rPr lang="en-US" sz="900" b="0" i="0" u="none" strike="noStrike">
                          <a:solidFill>
                            <a:srgbClr val="000000"/>
                          </a:solidFill>
                          <a:effectLst/>
                          <a:latin typeface="Calibri" panose="020F0502020204030204" pitchFamily="34" charset="0"/>
                        </a:rPr>
                        <a:t>Satellite Rearing</a:t>
                      </a:r>
                      <a:r>
                        <a:rPr lang="en-US" sz="900" b="0" i="0" u="none" strike="noStrike" baseline="30000">
                          <a:solidFill>
                            <a:srgbClr val="000000"/>
                          </a:solidFill>
                          <a:effectLst/>
                          <a:latin typeface="Calibri" panose="020F0502020204030204" pitchFamily="34" charset="0"/>
                        </a:rPr>
                        <a:t>2</a:t>
                      </a:r>
                      <a:endParaRPr lang="en-US" sz="900" b="0" i="0" u="none" strike="noStrike">
                        <a:solidFill>
                          <a:srgbClr val="000000"/>
                        </a:solidFill>
                        <a:effectLst/>
                        <a:latin typeface="Calibri" panose="020F0502020204030204" pitchFamily="34" charset="0"/>
                      </a:endParaRP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Species</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Seg/Int</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Program</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Total</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FPP</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900" b="0" i="0" u="none" strike="noStrike">
                          <a:solidFill>
                            <a:srgbClr val="000000"/>
                          </a:solidFill>
                          <a:effectLst/>
                          <a:latin typeface="Calibri" panose="020F0502020204030204" pitchFamily="34" charset="0"/>
                        </a:rPr>
                        <a:t>Pounds</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3719331"/>
                  </a:ext>
                </a:extLst>
              </a:tr>
              <a:tr h="165067">
                <a:tc>
                  <a:txBody>
                    <a:bodyPr/>
                    <a:lstStyle/>
                    <a:p>
                      <a:pPr algn="l" fontAlgn="ctr"/>
                      <a:r>
                        <a:rPr lang="en-US" sz="900" b="0" i="0" u="none" strike="noStrike">
                          <a:solidFill>
                            <a:srgbClr val="000000"/>
                          </a:solidFill>
                          <a:effectLst/>
                          <a:latin typeface="Calibri" panose="020F0502020204030204" pitchFamily="34" charset="0"/>
                        </a:rPr>
                        <a:t>Mayfield Net Pens</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Coho</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INT</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250,000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panose="020F0502020204030204" pitchFamily="34" charset="0"/>
                        </a:rPr>
                        <a:t>Included above</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15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sz="900" b="0" i="0" u="none" strike="noStrike">
                          <a:solidFill>
                            <a:srgbClr val="000000"/>
                          </a:solidFill>
                          <a:effectLst/>
                          <a:latin typeface="Calibri" panose="020F0502020204030204" pitchFamily="34" charset="0"/>
                        </a:rPr>
                        <a:t>9,524</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8679662"/>
                  </a:ext>
                </a:extLst>
              </a:tr>
              <a:tr h="170569">
                <a:tc>
                  <a:txBody>
                    <a:bodyPr/>
                    <a:lstStyle/>
                    <a:p>
                      <a:pPr algn="l" fontAlgn="ctr"/>
                      <a:r>
                        <a:rPr lang="en-US" sz="900" b="0" i="0" u="none" strike="noStrike">
                          <a:solidFill>
                            <a:srgbClr val="000000"/>
                          </a:solidFill>
                          <a:effectLst/>
                          <a:latin typeface="Calibri" panose="020F0502020204030204" pitchFamily="34" charset="0"/>
                        </a:rPr>
                        <a:t>Cowlitz Falls Rearing</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Spring Chinook</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SEG</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50,000</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solidFill>
                            <a:srgbClr val="000000"/>
                          </a:solidFill>
                          <a:effectLst/>
                          <a:latin typeface="Calibri" panose="020F0502020204030204" pitchFamily="34" charset="0"/>
                        </a:rPr>
                        <a:t>Included above</a:t>
                      </a:r>
                    </a:p>
                  </a:txBody>
                  <a:tcPr marL="4756" marR="4756" marT="47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effectLst/>
                          <a:latin typeface="Calibri" panose="020F0502020204030204" pitchFamily="34" charset="0"/>
                        </a:rPr>
                        <a:t>5</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n-US" sz="900" b="0" i="0" u="none" strike="noStrike">
                          <a:solidFill>
                            <a:srgbClr val="000000"/>
                          </a:solidFill>
                          <a:effectLst/>
                          <a:latin typeface="Calibri" panose="020F0502020204030204" pitchFamily="34" charset="0"/>
                        </a:rPr>
                        <a:t>5,833</a:t>
                      </a:r>
                    </a:p>
                  </a:txBody>
                  <a:tcPr marL="4756" marR="4756" marT="47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932913"/>
                  </a:ext>
                </a:extLst>
              </a:tr>
              <a:tr h="170569">
                <a:tc>
                  <a:txBody>
                    <a:bodyPr/>
                    <a:lstStyle/>
                    <a:p>
                      <a:pPr algn="l" fontAlgn="b"/>
                      <a:endParaRPr lang="en-US" sz="900" b="0" i="0" u="none" strike="noStrike">
                        <a:solidFill>
                          <a:srgbClr val="000000"/>
                        </a:solidFill>
                        <a:effectLst/>
                        <a:latin typeface="Calibri" panose="020F0502020204030204" pitchFamily="34" charset="0"/>
                      </a:endParaRPr>
                    </a:p>
                  </a:txBody>
                  <a:tcPr marL="4756" marR="4756" marT="475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4756" marR="4756" marT="475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4756" marR="4756" marT="475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4756" marR="4756" marT="475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4756" marR="4756" marT="475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900" b="0" i="0" u="none" strike="noStrike">
                          <a:solidFill>
                            <a:srgbClr val="000000"/>
                          </a:solidFill>
                          <a:effectLst/>
                          <a:latin typeface="Calibri" panose="020F0502020204030204" pitchFamily="34" charset="0"/>
                        </a:rPr>
                        <a:t>Total</a:t>
                      </a:r>
                    </a:p>
                  </a:txBody>
                  <a:tcPr marL="4756" marR="4756" marT="475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900" b="0" i="0" u="none" strike="noStrike">
                          <a:solidFill>
                            <a:srgbClr val="000000"/>
                          </a:solidFill>
                          <a:effectLst/>
                          <a:latin typeface="Calibri" panose="020F0502020204030204" pitchFamily="34" charset="0"/>
                        </a:rPr>
                        <a:t>15,357</a:t>
                      </a:r>
                    </a:p>
                  </a:txBody>
                  <a:tcPr marL="4756" marR="4756" marT="475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3999351"/>
                  </a:ext>
                </a:extLst>
              </a:tr>
              <a:tr h="165067">
                <a:tc>
                  <a:txBody>
                    <a:bodyPr/>
                    <a:lstStyle/>
                    <a:p>
                      <a:pPr algn="l" fontAlgn="b"/>
                      <a:endParaRPr lang="en-US" sz="900" b="0" i="0" u="none" strike="noStrike">
                        <a:solidFill>
                          <a:srgbClr val="000000"/>
                        </a:solidFill>
                        <a:effectLst/>
                        <a:latin typeface="Calibri" panose="020F0502020204030204" pitchFamily="34" charset="0"/>
                      </a:endParaRPr>
                    </a:p>
                  </a:txBody>
                  <a:tcPr marL="4756" marR="4756" marT="4756"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4756" marR="4756" marT="4756"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4756" marR="4756" marT="4756"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4756" marR="4756" marT="4756"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4756" marR="4756" marT="4756"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4756" marR="4756" marT="4756"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4756" marR="4756" marT="4756"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323765727"/>
                  </a:ext>
                </a:extLst>
              </a:tr>
              <a:tr h="363147">
                <a:tc gridSpan="7">
                  <a:txBody>
                    <a:bodyPr/>
                    <a:lstStyle/>
                    <a:p>
                      <a:pPr algn="l" fontAlgn="t"/>
                      <a:r>
                        <a:rPr lang="en-US" sz="900" b="0" i="0" u="none" strike="noStrike" baseline="30000">
                          <a:solidFill>
                            <a:srgbClr val="000000"/>
                          </a:solidFill>
                          <a:effectLst/>
                          <a:latin typeface="Calibri" panose="020F0502020204030204" pitchFamily="34" charset="0"/>
                        </a:rPr>
                        <a:t>1  </a:t>
                      </a:r>
                      <a:r>
                        <a:rPr lang="en-US" sz="900" b="0" i="0" u="none" strike="noStrike">
                          <a:solidFill>
                            <a:srgbClr val="000000"/>
                          </a:solidFill>
                          <a:effectLst/>
                          <a:latin typeface="Calibri" panose="020F0502020204030204" pitchFamily="34" charset="0"/>
                        </a:rPr>
                        <a:t>Denotes that:  Cutthroat trout will be adjusted, in season, to a release size of up to 4fpp if program shortages within the complex are projected to be below the 650K cap.   </a:t>
                      </a:r>
                    </a:p>
                  </a:txBody>
                  <a:tcPr marL="4756" marR="4756" marT="4756" marB="0">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81833132"/>
                  </a:ext>
                </a:extLst>
              </a:tr>
              <a:tr h="322894">
                <a:tc gridSpan="4">
                  <a:txBody>
                    <a:bodyPr/>
                    <a:lstStyle/>
                    <a:p>
                      <a:pPr algn="l" fontAlgn="b"/>
                      <a:r>
                        <a:rPr lang="en-US" sz="900" b="0" i="0" u="none" strike="noStrike" baseline="30000">
                          <a:solidFill>
                            <a:srgbClr val="000000"/>
                          </a:solidFill>
                          <a:effectLst/>
                          <a:latin typeface="Calibri" panose="020F0502020204030204" pitchFamily="34" charset="0"/>
                        </a:rPr>
                        <a:t>2 </a:t>
                      </a:r>
                      <a:r>
                        <a:rPr lang="en-US" sz="900" b="0" i="0" u="none" strike="noStrike">
                          <a:solidFill>
                            <a:srgbClr val="000000"/>
                          </a:solidFill>
                          <a:effectLst/>
                          <a:latin typeface="Calibri" panose="020F0502020204030204" pitchFamily="34" charset="0"/>
                        </a:rPr>
                        <a:t> Denotes that:  Satellite rearing growth is above and beyond the 650k lb cap.  </a:t>
                      </a:r>
                    </a:p>
                  </a:txBody>
                  <a:tcPr marL="4756" marR="4756" marT="4756" marB="0"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4756" marR="4756" marT="4756"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4756" marR="4756" marT="4756" marB="0" anchor="b">
                    <a:lnL>
                      <a:noFill/>
                    </a:lnL>
                    <a:lnR>
                      <a:noFill/>
                    </a:lnR>
                    <a:lnT>
                      <a:noFill/>
                    </a:lnT>
                    <a:lnB>
                      <a:noFill/>
                    </a:lnB>
                    <a:no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4756" marR="4756" marT="4756" marB="0" anchor="b">
                    <a:lnL>
                      <a:noFill/>
                    </a:lnL>
                    <a:lnR>
                      <a:noFill/>
                    </a:lnR>
                    <a:lnT>
                      <a:noFill/>
                    </a:lnT>
                    <a:lnB>
                      <a:noFill/>
                    </a:lnB>
                    <a:noFill/>
                  </a:tcPr>
                </a:tc>
                <a:extLst>
                  <a:ext uri="{0D108BD9-81ED-4DB2-BD59-A6C34878D82A}">
                    <a16:rowId xmlns:a16="http://schemas.microsoft.com/office/drawing/2014/main" val="623743979"/>
                  </a:ext>
                </a:extLst>
              </a:tr>
            </a:tbl>
          </a:graphicData>
        </a:graphic>
      </p:graphicFrame>
    </p:spTree>
    <p:extLst>
      <p:ext uri="{BB962C8B-B14F-4D97-AF65-F5344CB8AC3E}">
        <p14:creationId xmlns:p14="http://schemas.microsoft.com/office/powerpoint/2010/main" val="1896100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4" name="Title Placeholder 1"/>
          <p:cNvSpPr txBox="1">
            <a:spLocks/>
          </p:cNvSpPr>
          <p:nvPr/>
        </p:nvSpPr>
        <p:spPr>
          <a:xfrm>
            <a:off x="457200" y="274638"/>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ts val="4200"/>
              </a:lnSpc>
            </a:pPr>
            <a:r>
              <a:rPr lang="en-US" sz="4700" b="1" dirty="0">
                <a:latin typeface="+mn-lt"/>
                <a:ea typeface="Cambria" panose="02040503050406030204" pitchFamily="18" charset="0"/>
              </a:rPr>
              <a:t>2025 Hatchery Production Plan</a:t>
            </a:r>
          </a:p>
        </p:txBody>
      </p:sp>
      <p:graphicFrame>
        <p:nvGraphicFramePr>
          <p:cNvPr id="6" name="Table 5"/>
          <p:cNvGraphicFramePr>
            <a:graphicFrameLocks noGrp="1"/>
          </p:cNvGraphicFramePr>
          <p:nvPr>
            <p:extLst>
              <p:ext uri="{D42A27DB-BD31-4B8C-83A1-F6EECF244321}">
                <p14:modId xmlns:p14="http://schemas.microsoft.com/office/powerpoint/2010/main" val="1427542123"/>
              </p:ext>
            </p:extLst>
          </p:nvPr>
        </p:nvGraphicFramePr>
        <p:xfrm>
          <a:off x="533400" y="876300"/>
          <a:ext cx="8153400" cy="5012575"/>
        </p:xfrm>
        <a:graphic>
          <a:graphicData uri="http://schemas.openxmlformats.org/drawingml/2006/table">
            <a:tbl>
              <a:tblPr firstRow="1" bandRow="1">
                <a:tableStyleId>{93296810-A885-4BE3-A3E7-6D5BEEA58F35}</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598881990"/>
                    </a:ext>
                  </a:extLst>
                </a:gridCol>
                <a:gridCol w="1295400">
                  <a:extLst>
                    <a:ext uri="{9D8B030D-6E8A-4147-A177-3AD203B41FA5}">
                      <a16:colId xmlns:a16="http://schemas.microsoft.com/office/drawing/2014/main" val="1241070776"/>
                    </a:ext>
                  </a:extLst>
                </a:gridCol>
              </a:tblGrid>
              <a:tr h="907473">
                <a:tc>
                  <a:txBody>
                    <a:bodyPr/>
                    <a:lstStyle/>
                    <a:p>
                      <a:r>
                        <a:rPr lang="en-US" dirty="0"/>
                        <a:t>Species</a:t>
                      </a:r>
                    </a:p>
                  </a:txBody>
                  <a:tcPr/>
                </a:tc>
                <a:tc>
                  <a:txBody>
                    <a:bodyPr/>
                    <a:lstStyle/>
                    <a:p>
                      <a:r>
                        <a:rPr lang="en-US" dirty="0"/>
                        <a:t>2021     APR Goal</a:t>
                      </a:r>
                      <a:endParaRPr lang="en-US" strike="sngStrike" baseline="0" dirty="0"/>
                    </a:p>
                  </a:txBody>
                  <a:tcPr/>
                </a:tc>
                <a:tc>
                  <a:txBody>
                    <a:bodyPr/>
                    <a:lstStyle/>
                    <a:p>
                      <a:r>
                        <a:rPr lang="en-US" dirty="0"/>
                        <a:t>2022   APR Goal</a:t>
                      </a:r>
                      <a:endParaRPr lang="en-US" strike="sngStrike" dirty="0"/>
                    </a:p>
                  </a:txBody>
                  <a:tcPr/>
                </a:tc>
                <a:tc>
                  <a:txBody>
                    <a:bodyPr/>
                    <a:lstStyle/>
                    <a:p>
                      <a:r>
                        <a:rPr lang="en-US" dirty="0"/>
                        <a:t>2023   </a:t>
                      </a:r>
                      <a:r>
                        <a:rPr lang="en-US" baseline="0" dirty="0"/>
                        <a:t>  APR Goal</a:t>
                      </a:r>
                      <a:endParaRPr lang="en-US" strike="sngStrike" dirty="0"/>
                    </a:p>
                  </a:txBody>
                  <a:tcPr/>
                </a:tc>
                <a:tc>
                  <a:txBody>
                    <a:bodyPr/>
                    <a:lstStyle/>
                    <a:p>
                      <a:r>
                        <a:rPr lang="en-US" dirty="0"/>
                        <a:t>2024</a:t>
                      </a:r>
                    </a:p>
                    <a:p>
                      <a:r>
                        <a:rPr lang="en-US" baseline="0" dirty="0"/>
                        <a:t>APR Goal</a:t>
                      </a:r>
                      <a:endParaRPr lang="en-US" strike="sngStrike" dirty="0"/>
                    </a:p>
                  </a:txBody>
                  <a:tcPr/>
                </a:tc>
                <a:tc>
                  <a:txBody>
                    <a:bodyPr/>
                    <a:lstStyle/>
                    <a:p>
                      <a:r>
                        <a:rPr lang="en-US" strike="noStrike" dirty="0"/>
                        <a:t>2025   APR Goal</a:t>
                      </a:r>
                    </a:p>
                  </a:txBody>
                  <a:tcPr/>
                </a:tc>
                <a:tc>
                  <a:txBody>
                    <a:bodyPr/>
                    <a:lstStyle/>
                    <a:p>
                      <a:r>
                        <a:rPr lang="en-US" strike="noStrike" dirty="0"/>
                        <a:t>2026</a:t>
                      </a:r>
                    </a:p>
                    <a:p>
                      <a:r>
                        <a:rPr lang="en-US" strike="noStrike" baseline="0" dirty="0"/>
                        <a:t>APR Proposal</a:t>
                      </a:r>
                      <a:endParaRPr lang="en-US" strike="noStrike" dirty="0"/>
                    </a:p>
                  </a:txBody>
                  <a:tcPr/>
                </a:tc>
                <a:extLst>
                  <a:ext uri="{0D108BD9-81ED-4DB2-BD59-A6C34878D82A}">
                    <a16:rowId xmlns:a16="http://schemas.microsoft.com/office/drawing/2014/main" val="10000"/>
                  </a:ext>
                </a:extLst>
              </a:tr>
              <a:tr h="635231">
                <a:tc>
                  <a:txBody>
                    <a:bodyPr/>
                    <a:lstStyle/>
                    <a:p>
                      <a:r>
                        <a:rPr lang="en-US" dirty="0"/>
                        <a:t>Fall Chinook</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3,500,000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3,500,000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3,500,000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3,500,000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dirty="0"/>
                        <a:t>3,500,000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dirty="0"/>
                        <a:t>3,500,000</a:t>
                      </a:r>
                    </a:p>
                  </a:txBody>
                  <a:tcPr/>
                </a:tc>
                <a:extLst>
                  <a:ext uri="{0D108BD9-81ED-4DB2-BD59-A6C34878D82A}">
                    <a16:rowId xmlns:a16="http://schemas.microsoft.com/office/drawing/2014/main" val="10001"/>
                  </a:ext>
                </a:extLst>
              </a:tr>
              <a:tr h="907473">
                <a:tc>
                  <a:txBody>
                    <a:bodyPr/>
                    <a:lstStyle/>
                    <a:p>
                      <a:r>
                        <a:rPr lang="en-US" dirty="0"/>
                        <a:t>Spring Chinook</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1,738,529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1,738,529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1,678,000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1,678,000</a:t>
                      </a:r>
                    </a:p>
                    <a:p>
                      <a:endParaRPr lang="en-US" dirty="0"/>
                    </a:p>
                  </a:txBody>
                  <a:tcPr/>
                </a:tc>
                <a:tc>
                  <a:txBody>
                    <a:bodyPr/>
                    <a:lstStyle/>
                    <a:p>
                      <a:r>
                        <a:rPr lang="en-US" strike="noStrike" dirty="0"/>
                        <a:t>1,657,000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dirty="0"/>
                        <a:t>1,657,000</a:t>
                      </a:r>
                    </a:p>
                  </a:txBody>
                  <a:tcPr/>
                </a:tc>
                <a:extLst>
                  <a:ext uri="{0D108BD9-81ED-4DB2-BD59-A6C34878D82A}">
                    <a16:rowId xmlns:a16="http://schemas.microsoft.com/office/drawing/2014/main" val="10002"/>
                  </a:ext>
                </a:extLst>
              </a:tr>
              <a:tr h="635231">
                <a:tc>
                  <a:txBody>
                    <a:bodyPr/>
                    <a:lstStyle/>
                    <a:p>
                      <a:r>
                        <a:rPr lang="en-US" dirty="0"/>
                        <a:t>Coho</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2,178,000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2,178,000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2,178,000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2,178,000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dirty="0"/>
                        <a:t>2,178,000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trike="noStrike" dirty="0"/>
                        <a:t>2,178,000</a:t>
                      </a:r>
                    </a:p>
                  </a:txBody>
                  <a:tcPr/>
                </a:tc>
                <a:extLst>
                  <a:ext uri="{0D108BD9-81ED-4DB2-BD59-A6C34878D82A}">
                    <a16:rowId xmlns:a16="http://schemas.microsoft.com/office/drawing/2014/main" val="10003"/>
                  </a:ext>
                </a:extLst>
              </a:tr>
              <a:tr h="635231">
                <a:tc>
                  <a:txBody>
                    <a:bodyPr/>
                    <a:lstStyle/>
                    <a:p>
                      <a:r>
                        <a:rPr lang="en-US" dirty="0"/>
                        <a:t>Winter Steelhead</a:t>
                      </a:r>
                      <a:endParaRPr lang="en-US" b="1" dirty="0"/>
                    </a:p>
                  </a:txBody>
                  <a:tcPr/>
                </a:tc>
                <a:tc>
                  <a:txBody>
                    <a:bodyPr/>
                    <a:lstStyle/>
                    <a:p>
                      <a:r>
                        <a:rPr lang="en-US" dirty="0"/>
                        <a:t>647,000</a:t>
                      </a:r>
                    </a:p>
                  </a:txBody>
                  <a:tcPr/>
                </a:tc>
                <a:tc>
                  <a:txBody>
                    <a:bodyPr/>
                    <a:lstStyle/>
                    <a:p>
                      <a:r>
                        <a:rPr lang="en-US" dirty="0"/>
                        <a:t>647,000</a:t>
                      </a:r>
                    </a:p>
                  </a:txBody>
                  <a:tcPr/>
                </a:tc>
                <a:tc>
                  <a:txBody>
                    <a:bodyPr/>
                    <a:lstStyle/>
                    <a:p>
                      <a:r>
                        <a:rPr lang="en-US" dirty="0"/>
                        <a:t>644,500</a:t>
                      </a:r>
                    </a:p>
                  </a:txBody>
                  <a:tcPr/>
                </a:tc>
                <a:tc>
                  <a:txBody>
                    <a:bodyPr/>
                    <a:lstStyle/>
                    <a:p>
                      <a:r>
                        <a:rPr lang="en-US" dirty="0"/>
                        <a:t>644,500</a:t>
                      </a:r>
                    </a:p>
                  </a:txBody>
                  <a:tcPr/>
                </a:tc>
                <a:tc>
                  <a:txBody>
                    <a:bodyPr/>
                    <a:lstStyle/>
                    <a:p>
                      <a:r>
                        <a:rPr lang="en-US" strike="noStrike" dirty="0"/>
                        <a:t>644,500</a:t>
                      </a:r>
                    </a:p>
                  </a:txBody>
                  <a:tcPr/>
                </a:tc>
                <a:tc>
                  <a:txBody>
                    <a:bodyPr/>
                    <a:lstStyle/>
                    <a:p>
                      <a:r>
                        <a:rPr lang="en-US" strike="noStrike" dirty="0"/>
                        <a:t>644,500</a:t>
                      </a:r>
                    </a:p>
                  </a:txBody>
                  <a:tcPr/>
                </a:tc>
                <a:extLst>
                  <a:ext uri="{0D108BD9-81ED-4DB2-BD59-A6C34878D82A}">
                    <a16:rowId xmlns:a16="http://schemas.microsoft.com/office/drawing/2014/main" val="10004"/>
                  </a:ext>
                </a:extLst>
              </a:tr>
              <a:tr h="635231">
                <a:tc>
                  <a:txBody>
                    <a:bodyPr/>
                    <a:lstStyle/>
                    <a:p>
                      <a:r>
                        <a:rPr lang="en-US" dirty="0"/>
                        <a:t>Summer Steelhead</a:t>
                      </a:r>
                      <a:endParaRPr lang="en-US" b="1" dirty="0"/>
                    </a:p>
                  </a:txBody>
                  <a:tcPr/>
                </a:tc>
                <a:tc>
                  <a:txBody>
                    <a:bodyPr/>
                    <a:lstStyle/>
                    <a:p>
                      <a:r>
                        <a:rPr lang="en-US" dirty="0"/>
                        <a:t>650,000</a:t>
                      </a:r>
                    </a:p>
                  </a:txBody>
                  <a:tcPr/>
                </a:tc>
                <a:tc>
                  <a:txBody>
                    <a:bodyPr/>
                    <a:lstStyle/>
                    <a:p>
                      <a:r>
                        <a:rPr lang="en-US" dirty="0"/>
                        <a:t>650,000</a:t>
                      </a:r>
                    </a:p>
                  </a:txBody>
                  <a:tcPr/>
                </a:tc>
                <a:tc>
                  <a:txBody>
                    <a:bodyPr/>
                    <a:lstStyle/>
                    <a:p>
                      <a:r>
                        <a:rPr lang="en-US" dirty="0"/>
                        <a:t>650,000</a:t>
                      </a:r>
                    </a:p>
                  </a:txBody>
                  <a:tcPr/>
                </a:tc>
                <a:tc>
                  <a:txBody>
                    <a:bodyPr/>
                    <a:lstStyle/>
                    <a:p>
                      <a:r>
                        <a:rPr lang="en-US" dirty="0"/>
                        <a:t>650,000</a:t>
                      </a:r>
                    </a:p>
                  </a:txBody>
                  <a:tcPr/>
                </a:tc>
                <a:tc>
                  <a:txBody>
                    <a:bodyPr/>
                    <a:lstStyle/>
                    <a:p>
                      <a:r>
                        <a:rPr lang="en-US" strike="noStrike" dirty="0"/>
                        <a:t>650,000</a:t>
                      </a:r>
                    </a:p>
                  </a:txBody>
                  <a:tcPr/>
                </a:tc>
                <a:tc>
                  <a:txBody>
                    <a:bodyPr/>
                    <a:lstStyle/>
                    <a:p>
                      <a:r>
                        <a:rPr lang="en-US" strike="noStrike" dirty="0"/>
                        <a:t>650,000</a:t>
                      </a:r>
                    </a:p>
                  </a:txBody>
                  <a:tcPr/>
                </a:tc>
                <a:extLst>
                  <a:ext uri="{0D108BD9-81ED-4DB2-BD59-A6C34878D82A}">
                    <a16:rowId xmlns:a16="http://schemas.microsoft.com/office/drawing/2014/main" val="10005"/>
                  </a:ext>
                </a:extLst>
              </a:tr>
              <a:tr h="635231">
                <a:tc>
                  <a:txBody>
                    <a:bodyPr/>
                    <a:lstStyle/>
                    <a:p>
                      <a:r>
                        <a:rPr lang="en-US" dirty="0"/>
                        <a:t>Cutthroat</a:t>
                      </a:r>
                      <a:endParaRPr lang="en-US" b="1" dirty="0"/>
                    </a:p>
                  </a:txBody>
                  <a:tcPr/>
                </a:tc>
                <a:tc>
                  <a:txBody>
                    <a:bodyPr/>
                    <a:lstStyle/>
                    <a:p>
                      <a:r>
                        <a:rPr lang="en-US" dirty="0"/>
                        <a:t>100,599</a:t>
                      </a:r>
                    </a:p>
                  </a:txBody>
                  <a:tcPr/>
                </a:tc>
                <a:tc>
                  <a:txBody>
                    <a:bodyPr/>
                    <a:lstStyle/>
                    <a:p>
                      <a:r>
                        <a:rPr lang="en-US" dirty="0"/>
                        <a:t>100,599</a:t>
                      </a:r>
                    </a:p>
                  </a:txBody>
                  <a:tcPr/>
                </a:tc>
                <a:tc>
                  <a:txBody>
                    <a:bodyPr/>
                    <a:lstStyle/>
                    <a:p>
                      <a:r>
                        <a:rPr lang="en-US" dirty="0"/>
                        <a:t>100,599</a:t>
                      </a:r>
                    </a:p>
                  </a:txBody>
                  <a:tcPr/>
                </a:tc>
                <a:tc>
                  <a:txBody>
                    <a:bodyPr/>
                    <a:lstStyle/>
                    <a:p>
                      <a:r>
                        <a:rPr lang="en-US" dirty="0"/>
                        <a:t>100,599</a:t>
                      </a:r>
                    </a:p>
                  </a:txBody>
                  <a:tcPr/>
                </a:tc>
                <a:tc>
                  <a:txBody>
                    <a:bodyPr/>
                    <a:lstStyle/>
                    <a:p>
                      <a:r>
                        <a:rPr lang="en-US" strike="noStrike" dirty="0"/>
                        <a:t>100,599</a:t>
                      </a:r>
                    </a:p>
                  </a:txBody>
                  <a:tcPr/>
                </a:tc>
                <a:tc>
                  <a:txBody>
                    <a:bodyPr/>
                    <a:lstStyle/>
                    <a:p>
                      <a:r>
                        <a:rPr lang="en-US" strike="noStrike" dirty="0"/>
                        <a:t>100,599</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5778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1"/>
          <p:cNvSpPr txBox="1">
            <a:spLocks/>
          </p:cNvSpPr>
          <p:nvPr/>
        </p:nvSpPr>
        <p:spPr>
          <a:xfrm>
            <a:off x="457200" y="152400"/>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ts val="4200"/>
              </a:lnSpc>
            </a:pPr>
            <a:r>
              <a:rPr lang="en-US" sz="4000" b="1" dirty="0">
                <a:solidFill>
                  <a:srgbClr val="35617A"/>
                </a:solidFill>
              </a:rPr>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7" name="Title Placeholder 1"/>
          <p:cNvSpPr txBox="1">
            <a:spLocks/>
          </p:cNvSpPr>
          <p:nvPr/>
        </p:nvSpPr>
        <p:spPr>
          <a:xfrm>
            <a:off x="457200" y="274638"/>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ts val="4200"/>
              </a:lnSpc>
            </a:pPr>
            <a:r>
              <a:rPr lang="en-US" sz="4800" b="1" dirty="0">
                <a:ea typeface="Cambria" panose="02040503050406030204" pitchFamily="18" charset="0"/>
              </a:rPr>
              <a:t>Next Steps</a:t>
            </a:r>
          </a:p>
        </p:txBody>
      </p:sp>
      <p:graphicFrame>
        <p:nvGraphicFramePr>
          <p:cNvPr id="2" name="Diagram 1"/>
          <p:cNvGraphicFramePr/>
          <p:nvPr>
            <p:extLst>
              <p:ext uri="{D42A27DB-BD31-4B8C-83A1-F6EECF244321}">
                <p14:modId xmlns:p14="http://schemas.microsoft.com/office/powerpoint/2010/main" val="2930150182"/>
              </p:ext>
            </p:extLst>
          </p:nvPr>
        </p:nvGraphicFramePr>
        <p:xfrm>
          <a:off x="1066800" y="1112838"/>
          <a:ext cx="6553200" cy="43481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51765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1"/>
          <p:cNvSpPr txBox="1">
            <a:spLocks/>
          </p:cNvSpPr>
          <p:nvPr/>
        </p:nvSpPr>
        <p:spPr>
          <a:xfrm>
            <a:off x="457200" y="152400"/>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ts val="4200"/>
              </a:lnSpc>
            </a:pPr>
            <a:r>
              <a:rPr lang="en-US" sz="4000" b="1" dirty="0">
                <a:solidFill>
                  <a:srgbClr val="35617A"/>
                </a:solidFill>
              </a:rPr>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7" name="Title Placeholder 1"/>
          <p:cNvSpPr txBox="1">
            <a:spLocks/>
          </p:cNvSpPr>
          <p:nvPr/>
        </p:nvSpPr>
        <p:spPr>
          <a:xfrm>
            <a:off x="457200" y="274638"/>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ts val="4200"/>
              </a:lnSpc>
            </a:pPr>
            <a:r>
              <a:rPr lang="en-US" sz="4800" b="1" dirty="0">
                <a:ea typeface="Cambria" panose="02040503050406030204" pitchFamily="18" charset="0"/>
              </a:rPr>
              <a:t>Public Comment</a:t>
            </a:r>
          </a:p>
        </p:txBody>
      </p:sp>
      <p:pic>
        <p:nvPicPr>
          <p:cNvPr id="9" name="Picture 8" descr="Feedback PNG Transparent Images | PNG Al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1733942"/>
            <a:ext cx="4343400" cy="4252066"/>
          </a:xfrm>
          <a:prstGeom prst="rect">
            <a:avLst/>
          </a:prstGeom>
        </p:spPr>
      </p:pic>
    </p:spTree>
    <p:extLst>
      <p:ext uri="{BB962C8B-B14F-4D97-AF65-F5344CB8AC3E}">
        <p14:creationId xmlns:p14="http://schemas.microsoft.com/office/powerpoint/2010/main" val="3556303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p:cNvSpPr txBox="1">
            <a:spLocks/>
          </p:cNvSpPr>
          <p:nvPr/>
        </p:nvSpPr>
        <p:spPr>
          <a:xfrm>
            <a:off x="459486" y="365125"/>
            <a:ext cx="5239511" cy="1776484"/>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4700" b="1" dirty="0"/>
              <a:t>Annual Program Review (APR)</a:t>
            </a:r>
          </a:p>
        </p:txBody>
      </p:sp>
      <p:sp>
        <p:nvSpPr>
          <p:cNvPr id="16"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2315691"/>
            <a:ext cx="3257550" cy="18288"/>
          </a:xfrm>
          <a:custGeom>
            <a:avLst/>
            <a:gdLst>
              <a:gd name="connsiteX0" fmla="*/ 0 w 3257550"/>
              <a:gd name="connsiteY0" fmla="*/ 0 h 18288"/>
              <a:gd name="connsiteX1" fmla="*/ 618935 w 3257550"/>
              <a:gd name="connsiteY1" fmla="*/ 0 h 18288"/>
              <a:gd name="connsiteX2" fmla="*/ 1270445 w 3257550"/>
              <a:gd name="connsiteY2" fmla="*/ 0 h 18288"/>
              <a:gd name="connsiteX3" fmla="*/ 1954530 w 3257550"/>
              <a:gd name="connsiteY3" fmla="*/ 0 h 18288"/>
              <a:gd name="connsiteX4" fmla="*/ 2638616 w 3257550"/>
              <a:gd name="connsiteY4" fmla="*/ 0 h 18288"/>
              <a:gd name="connsiteX5" fmla="*/ 3257550 w 3257550"/>
              <a:gd name="connsiteY5" fmla="*/ 0 h 18288"/>
              <a:gd name="connsiteX6" fmla="*/ 3257550 w 3257550"/>
              <a:gd name="connsiteY6" fmla="*/ 18288 h 18288"/>
              <a:gd name="connsiteX7" fmla="*/ 2540889 w 3257550"/>
              <a:gd name="connsiteY7" fmla="*/ 18288 h 18288"/>
              <a:gd name="connsiteX8" fmla="*/ 1824228 w 3257550"/>
              <a:gd name="connsiteY8" fmla="*/ 18288 h 18288"/>
              <a:gd name="connsiteX9" fmla="*/ 1172718 w 3257550"/>
              <a:gd name="connsiteY9" fmla="*/ 18288 h 18288"/>
              <a:gd name="connsiteX10" fmla="*/ 0 w 3257550"/>
              <a:gd name="connsiteY10" fmla="*/ 18288 h 18288"/>
              <a:gd name="connsiteX11" fmla="*/ 0 w 325755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550" h="18288" fill="none" extrusionOk="0">
                <a:moveTo>
                  <a:pt x="0" y="0"/>
                </a:moveTo>
                <a:cubicBezTo>
                  <a:pt x="222571" y="-4581"/>
                  <a:pt x="395946" y="-20429"/>
                  <a:pt x="618935" y="0"/>
                </a:cubicBezTo>
                <a:cubicBezTo>
                  <a:pt x="841925" y="20429"/>
                  <a:pt x="1064831" y="-497"/>
                  <a:pt x="1270445" y="0"/>
                </a:cubicBezTo>
                <a:cubicBezTo>
                  <a:pt x="1476059" y="497"/>
                  <a:pt x="1673547" y="428"/>
                  <a:pt x="1954530" y="0"/>
                </a:cubicBezTo>
                <a:cubicBezTo>
                  <a:pt x="2235513" y="-428"/>
                  <a:pt x="2452407" y="27906"/>
                  <a:pt x="2638616" y="0"/>
                </a:cubicBezTo>
                <a:cubicBezTo>
                  <a:pt x="2824825" y="-27906"/>
                  <a:pt x="3043878" y="-22618"/>
                  <a:pt x="3257550" y="0"/>
                </a:cubicBezTo>
                <a:cubicBezTo>
                  <a:pt x="3256841" y="8157"/>
                  <a:pt x="3257137" y="12125"/>
                  <a:pt x="3257550" y="18288"/>
                </a:cubicBezTo>
                <a:cubicBezTo>
                  <a:pt x="2955505" y="29918"/>
                  <a:pt x="2697243" y="41720"/>
                  <a:pt x="2540889" y="18288"/>
                </a:cubicBezTo>
                <a:cubicBezTo>
                  <a:pt x="2384535" y="-5144"/>
                  <a:pt x="2114539" y="6231"/>
                  <a:pt x="1824228" y="18288"/>
                </a:cubicBezTo>
                <a:cubicBezTo>
                  <a:pt x="1533917" y="30345"/>
                  <a:pt x="1462450" y="24037"/>
                  <a:pt x="1172718" y="18288"/>
                </a:cubicBezTo>
                <a:cubicBezTo>
                  <a:pt x="882986" y="12540"/>
                  <a:pt x="500637" y="24492"/>
                  <a:pt x="0" y="18288"/>
                </a:cubicBezTo>
                <a:cubicBezTo>
                  <a:pt x="-46" y="12483"/>
                  <a:pt x="-203" y="6491"/>
                  <a:pt x="0" y="0"/>
                </a:cubicBezTo>
                <a:close/>
              </a:path>
              <a:path w="3257550" h="18288" stroke="0" extrusionOk="0">
                <a:moveTo>
                  <a:pt x="0" y="0"/>
                </a:moveTo>
                <a:cubicBezTo>
                  <a:pt x="278434" y="16845"/>
                  <a:pt x="441207" y="-24568"/>
                  <a:pt x="618935" y="0"/>
                </a:cubicBezTo>
                <a:cubicBezTo>
                  <a:pt x="796663" y="24568"/>
                  <a:pt x="985120" y="5689"/>
                  <a:pt x="1172718" y="0"/>
                </a:cubicBezTo>
                <a:cubicBezTo>
                  <a:pt x="1360316" y="-5689"/>
                  <a:pt x="1666432" y="29765"/>
                  <a:pt x="1889379" y="0"/>
                </a:cubicBezTo>
                <a:cubicBezTo>
                  <a:pt x="2112326" y="-29765"/>
                  <a:pt x="2378171" y="13184"/>
                  <a:pt x="2508314" y="0"/>
                </a:cubicBezTo>
                <a:cubicBezTo>
                  <a:pt x="2638457" y="-13184"/>
                  <a:pt x="2897393" y="-18048"/>
                  <a:pt x="3257550" y="0"/>
                </a:cubicBezTo>
                <a:cubicBezTo>
                  <a:pt x="3257286" y="4493"/>
                  <a:pt x="3257934" y="9472"/>
                  <a:pt x="3257550" y="18288"/>
                </a:cubicBezTo>
                <a:cubicBezTo>
                  <a:pt x="3005417" y="4399"/>
                  <a:pt x="2789824" y="23493"/>
                  <a:pt x="2606040" y="18288"/>
                </a:cubicBezTo>
                <a:cubicBezTo>
                  <a:pt x="2422256" y="13084"/>
                  <a:pt x="2161816" y="17045"/>
                  <a:pt x="1889379" y="18288"/>
                </a:cubicBezTo>
                <a:cubicBezTo>
                  <a:pt x="1616942" y="19531"/>
                  <a:pt x="1456938" y="28545"/>
                  <a:pt x="1335595" y="18288"/>
                </a:cubicBezTo>
                <a:cubicBezTo>
                  <a:pt x="1214252" y="8031"/>
                  <a:pt x="876335" y="26295"/>
                  <a:pt x="684085" y="18288"/>
                </a:cubicBezTo>
                <a:cubicBezTo>
                  <a:pt x="491835" y="10282"/>
                  <a:pt x="213058" y="3432"/>
                  <a:pt x="0" y="18288"/>
                </a:cubicBezTo>
                <a:cubicBezTo>
                  <a:pt x="843" y="9577"/>
                  <a:pt x="371" y="69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459486" y="2504819"/>
            <a:ext cx="5239512" cy="3672144"/>
          </a:xfrm>
        </p:spPr>
        <p:txBody>
          <a:bodyPr vert="horz" lIns="91440" tIns="45720" rIns="91440" bIns="45720" rtlCol="0">
            <a:normAutofit/>
          </a:bodyPr>
          <a:lstStyle/>
          <a:p>
            <a:pPr indent="-228600">
              <a:lnSpc>
                <a:spcPct val="90000"/>
              </a:lnSpc>
              <a:spcAft>
                <a:spcPts val="1200"/>
              </a:spcAft>
            </a:pPr>
            <a:r>
              <a:rPr lang="en-US" sz="2000" dirty="0"/>
              <a:t>Intent – develop population management strategy for the coming season</a:t>
            </a:r>
          </a:p>
          <a:p>
            <a:pPr indent="-228600">
              <a:lnSpc>
                <a:spcPct val="90000"/>
              </a:lnSpc>
            </a:pPr>
            <a:r>
              <a:rPr lang="en-US" sz="2000" dirty="0"/>
              <a:t>Steps</a:t>
            </a:r>
          </a:p>
          <a:p>
            <a:pPr marL="914400" lvl="1" indent="-228600">
              <a:lnSpc>
                <a:spcPct val="90000"/>
              </a:lnSpc>
              <a:buFont typeface="Arial" panose="020B0604020202020204" pitchFamily="34" charset="0"/>
              <a:buChar char="•"/>
            </a:pPr>
            <a:r>
              <a:rPr lang="en-US" sz="2000" dirty="0"/>
              <a:t>Update key metrics</a:t>
            </a:r>
          </a:p>
          <a:p>
            <a:pPr marL="914400" lvl="1" indent="-228600">
              <a:lnSpc>
                <a:spcPct val="90000"/>
              </a:lnSpc>
              <a:buFont typeface="Arial" panose="020B0604020202020204" pitchFamily="34" charset="0"/>
              <a:buChar char="•"/>
            </a:pPr>
            <a:r>
              <a:rPr lang="en-US" sz="2000" dirty="0"/>
              <a:t>Update status and trends</a:t>
            </a:r>
          </a:p>
          <a:p>
            <a:pPr marL="914400" lvl="1" indent="-228600">
              <a:lnSpc>
                <a:spcPct val="90000"/>
              </a:lnSpc>
              <a:buFont typeface="Arial" panose="020B0604020202020204" pitchFamily="34" charset="0"/>
              <a:buChar char="•"/>
            </a:pPr>
            <a:r>
              <a:rPr lang="en-US" sz="2000" dirty="0"/>
              <a:t>Annual Program Review – set annual management targets</a:t>
            </a:r>
          </a:p>
          <a:p>
            <a:pPr marL="914400" lvl="1" indent="-228600">
              <a:lnSpc>
                <a:spcPct val="90000"/>
              </a:lnSpc>
              <a:buFont typeface="Arial" panose="020B0604020202020204" pitchFamily="34" charset="0"/>
              <a:buChar char="•"/>
            </a:pPr>
            <a:r>
              <a:rPr lang="en-US" sz="2000" dirty="0"/>
              <a:t>Annual Operating Plan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pic>
        <p:nvPicPr>
          <p:cNvPr id="2" name="Picture 1">
            <a:extLst>
              <a:ext uri="{FF2B5EF4-FFF2-40B4-BE49-F238E27FC236}">
                <a16:creationId xmlns:a16="http://schemas.microsoft.com/office/drawing/2014/main" id="{9DCBDA4E-AA22-86AF-F198-D583F4D67F8C}"/>
              </a:ext>
            </a:extLst>
          </p:cNvPr>
          <p:cNvPicPr>
            <a:picLocks noChangeAspect="1"/>
          </p:cNvPicPr>
          <p:nvPr/>
        </p:nvPicPr>
        <p:blipFill>
          <a:blip r:embed="rId4"/>
          <a:stretch>
            <a:fillRect/>
          </a:stretch>
        </p:blipFill>
        <p:spPr>
          <a:xfrm>
            <a:off x="5698997" y="1710070"/>
            <a:ext cx="3326130" cy="3437859"/>
          </a:xfrm>
          <a:prstGeom prst="rect">
            <a:avLst/>
          </a:prstGeom>
        </p:spPr>
      </p:pic>
    </p:spTree>
    <p:extLst>
      <p:ext uri="{BB962C8B-B14F-4D97-AF65-F5344CB8AC3E}">
        <p14:creationId xmlns:p14="http://schemas.microsoft.com/office/powerpoint/2010/main" val="1953499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p:cNvSpPr txBox="1">
            <a:spLocks/>
          </p:cNvSpPr>
          <p:nvPr/>
        </p:nvSpPr>
        <p:spPr>
          <a:xfrm>
            <a:off x="628650" y="365125"/>
            <a:ext cx="7886700" cy="1325563"/>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4700" b="1" kern="1200" dirty="0">
                <a:solidFill>
                  <a:schemeClr val="tx1"/>
                </a:solidFill>
                <a:latin typeface="+mj-lt"/>
                <a:ea typeface="+mj-ea"/>
                <a:cs typeface="+mj-cs"/>
              </a:rPr>
              <a:t>Overview</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graphicFrame>
        <p:nvGraphicFramePr>
          <p:cNvPr id="2" name="Content Placeholder 1">
            <a:extLst>
              <a:ext uri="{FF2B5EF4-FFF2-40B4-BE49-F238E27FC236}">
                <a16:creationId xmlns:a16="http://schemas.microsoft.com/office/drawing/2014/main" id="{76FC4239-93FC-E459-6C1B-2FBD8097A81A}"/>
              </a:ext>
            </a:extLst>
          </p:cNvPr>
          <p:cNvGraphicFramePr>
            <a:graphicFrameLocks noGrp="1"/>
          </p:cNvGraphicFramePr>
          <p:nvPr>
            <p:ph idx="1"/>
          </p:nvPr>
        </p:nvGraphicFramePr>
        <p:xfrm>
          <a:off x="628650" y="1677373"/>
          <a:ext cx="7886700" cy="42529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72376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p:cNvSpPr txBox="1">
            <a:spLocks/>
          </p:cNvSpPr>
          <p:nvPr/>
        </p:nvSpPr>
        <p:spPr>
          <a:xfrm>
            <a:off x="459486" y="365125"/>
            <a:ext cx="5239511" cy="1776484"/>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4700" b="1" dirty="0"/>
              <a:t>Hatchery Program Constraints</a:t>
            </a:r>
          </a:p>
        </p:txBody>
      </p:sp>
      <p:sp>
        <p:nvSpPr>
          <p:cNvPr id="16"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2315691"/>
            <a:ext cx="3257550" cy="18288"/>
          </a:xfrm>
          <a:custGeom>
            <a:avLst/>
            <a:gdLst>
              <a:gd name="connsiteX0" fmla="*/ 0 w 3257550"/>
              <a:gd name="connsiteY0" fmla="*/ 0 h 18288"/>
              <a:gd name="connsiteX1" fmla="*/ 618935 w 3257550"/>
              <a:gd name="connsiteY1" fmla="*/ 0 h 18288"/>
              <a:gd name="connsiteX2" fmla="*/ 1270445 w 3257550"/>
              <a:gd name="connsiteY2" fmla="*/ 0 h 18288"/>
              <a:gd name="connsiteX3" fmla="*/ 1954530 w 3257550"/>
              <a:gd name="connsiteY3" fmla="*/ 0 h 18288"/>
              <a:gd name="connsiteX4" fmla="*/ 2638616 w 3257550"/>
              <a:gd name="connsiteY4" fmla="*/ 0 h 18288"/>
              <a:gd name="connsiteX5" fmla="*/ 3257550 w 3257550"/>
              <a:gd name="connsiteY5" fmla="*/ 0 h 18288"/>
              <a:gd name="connsiteX6" fmla="*/ 3257550 w 3257550"/>
              <a:gd name="connsiteY6" fmla="*/ 18288 h 18288"/>
              <a:gd name="connsiteX7" fmla="*/ 2540889 w 3257550"/>
              <a:gd name="connsiteY7" fmla="*/ 18288 h 18288"/>
              <a:gd name="connsiteX8" fmla="*/ 1824228 w 3257550"/>
              <a:gd name="connsiteY8" fmla="*/ 18288 h 18288"/>
              <a:gd name="connsiteX9" fmla="*/ 1172718 w 3257550"/>
              <a:gd name="connsiteY9" fmla="*/ 18288 h 18288"/>
              <a:gd name="connsiteX10" fmla="*/ 0 w 3257550"/>
              <a:gd name="connsiteY10" fmla="*/ 18288 h 18288"/>
              <a:gd name="connsiteX11" fmla="*/ 0 w 325755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550" h="18288" fill="none" extrusionOk="0">
                <a:moveTo>
                  <a:pt x="0" y="0"/>
                </a:moveTo>
                <a:cubicBezTo>
                  <a:pt x="222571" y="-4581"/>
                  <a:pt x="395946" y="-20429"/>
                  <a:pt x="618935" y="0"/>
                </a:cubicBezTo>
                <a:cubicBezTo>
                  <a:pt x="841925" y="20429"/>
                  <a:pt x="1064831" y="-497"/>
                  <a:pt x="1270445" y="0"/>
                </a:cubicBezTo>
                <a:cubicBezTo>
                  <a:pt x="1476059" y="497"/>
                  <a:pt x="1673547" y="428"/>
                  <a:pt x="1954530" y="0"/>
                </a:cubicBezTo>
                <a:cubicBezTo>
                  <a:pt x="2235513" y="-428"/>
                  <a:pt x="2452407" y="27906"/>
                  <a:pt x="2638616" y="0"/>
                </a:cubicBezTo>
                <a:cubicBezTo>
                  <a:pt x="2824825" y="-27906"/>
                  <a:pt x="3043878" y="-22618"/>
                  <a:pt x="3257550" y="0"/>
                </a:cubicBezTo>
                <a:cubicBezTo>
                  <a:pt x="3256841" y="8157"/>
                  <a:pt x="3257137" y="12125"/>
                  <a:pt x="3257550" y="18288"/>
                </a:cubicBezTo>
                <a:cubicBezTo>
                  <a:pt x="2955505" y="29918"/>
                  <a:pt x="2697243" y="41720"/>
                  <a:pt x="2540889" y="18288"/>
                </a:cubicBezTo>
                <a:cubicBezTo>
                  <a:pt x="2384535" y="-5144"/>
                  <a:pt x="2114539" y="6231"/>
                  <a:pt x="1824228" y="18288"/>
                </a:cubicBezTo>
                <a:cubicBezTo>
                  <a:pt x="1533917" y="30345"/>
                  <a:pt x="1462450" y="24037"/>
                  <a:pt x="1172718" y="18288"/>
                </a:cubicBezTo>
                <a:cubicBezTo>
                  <a:pt x="882986" y="12540"/>
                  <a:pt x="500637" y="24492"/>
                  <a:pt x="0" y="18288"/>
                </a:cubicBezTo>
                <a:cubicBezTo>
                  <a:pt x="-46" y="12483"/>
                  <a:pt x="-203" y="6491"/>
                  <a:pt x="0" y="0"/>
                </a:cubicBezTo>
                <a:close/>
              </a:path>
              <a:path w="3257550" h="18288" stroke="0" extrusionOk="0">
                <a:moveTo>
                  <a:pt x="0" y="0"/>
                </a:moveTo>
                <a:cubicBezTo>
                  <a:pt x="278434" y="16845"/>
                  <a:pt x="441207" y="-24568"/>
                  <a:pt x="618935" y="0"/>
                </a:cubicBezTo>
                <a:cubicBezTo>
                  <a:pt x="796663" y="24568"/>
                  <a:pt x="985120" y="5689"/>
                  <a:pt x="1172718" y="0"/>
                </a:cubicBezTo>
                <a:cubicBezTo>
                  <a:pt x="1360316" y="-5689"/>
                  <a:pt x="1666432" y="29765"/>
                  <a:pt x="1889379" y="0"/>
                </a:cubicBezTo>
                <a:cubicBezTo>
                  <a:pt x="2112326" y="-29765"/>
                  <a:pt x="2378171" y="13184"/>
                  <a:pt x="2508314" y="0"/>
                </a:cubicBezTo>
                <a:cubicBezTo>
                  <a:pt x="2638457" y="-13184"/>
                  <a:pt x="2897393" y="-18048"/>
                  <a:pt x="3257550" y="0"/>
                </a:cubicBezTo>
                <a:cubicBezTo>
                  <a:pt x="3257286" y="4493"/>
                  <a:pt x="3257934" y="9472"/>
                  <a:pt x="3257550" y="18288"/>
                </a:cubicBezTo>
                <a:cubicBezTo>
                  <a:pt x="3005417" y="4399"/>
                  <a:pt x="2789824" y="23493"/>
                  <a:pt x="2606040" y="18288"/>
                </a:cubicBezTo>
                <a:cubicBezTo>
                  <a:pt x="2422256" y="13084"/>
                  <a:pt x="2161816" y="17045"/>
                  <a:pt x="1889379" y="18288"/>
                </a:cubicBezTo>
                <a:cubicBezTo>
                  <a:pt x="1616942" y="19531"/>
                  <a:pt x="1456938" y="28545"/>
                  <a:pt x="1335595" y="18288"/>
                </a:cubicBezTo>
                <a:cubicBezTo>
                  <a:pt x="1214252" y="8031"/>
                  <a:pt x="876335" y="26295"/>
                  <a:pt x="684085" y="18288"/>
                </a:cubicBezTo>
                <a:cubicBezTo>
                  <a:pt x="491835" y="10282"/>
                  <a:pt x="213058" y="3432"/>
                  <a:pt x="0" y="18288"/>
                </a:cubicBezTo>
                <a:cubicBezTo>
                  <a:pt x="843" y="9577"/>
                  <a:pt x="371" y="69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459486" y="2504819"/>
            <a:ext cx="5239512" cy="3672144"/>
          </a:xfrm>
        </p:spPr>
        <p:txBody>
          <a:bodyPr vert="horz" lIns="91440" tIns="45720" rIns="91440" bIns="45720" rtlCol="0">
            <a:normAutofit/>
          </a:bodyPr>
          <a:lstStyle/>
          <a:p>
            <a:pPr indent="-228600">
              <a:lnSpc>
                <a:spcPct val="90000"/>
              </a:lnSpc>
              <a:spcAft>
                <a:spcPts val="1200"/>
              </a:spcAft>
            </a:pPr>
            <a:r>
              <a:rPr lang="en-US" sz="2000" dirty="0"/>
              <a:t>What keeps us from raising 1 billion fish?</a:t>
            </a:r>
          </a:p>
          <a:p>
            <a:pPr indent="-228600">
              <a:lnSpc>
                <a:spcPct val="90000"/>
              </a:lnSpc>
            </a:pPr>
            <a:r>
              <a:rPr lang="en-US" sz="2000" dirty="0"/>
              <a:t>Hatchery constraints</a:t>
            </a:r>
          </a:p>
          <a:p>
            <a:pPr lvl="1" indent="-228600">
              <a:lnSpc>
                <a:spcPct val="90000"/>
              </a:lnSpc>
            </a:pPr>
            <a:r>
              <a:rPr lang="en-US" sz="1600" dirty="0"/>
              <a:t>Space</a:t>
            </a:r>
          </a:p>
          <a:p>
            <a:pPr lvl="1" indent="-228600">
              <a:lnSpc>
                <a:spcPct val="90000"/>
              </a:lnSpc>
            </a:pPr>
            <a:r>
              <a:rPr lang="en-US" sz="1600" dirty="0"/>
              <a:t>Water</a:t>
            </a:r>
          </a:p>
          <a:p>
            <a:pPr lvl="1" indent="-228600">
              <a:lnSpc>
                <a:spcPct val="90000"/>
              </a:lnSpc>
            </a:pPr>
            <a:r>
              <a:rPr lang="en-US" sz="1600" dirty="0"/>
              <a:t>Brood</a:t>
            </a:r>
          </a:p>
          <a:p>
            <a:pPr indent="-228600">
              <a:lnSpc>
                <a:spcPct val="90000"/>
              </a:lnSpc>
            </a:pPr>
            <a:r>
              <a:rPr lang="en-US" sz="2000" dirty="0"/>
              <a:t>Population constraints</a:t>
            </a:r>
          </a:p>
          <a:p>
            <a:pPr lvl="1" indent="-228600">
              <a:lnSpc>
                <a:spcPct val="90000"/>
              </a:lnSpc>
            </a:pPr>
            <a:r>
              <a:rPr lang="en-US" sz="1600" dirty="0"/>
              <a:t>ESA </a:t>
            </a:r>
          </a:p>
          <a:p>
            <a:pPr lvl="1" indent="-228600">
              <a:lnSpc>
                <a:spcPct val="90000"/>
              </a:lnSpc>
            </a:pPr>
            <a:r>
              <a:rPr lang="en-US" sz="1600" dirty="0"/>
              <a:t>Competition</a:t>
            </a:r>
          </a:p>
          <a:p>
            <a:pPr lvl="1" indent="-228600">
              <a:lnSpc>
                <a:spcPct val="90000"/>
              </a:lnSpc>
            </a:pPr>
            <a:r>
              <a:rPr lang="en-US" sz="1600" dirty="0" err="1"/>
              <a:t>Residualization</a:t>
            </a:r>
            <a:endParaRPr lang="en-US" sz="1600" dirty="0"/>
          </a:p>
          <a:p>
            <a:pPr lvl="1" indent="-228600">
              <a:lnSpc>
                <a:spcPct val="90000"/>
              </a:lnSpc>
            </a:pPr>
            <a:r>
              <a:rPr lang="en-US" sz="1600" dirty="0"/>
              <a:t>Habitat</a:t>
            </a:r>
          </a:p>
          <a:p>
            <a:pPr lvl="1" indent="-228600">
              <a:lnSpc>
                <a:spcPct val="90000"/>
              </a:lnSpc>
            </a:pPr>
            <a:r>
              <a:rPr lang="en-US" sz="1600" dirty="0"/>
              <a:t>Harvest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pic>
        <p:nvPicPr>
          <p:cNvPr id="2" name="Picture 1">
            <a:extLst>
              <a:ext uri="{FF2B5EF4-FFF2-40B4-BE49-F238E27FC236}">
                <a16:creationId xmlns:a16="http://schemas.microsoft.com/office/drawing/2014/main" id="{9DCBDA4E-AA22-86AF-F198-D583F4D67F8C}"/>
              </a:ext>
            </a:extLst>
          </p:cNvPr>
          <p:cNvPicPr>
            <a:picLocks noChangeAspect="1"/>
          </p:cNvPicPr>
          <p:nvPr/>
        </p:nvPicPr>
        <p:blipFill>
          <a:blip r:embed="rId4"/>
          <a:stretch>
            <a:fillRect/>
          </a:stretch>
        </p:blipFill>
        <p:spPr>
          <a:xfrm>
            <a:off x="5698997" y="1710070"/>
            <a:ext cx="3326130" cy="3437859"/>
          </a:xfrm>
          <a:prstGeom prst="rect">
            <a:avLst/>
          </a:prstGeom>
        </p:spPr>
      </p:pic>
    </p:spTree>
    <p:extLst>
      <p:ext uri="{BB962C8B-B14F-4D97-AF65-F5344CB8AC3E}">
        <p14:creationId xmlns:p14="http://schemas.microsoft.com/office/powerpoint/2010/main" val="4071457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p:cNvSpPr txBox="1">
            <a:spLocks/>
          </p:cNvSpPr>
          <p:nvPr/>
        </p:nvSpPr>
        <p:spPr>
          <a:xfrm>
            <a:off x="480060" y="325369"/>
            <a:ext cx="3276451" cy="1956841"/>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4700" b="1"/>
              <a:t>Winter Steelhead</a:t>
            </a:r>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80060" y="2872899"/>
            <a:ext cx="3182691" cy="3320668"/>
          </a:xfrm>
        </p:spPr>
        <p:txBody>
          <a:bodyPr vert="horz" lIns="91440" tIns="45720" rIns="91440" bIns="45720" rtlCol="0">
            <a:normAutofit/>
          </a:bodyPr>
          <a:lstStyle/>
          <a:p>
            <a:pPr marL="0" indent="-228600">
              <a:lnSpc>
                <a:spcPct val="90000"/>
              </a:lnSpc>
            </a:pPr>
            <a:r>
              <a:rPr lang="en-US" sz="1900" dirty="0"/>
              <a:t>3 Programs:</a:t>
            </a:r>
          </a:p>
          <a:p>
            <a:pPr marL="0" indent="-228600">
              <a:lnSpc>
                <a:spcPct val="90000"/>
              </a:lnSpc>
            </a:pPr>
            <a:endParaRPr lang="en-US" sz="800" dirty="0"/>
          </a:p>
          <a:p>
            <a:pPr marL="514350" indent="-228600">
              <a:lnSpc>
                <a:spcPct val="90000"/>
              </a:lnSpc>
            </a:pPr>
            <a:r>
              <a:rPr lang="en-US" sz="1900" dirty="0"/>
              <a:t>Lower Cowlitz:  308,500</a:t>
            </a:r>
          </a:p>
          <a:p>
            <a:pPr marL="857250" lvl="1" indent="-228600">
              <a:lnSpc>
                <a:spcPct val="90000"/>
              </a:lnSpc>
              <a:buFont typeface="Arial" panose="020B0604020202020204" pitchFamily="34" charset="0"/>
              <a:buChar char="•"/>
            </a:pPr>
            <a:r>
              <a:rPr lang="en-US" sz="1900" dirty="0"/>
              <a:t>Segregated</a:t>
            </a:r>
          </a:p>
          <a:p>
            <a:pPr marL="514350" indent="-228600">
              <a:lnSpc>
                <a:spcPct val="90000"/>
              </a:lnSpc>
            </a:pPr>
            <a:r>
              <a:rPr lang="en-US" sz="1900" dirty="0"/>
              <a:t>Tilton:   100,000</a:t>
            </a:r>
          </a:p>
          <a:p>
            <a:pPr marL="857250" lvl="1" indent="-228600">
              <a:lnSpc>
                <a:spcPct val="90000"/>
              </a:lnSpc>
              <a:buFont typeface="Arial" panose="020B0604020202020204" pitchFamily="34" charset="0"/>
              <a:buChar char="•"/>
            </a:pPr>
            <a:r>
              <a:rPr lang="en-US" sz="1900" dirty="0"/>
              <a:t>Integrated</a:t>
            </a:r>
          </a:p>
          <a:p>
            <a:pPr marL="514350" indent="-228600">
              <a:lnSpc>
                <a:spcPct val="90000"/>
              </a:lnSpc>
            </a:pPr>
            <a:r>
              <a:rPr lang="en-US" sz="1900" dirty="0"/>
              <a:t>Upper Cowlitz:  236,000</a:t>
            </a:r>
          </a:p>
          <a:p>
            <a:pPr marL="857250" lvl="1" indent="-228600">
              <a:lnSpc>
                <a:spcPct val="90000"/>
              </a:lnSpc>
              <a:buFont typeface="Arial" panose="020B0604020202020204" pitchFamily="34" charset="0"/>
              <a:buChar char="•"/>
            </a:pPr>
            <a:r>
              <a:rPr lang="en-US" sz="1900" dirty="0"/>
              <a:t>Integrated</a:t>
            </a:r>
          </a:p>
          <a:p>
            <a:pPr marL="514350" indent="-228600">
              <a:lnSpc>
                <a:spcPct val="90000"/>
              </a:lnSpc>
            </a:pPr>
            <a:endParaRPr lang="en-US" sz="1900" dirty="0"/>
          </a:p>
          <a:p>
            <a:pPr marL="57150" indent="-228600">
              <a:lnSpc>
                <a:spcPct val="90000"/>
              </a:lnSpc>
            </a:pPr>
            <a:r>
              <a:rPr lang="en-US" sz="2300" dirty="0"/>
              <a:t>Total: 644,500</a:t>
            </a:r>
          </a:p>
          <a:p>
            <a:pPr lvl="1" indent="-228600">
              <a:lnSpc>
                <a:spcPct val="90000"/>
              </a:lnSpc>
              <a:buFont typeface="Arial" panose="020B0604020202020204" pitchFamily="34" charset="0"/>
              <a:buChar char="•"/>
            </a:pPr>
            <a:endParaRPr lang="en-US" sz="1900" dirty="0"/>
          </a:p>
          <a:p>
            <a:pPr lvl="1" indent="-228600">
              <a:lnSpc>
                <a:spcPct val="90000"/>
              </a:lnSpc>
              <a:buFont typeface="Arial" panose="020B0604020202020204" pitchFamily="34" charset="0"/>
              <a:buChar char="•"/>
            </a:pPr>
            <a:endParaRPr lang="en-US" sz="1900" dirty="0"/>
          </a:p>
          <a:p>
            <a:pPr lvl="1" indent="-228600">
              <a:lnSpc>
                <a:spcPct val="90000"/>
              </a:lnSpc>
              <a:buFont typeface="Arial" panose="020B0604020202020204" pitchFamily="34" charset="0"/>
              <a:buChar char="•"/>
            </a:pPr>
            <a:endParaRPr lang="en-US" sz="1900" dirty="0"/>
          </a:p>
          <a:p>
            <a:pPr lvl="2">
              <a:lnSpc>
                <a:spcPct val="90000"/>
              </a:lnSpc>
            </a:pPr>
            <a:endParaRPr lang="en-US" sz="1900" dirty="0"/>
          </a:p>
        </p:txBody>
      </p:sp>
      <p:pic>
        <p:nvPicPr>
          <p:cNvPr id="4" name="Picture 3">
            <a:extLst>
              <a:ext uri="{FF2B5EF4-FFF2-40B4-BE49-F238E27FC236}">
                <a16:creationId xmlns:a16="http://schemas.microsoft.com/office/drawing/2014/main" id="{7DB07C9E-E0B9-3924-3B15-616782FAE2E0}"/>
              </a:ext>
            </a:extLst>
          </p:cNvPr>
          <p:cNvPicPr>
            <a:picLocks noChangeAspect="1"/>
          </p:cNvPicPr>
          <p:nvPr/>
        </p:nvPicPr>
        <p:blipFill>
          <a:blip r:embed="rId3"/>
          <a:srcRect l="23815" r="11301"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Tree>
    <p:extLst>
      <p:ext uri="{BB962C8B-B14F-4D97-AF65-F5344CB8AC3E}">
        <p14:creationId xmlns:p14="http://schemas.microsoft.com/office/powerpoint/2010/main" val="3271003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p:cNvSpPr txBox="1">
            <a:spLocks/>
          </p:cNvSpPr>
          <p:nvPr/>
        </p:nvSpPr>
        <p:spPr>
          <a:xfrm>
            <a:off x="473202" y="639520"/>
            <a:ext cx="2571750" cy="1719072"/>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4700" b="1" kern="1200">
                <a:solidFill>
                  <a:schemeClr val="tx1"/>
                </a:solidFill>
                <a:latin typeface="+mj-lt"/>
                <a:ea typeface="+mj-ea"/>
                <a:cs typeface="+mj-cs"/>
              </a:rPr>
              <a:t>Fall Chinook</a:t>
            </a:r>
          </a:p>
        </p:txBody>
      </p:sp>
      <p:sp>
        <p:nvSpPr>
          <p:cNvPr id="2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73202" y="2807208"/>
            <a:ext cx="2571750" cy="3410712"/>
          </a:xfrm>
        </p:spPr>
        <p:txBody>
          <a:bodyPr vert="horz" lIns="91440" tIns="45720" rIns="91440" bIns="45720" rtlCol="0" anchor="t">
            <a:normAutofit/>
          </a:bodyPr>
          <a:lstStyle/>
          <a:p>
            <a:pPr indent="-228600">
              <a:lnSpc>
                <a:spcPct val="90000"/>
              </a:lnSpc>
            </a:pPr>
            <a:r>
              <a:rPr lang="en-US" sz="1900" dirty="0"/>
              <a:t>Tilton</a:t>
            </a:r>
          </a:p>
          <a:p>
            <a:pPr lvl="1" indent="-228600">
              <a:lnSpc>
                <a:spcPct val="90000"/>
              </a:lnSpc>
              <a:buFont typeface="Arial" panose="020B0604020202020204" pitchFamily="34" charset="0"/>
              <a:buChar char="•"/>
            </a:pPr>
            <a:r>
              <a:rPr lang="en-US" sz="1900" dirty="0"/>
              <a:t>Integrated</a:t>
            </a:r>
          </a:p>
          <a:p>
            <a:pPr marL="0" indent="-228600">
              <a:lnSpc>
                <a:spcPct val="90000"/>
              </a:lnSpc>
            </a:pPr>
            <a:endParaRPr lang="en-US" sz="1900" dirty="0"/>
          </a:p>
          <a:p>
            <a:pPr indent="-228600">
              <a:lnSpc>
                <a:spcPct val="90000"/>
              </a:lnSpc>
            </a:pPr>
            <a:r>
              <a:rPr lang="en-US" sz="1900" dirty="0"/>
              <a:t>3,500,000</a:t>
            </a:r>
          </a:p>
          <a:p>
            <a:pPr indent="-228600">
              <a:lnSpc>
                <a:spcPct val="90000"/>
              </a:lnSpc>
            </a:pPr>
            <a:endParaRPr lang="en-US" sz="1900" dirty="0"/>
          </a:p>
          <a:p>
            <a:pPr lvl="1" indent="-228600">
              <a:lnSpc>
                <a:spcPct val="90000"/>
              </a:lnSpc>
              <a:buFont typeface="Arial" panose="020B0604020202020204" pitchFamily="34" charset="0"/>
              <a:buChar char="•"/>
            </a:pPr>
            <a:endParaRPr lang="en-US" sz="1900" dirty="0"/>
          </a:p>
          <a:p>
            <a:pPr marL="914400" lvl="2">
              <a:lnSpc>
                <a:spcPct val="90000"/>
              </a:lnSpc>
            </a:pPr>
            <a:endParaRPr lang="en-US" sz="1900" dirty="0"/>
          </a:p>
        </p:txBody>
      </p:sp>
      <p:pic>
        <p:nvPicPr>
          <p:cNvPr id="4" name="Picture 3">
            <a:extLst>
              <a:ext uri="{FF2B5EF4-FFF2-40B4-BE49-F238E27FC236}">
                <a16:creationId xmlns:a16="http://schemas.microsoft.com/office/drawing/2014/main" id="{67DC106E-131B-E022-320A-224C42097508}"/>
              </a:ext>
            </a:extLst>
          </p:cNvPr>
          <p:cNvPicPr>
            <a:picLocks noChangeAspect="1"/>
          </p:cNvPicPr>
          <p:nvPr/>
        </p:nvPicPr>
        <p:blipFill>
          <a:blip r:embed="rId3"/>
          <a:stretch>
            <a:fillRect/>
          </a:stretch>
        </p:blipFill>
        <p:spPr>
          <a:xfrm>
            <a:off x="3490722" y="2063358"/>
            <a:ext cx="5177790" cy="273128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Tree>
    <p:extLst>
      <p:ext uri="{BB962C8B-B14F-4D97-AF65-F5344CB8AC3E}">
        <p14:creationId xmlns:p14="http://schemas.microsoft.com/office/powerpoint/2010/main" val="3786624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p:cNvSpPr txBox="1">
            <a:spLocks/>
          </p:cNvSpPr>
          <p:nvPr/>
        </p:nvSpPr>
        <p:spPr>
          <a:xfrm>
            <a:off x="480060" y="329184"/>
            <a:ext cx="5170932" cy="178308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4700" b="1" dirty="0"/>
              <a:t>Coho</a:t>
            </a:r>
          </a:p>
          <a:p>
            <a:pPr>
              <a:lnSpc>
                <a:spcPct val="90000"/>
              </a:lnSpc>
              <a:spcAft>
                <a:spcPts val="600"/>
              </a:spcAft>
            </a:pPr>
            <a:endParaRPr lang="en-US" sz="4700" b="1" dirty="0"/>
          </a:p>
        </p:txBody>
      </p:sp>
      <p:sp>
        <p:nvSpPr>
          <p:cNvPr id="2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214" y="2395728"/>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54660" y="2547356"/>
            <a:ext cx="3470399" cy="3483864"/>
          </a:xfrm>
        </p:spPr>
        <p:txBody>
          <a:bodyPr vert="horz" lIns="91440" tIns="45720" rIns="91440" bIns="45720" rtlCol="0">
            <a:normAutofit/>
          </a:bodyPr>
          <a:lstStyle/>
          <a:p>
            <a:pPr indent="-228600">
              <a:lnSpc>
                <a:spcPct val="90000"/>
              </a:lnSpc>
            </a:pPr>
            <a:r>
              <a:rPr lang="en-US" sz="1900" dirty="0"/>
              <a:t>Upper Cowlitz</a:t>
            </a:r>
          </a:p>
          <a:p>
            <a:pPr marL="857250" lvl="1" indent="-342900">
              <a:lnSpc>
                <a:spcPct val="90000"/>
              </a:lnSpc>
              <a:buFont typeface="Arial" panose="020B0604020202020204" pitchFamily="34" charset="0"/>
              <a:buChar char="•"/>
            </a:pPr>
            <a:r>
              <a:rPr lang="en-US" sz="1900" dirty="0"/>
              <a:t>Integrated</a:t>
            </a:r>
          </a:p>
          <a:p>
            <a:pPr marL="514350" lvl="1" indent="0">
              <a:lnSpc>
                <a:spcPct val="90000"/>
              </a:lnSpc>
              <a:buNone/>
            </a:pPr>
            <a:endParaRPr lang="en-US" sz="1500" dirty="0"/>
          </a:p>
          <a:p>
            <a:pPr indent="-228600">
              <a:lnSpc>
                <a:spcPct val="90000"/>
              </a:lnSpc>
            </a:pPr>
            <a:r>
              <a:rPr lang="en-US" sz="1900" dirty="0"/>
              <a:t>Total basin release: 2,178,000</a:t>
            </a:r>
          </a:p>
          <a:p>
            <a:pPr indent="-228600">
              <a:lnSpc>
                <a:spcPct val="90000"/>
              </a:lnSpc>
            </a:pPr>
            <a:endParaRPr lang="en-US" sz="1900" dirty="0"/>
          </a:p>
          <a:p>
            <a:pPr indent="-228600">
              <a:lnSpc>
                <a:spcPct val="90000"/>
              </a:lnSpc>
            </a:pPr>
            <a:r>
              <a:rPr lang="en-US" sz="1900" dirty="0"/>
              <a:t>Mayfield Net Pens</a:t>
            </a:r>
          </a:p>
          <a:p>
            <a:pPr lvl="1" indent="-228600">
              <a:lnSpc>
                <a:spcPct val="90000"/>
              </a:lnSpc>
            </a:pPr>
            <a:r>
              <a:rPr lang="en-US" sz="1500" dirty="0"/>
              <a:t>Satellite Rearing facility</a:t>
            </a:r>
          </a:p>
          <a:p>
            <a:pPr lvl="1" indent="-228600">
              <a:lnSpc>
                <a:spcPct val="90000"/>
              </a:lnSpc>
              <a:buFont typeface="Arial" panose="020B0604020202020204" pitchFamily="34" charset="0"/>
              <a:buChar char="•"/>
            </a:pPr>
            <a:r>
              <a:rPr lang="en-US" sz="1900" dirty="0"/>
              <a:t>250,000 (or one pond) </a:t>
            </a:r>
            <a:r>
              <a:rPr lang="en-US" sz="1800" dirty="0"/>
              <a:t>from above total taken offsite to allow for additional spring Chinook growth to 5fpp.</a:t>
            </a:r>
          </a:p>
        </p:txBody>
      </p:sp>
      <p:pic>
        <p:nvPicPr>
          <p:cNvPr id="7" name="Picture 6">
            <a:extLst>
              <a:ext uri="{FF2B5EF4-FFF2-40B4-BE49-F238E27FC236}">
                <a16:creationId xmlns:a16="http://schemas.microsoft.com/office/drawing/2014/main" id="{09FDF5C6-0352-D566-928F-936672B4CB55}"/>
              </a:ext>
            </a:extLst>
          </p:cNvPr>
          <p:cNvPicPr>
            <a:picLocks noChangeAspect="1"/>
          </p:cNvPicPr>
          <p:nvPr/>
        </p:nvPicPr>
        <p:blipFill>
          <a:blip r:embed="rId3"/>
          <a:stretch>
            <a:fillRect/>
          </a:stretch>
        </p:blipFill>
        <p:spPr>
          <a:xfrm>
            <a:off x="4198087" y="777063"/>
            <a:ext cx="4695999" cy="2524098"/>
          </a:xfrm>
          <a:prstGeom prst="rect">
            <a:avLst/>
          </a:prstGeom>
        </p:spPr>
      </p:pic>
      <p:pic>
        <p:nvPicPr>
          <p:cNvPr id="4" name="Picture 3">
            <a:extLst>
              <a:ext uri="{FF2B5EF4-FFF2-40B4-BE49-F238E27FC236}">
                <a16:creationId xmlns:a16="http://schemas.microsoft.com/office/drawing/2014/main" id="{D72CB48B-F728-9818-ADEC-64C5AB2893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8087" y="3581400"/>
            <a:ext cx="4696739" cy="225274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9" name="TextBox 8"/>
          <p:cNvSpPr txBox="1"/>
          <p:nvPr/>
        </p:nvSpPr>
        <p:spPr>
          <a:xfrm>
            <a:off x="1143000" y="4565281"/>
            <a:ext cx="17526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181691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p:cNvSpPr txBox="1">
            <a:spLocks/>
          </p:cNvSpPr>
          <p:nvPr/>
        </p:nvSpPr>
        <p:spPr>
          <a:xfrm>
            <a:off x="473202" y="639520"/>
            <a:ext cx="2571750" cy="1719072"/>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4700" b="1" kern="1200" dirty="0">
                <a:solidFill>
                  <a:schemeClr val="tx1"/>
                </a:solidFill>
                <a:latin typeface="+mj-lt"/>
                <a:ea typeface="+mj-ea"/>
                <a:cs typeface="+mj-cs"/>
              </a:rPr>
              <a:t>Spring Chinook</a:t>
            </a:r>
            <a:endParaRPr lang="en-US" sz="4700" i="1" kern="1200" dirty="0">
              <a:solidFill>
                <a:schemeClr val="tx1"/>
              </a:solidFill>
              <a:latin typeface="+mj-lt"/>
              <a:ea typeface="+mj-ea"/>
              <a:cs typeface="+mj-cs"/>
            </a:endParaRPr>
          </a:p>
        </p:txBody>
      </p:sp>
      <p:sp>
        <p:nvSpPr>
          <p:cNvPr id="2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1"/>
          <p:cNvSpPr>
            <a:spLocks noGrp="1"/>
          </p:cNvSpPr>
          <p:nvPr>
            <p:ph idx="1"/>
          </p:nvPr>
        </p:nvSpPr>
        <p:spPr>
          <a:xfrm>
            <a:off x="495158" y="2636240"/>
            <a:ext cx="7375398" cy="3410712"/>
          </a:xfrm>
        </p:spPr>
        <p:txBody>
          <a:bodyPr vert="horz" lIns="91440" tIns="45720" rIns="91440" bIns="45720" rtlCol="0" anchor="t">
            <a:normAutofit/>
          </a:bodyPr>
          <a:lstStyle/>
          <a:p>
            <a:pPr indent="-228600">
              <a:lnSpc>
                <a:spcPct val="90000"/>
              </a:lnSpc>
            </a:pPr>
            <a:r>
              <a:rPr lang="en-US" sz="1800" b="1" dirty="0"/>
              <a:t>Upper Cowlitz</a:t>
            </a:r>
          </a:p>
          <a:p>
            <a:pPr lvl="1" indent="-228600">
              <a:lnSpc>
                <a:spcPct val="90000"/>
              </a:lnSpc>
              <a:buFont typeface="Arial" panose="020B0604020202020204" pitchFamily="34" charset="0"/>
              <a:buChar char="•"/>
            </a:pPr>
            <a:r>
              <a:rPr lang="en-US" sz="1400" dirty="0"/>
              <a:t>Segregated</a:t>
            </a:r>
          </a:p>
          <a:p>
            <a:pPr indent="-228600">
              <a:lnSpc>
                <a:spcPct val="90000"/>
              </a:lnSpc>
            </a:pPr>
            <a:r>
              <a:rPr lang="en-US" sz="1800" b="1" dirty="0"/>
              <a:t>3 Programs</a:t>
            </a:r>
          </a:p>
          <a:p>
            <a:pPr lvl="1" indent="-228600">
              <a:lnSpc>
                <a:spcPct val="90000"/>
              </a:lnSpc>
              <a:buFont typeface="Arial" panose="020B0604020202020204" pitchFamily="34" charset="0"/>
              <a:buChar char="•"/>
            </a:pPr>
            <a:r>
              <a:rPr lang="en-US" sz="1800" dirty="0"/>
              <a:t>537k @ 12fpp</a:t>
            </a:r>
          </a:p>
          <a:p>
            <a:pPr lvl="1" indent="-228600">
              <a:lnSpc>
                <a:spcPct val="90000"/>
              </a:lnSpc>
              <a:buFont typeface="Arial" panose="020B0604020202020204" pitchFamily="34" charset="0"/>
              <a:buChar char="•"/>
            </a:pPr>
            <a:r>
              <a:rPr lang="en-US" sz="1800" dirty="0"/>
              <a:t>420k @ 8fpp</a:t>
            </a:r>
          </a:p>
          <a:p>
            <a:pPr lvl="1" indent="-228600">
              <a:lnSpc>
                <a:spcPct val="90000"/>
              </a:lnSpc>
              <a:buFont typeface="Arial" panose="020B0604020202020204" pitchFamily="34" charset="0"/>
              <a:buChar char="•"/>
            </a:pPr>
            <a:r>
              <a:rPr lang="en-US" sz="1800" dirty="0"/>
              <a:t>700k @ 5fpp</a:t>
            </a:r>
          </a:p>
          <a:p>
            <a:pPr marL="514350" lvl="1" indent="0">
              <a:lnSpc>
                <a:spcPct val="90000"/>
              </a:lnSpc>
              <a:buNone/>
            </a:pPr>
            <a:r>
              <a:rPr lang="en-US" sz="1800" b="1" dirty="0"/>
              <a:t>Plus…</a:t>
            </a:r>
          </a:p>
          <a:p>
            <a:pPr lvl="1" indent="-228600">
              <a:lnSpc>
                <a:spcPct val="90000"/>
              </a:lnSpc>
              <a:buFont typeface="Arial" panose="020B0604020202020204" pitchFamily="34" charset="0"/>
              <a:buChar char="•"/>
            </a:pPr>
            <a:r>
              <a:rPr lang="en-US" sz="1800" dirty="0"/>
              <a:t>50k from 8fpp group, listed above, shipped to </a:t>
            </a:r>
            <a:r>
              <a:rPr lang="en-US" sz="1800" dirty="0" err="1"/>
              <a:t>Cfalls</a:t>
            </a:r>
            <a:r>
              <a:rPr lang="en-US" sz="1800" dirty="0"/>
              <a:t> to rear up to 5fpp @ Cowlitz Falls</a:t>
            </a:r>
          </a:p>
          <a:p>
            <a:pPr lvl="2">
              <a:lnSpc>
                <a:spcPct val="90000"/>
              </a:lnSpc>
            </a:pPr>
            <a:r>
              <a:rPr lang="en-US" sz="1400" dirty="0"/>
              <a:t>Satellite Rearing facility</a:t>
            </a:r>
          </a:p>
          <a:p>
            <a:pPr lvl="2">
              <a:lnSpc>
                <a:spcPct val="90000"/>
              </a:lnSpc>
            </a:pPr>
            <a:endParaRPr lang="en-US" sz="800" dirty="0"/>
          </a:p>
          <a:p>
            <a:pPr marL="114300" indent="-228600">
              <a:lnSpc>
                <a:spcPct val="90000"/>
              </a:lnSpc>
            </a:pPr>
            <a:r>
              <a:rPr lang="en-US" sz="1800" dirty="0"/>
              <a:t>    Total Basin Release:  1,657,000</a:t>
            </a:r>
          </a:p>
          <a:p>
            <a:pPr indent="-228600">
              <a:lnSpc>
                <a:spcPct val="90000"/>
              </a:lnSpc>
            </a:pPr>
            <a:endParaRPr lang="en-US" sz="1800" dirty="0"/>
          </a:p>
        </p:txBody>
      </p:sp>
      <p:pic>
        <p:nvPicPr>
          <p:cNvPr id="5" name="Picture 4">
            <a:extLst>
              <a:ext uri="{FF2B5EF4-FFF2-40B4-BE49-F238E27FC236}">
                <a16:creationId xmlns:a16="http://schemas.microsoft.com/office/drawing/2014/main" id="{0A468A45-02B4-7937-6A44-FEE857F8E740}"/>
              </a:ext>
            </a:extLst>
          </p:cNvPr>
          <p:cNvPicPr>
            <a:picLocks noChangeAspect="1"/>
          </p:cNvPicPr>
          <p:nvPr/>
        </p:nvPicPr>
        <p:blipFill>
          <a:blip r:embed="rId3"/>
          <a:stretch>
            <a:fillRect/>
          </a:stretch>
        </p:blipFill>
        <p:spPr>
          <a:xfrm>
            <a:off x="3406237" y="1614982"/>
            <a:ext cx="5573394" cy="267522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Tree>
    <p:extLst>
      <p:ext uri="{BB962C8B-B14F-4D97-AF65-F5344CB8AC3E}">
        <p14:creationId xmlns:p14="http://schemas.microsoft.com/office/powerpoint/2010/main" val="1616377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Placeholder 1"/>
          <p:cNvSpPr txBox="1">
            <a:spLocks/>
          </p:cNvSpPr>
          <p:nvPr/>
        </p:nvSpPr>
        <p:spPr>
          <a:xfrm>
            <a:off x="480060" y="329184"/>
            <a:ext cx="5170932" cy="178308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4700" b="1" dirty="0"/>
              <a:t>Summer Steelhead and Cutthroat</a:t>
            </a:r>
          </a:p>
        </p:txBody>
      </p:sp>
      <p:sp>
        <p:nvSpPr>
          <p:cNvPr id="2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214" y="2395728"/>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80060" y="2524579"/>
            <a:ext cx="5170932" cy="3483864"/>
          </a:xfrm>
        </p:spPr>
        <p:txBody>
          <a:bodyPr vert="horz" lIns="91440" tIns="45720" rIns="91440" bIns="45720" rtlCol="0">
            <a:normAutofit/>
          </a:bodyPr>
          <a:lstStyle/>
          <a:p>
            <a:pPr indent="-228600">
              <a:lnSpc>
                <a:spcPct val="90000"/>
              </a:lnSpc>
            </a:pPr>
            <a:r>
              <a:rPr lang="en-US" sz="1900" dirty="0"/>
              <a:t>Summer Steelhead</a:t>
            </a:r>
          </a:p>
          <a:p>
            <a:pPr lvl="1" indent="-228600">
              <a:lnSpc>
                <a:spcPct val="90000"/>
              </a:lnSpc>
              <a:buFont typeface="Arial" panose="020B0604020202020204" pitchFamily="34" charset="0"/>
              <a:buChar char="•"/>
            </a:pPr>
            <a:r>
              <a:rPr lang="en-US" sz="1900" dirty="0"/>
              <a:t>Segregated</a:t>
            </a:r>
          </a:p>
          <a:p>
            <a:pPr lvl="1" indent="-228600">
              <a:lnSpc>
                <a:spcPct val="90000"/>
              </a:lnSpc>
              <a:buFont typeface="Arial" panose="020B0604020202020204" pitchFamily="34" charset="0"/>
              <a:buChar char="•"/>
            </a:pPr>
            <a:r>
              <a:rPr lang="en-US" sz="1900" dirty="0"/>
              <a:t>650,000</a:t>
            </a:r>
          </a:p>
          <a:p>
            <a:pPr lvl="1" indent="-228600">
              <a:lnSpc>
                <a:spcPct val="90000"/>
              </a:lnSpc>
              <a:buFont typeface="Arial" panose="020B0604020202020204" pitchFamily="34" charset="0"/>
              <a:buChar char="•"/>
            </a:pPr>
            <a:r>
              <a:rPr lang="en-US" sz="1900" dirty="0"/>
              <a:t>Plan: 25k to net pens</a:t>
            </a:r>
          </a:p>
          <a:p>
            <a:pPr marL="457200" lvl="1" indent="-228600">
              <a:lnSpc>
                <a:spcPct val="90000"/>
              </a:lnSpc>
              <a:buFont typeface="Arial" panose="020B0604020202020204" pitchFamily="34" charset="0"/>
              <a:buChar char="•"/>
            </a:pPr>
            <a:endParaRPr lang="en-US" sz="1900" dirty="0"/>
          </a:p>
          <a:p>
            <a:pPr indent="-228600">
              <a:lnSpc>
                <a:spcPct val="90000"/>
              </a:lnSpc>
            </a:pPr>
            <a:r>
              <a:rPr lang="en-US" sz="1900" dirty="0"/>
              <a:t>Cutthroat Trout</a:t>
            </a:r>
          </a:p>
          <a:p>
            <a:pPr lvl="1" indent="-228600">
              <a:lnSpc>
                <a:spcPct val="90000"/>
              </a:lnSpc>
              <a:buFont typeface="Arial" panose="020B0604020202020204" pitchFamily="34" charset="0"/>
              <a:buChar char="•"/>
            </a:pPr>
            <a:r>
              <a:rPr lang="en-US" sz="1900" dirty="0"/>
              <a:t>Segregated</a:t>
            </a:r>
          </a:p>
          <a:p>
            <a:pPr lvl="1" indent="-228600">
              <a:lnSpc>
                <a:spcPct val="90000"/>
              </a:lnSpc>
              <a:buFont typeface="Arial" panose="020B0604020202020204" pitchFamily="34" charset="0"/>
              <a:buChar char="•"/>
            </a:pPr>
            <a:r>
              <a:rPr lang="en-US" sz="1900" dirty="0"/>
              <a:t>100,599</a:t>
            </a:r>
          </a:p>
          <a:p>
            <a:pPr lvl="1" indent="-228600">
              <a:lnSpc>
                <a:spcPct val="90000"/>
              </a:lnSpc>
              <a:buFont typeface="Arial" panose="020B0604020202020204" pitchFamily="34" charset="0"/>
              <a:buChar char="•"/>
            </a:pPr>
            <a:r>
              <a:rPr lang="en-US" sz="1900" dirty="0"/>
              <a:t>Plan: 10k to net pens</a:t>
            </a:r>
          </a:p>
          <a:p>
            <a:pPr lvl="1" indent="-228600">
              <a:lnSpc>
                <a:spcPct val="90000"/>
              </a:lnSpc>
              <a:buFont typeface="Arial" panose="020B0604020202020204" pitchFamily="34" charset="0"/>
              <a:buChar char="•"/>
            </a:pPr>
            <a:r>
              <a:rPr lang="en-US" sz="1900" dirty="0"/>
              <a:t>4.4 release size if programs are projected to exceed 650k </a:t>
            </a:r>
            <a:r>
              <a:rPr lang="en-US" sz="1900" dirty="0" err="1"/>
              <a:t>lb</a:t>
            </a:r>
            <a:r>
              <a:rPr lang="en-US" sz="1900" dirty="0"/>
              <a:t> cap.</a:t>
            </a:r>
          </a:p>
          <a:p>
            <a:pPr marL="457200" lvl="1" indent="-228600">
              <a:lnSpc>
                <a:spcPct val="90000"/>
              </a:lnSpc>
              <a:buFont typeface="Arial" panose="020B0604020202020204" pitchFamily="34" charset="0"/>
              <a:buChar char="•"/>
            </a:pPr>
            <a:endParaRPr lang="en-US" sz="1900" dirty="0"/>
          </a:p>
        </p:txBody>
      </p:sp>
      <p:pic>
        <p:nvPicPr>
          <p:cNvPr id="7" name="Picture 6">
            <a:extLst>
              <a:ext uri="{FF2B5EF4-FFF2-40B4-BE49-F238E27FC236}">
                <a16:creationId xmlns:a16="http://schemas.microsoft.com/office/drawing/2014/main" id="{1170CE5B-0121-D127-402C-A98B522576AB}"/>
              </a:ext>
            </a:extLst>
          </p:cNvPr>
          <p:cNvPicPr>
            <a:picLocks noChangeAspect="1"/>
          </p:cNvPicPr>
          <p:nvPr/>
        </p:nvPicPr>
        <p:blipFill>
          <a:blip r:embed="rId3"/>
          <a:stretch>
            <a:fillRect/>
          </a:stretch>
        </p:blipFill>
        <p:spPr>
          <a:xfrm>
            <a:off x="4876800" y="4034017"/>
            <a:ext cx="4018026" cy="148700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pic>
        <p:nvPicPr>
          <p:cNvPr id="10" name="Picture 9">
            <a:extLst>
              <a:ext uri="{FF2B5EF4-FFF2-40B4-BE49-F238E27FC236}">
                <a16:creationId xmlns:a16="http://schemas.microsoft.com/office/drawing/2014/main" id="{316826BC-E2F2-5A1C-FA55-B47FF665CA9B}"/>
              </a:ext>
            </a:extLst>
          </p:cNvPr>
          <p:cNvPicPr>
            <a:picLocks noChangeAspect="1"/>
          </p:cNvPicPr>
          <p:nvPr/>
        </p:nvPicPr>
        <p:blipFill>
          <a:blip r:embed="rId5"/>
          <a:stretch>
            <a:fillRect/>
          </a:stretch>
        </p:blipFill>
        <p:spPr>
          <a:xfrm>
            <a:off x="4876801" y="1684920"/>
            <a:ext cx="4018025" cy="2116603"/>
          </a:xfrm>
          <a:prstGeom prst="rect">
            <a:avLst/>
          </a:prstGeom>
        </p:spPr>
      </p:pic>
    </p:spTree>
    <p:extLst>
      <p:ext uri="{BB962C8B-B14F-4D97-AF65-F5344CB8AC3E}">
        <p14:creationId xmlns:p14="http://schemas.microsoft.com/office/powerpoint/2010/main" val="1230487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FFA1AD877ADF46AB6C8DED54F95421" ma:contentTypeVersion="15" ma:contentTypeDescription="Create a new document." ma:contentTypeScope="" ma:versionID="7cfa9191609483486e7d6f78ff49c5b9">
  <xsd:schema xmlns:xsd="http://www.w3.org/2001/XMLSchema" xmlns:xs="http://www.w3.org/2001/XMLSchema" xmlns:p="http://schemas.microsoft.com/office/2006/metadata/properties" xmlns:ns2="14df3668-4945-4393-af16-469ad576779c" targetNamespace="http://schemas.microsoft.com/office/2006/metadata/properties" ma:root="true" ma:fieldsID="8e809b48d4cd4beaca67945670021c15" ns2:_="">
    <xsd:import namespace="14df3668-4945-4393-af16-469ad576779c"/>
    <xsd:element name="properties">
      <xsd:complexType>
        <xsd:sequence>
          <xsd:element name="documentManagement">
            <xsd:complexType>
              <xsd:all>
                <xsd:element ref="ns2:Program" minOccurs="0"/>
                <xsd:element ref="ns2:For_x0020_Year"/>
                <xsd:element ref="ns2:Promotion_x0020_Type" minOccurs="0"/>
                <xsd:element ref="ns2:Document_x0020_Typ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df3668-4945-4393-af16-469ad576779c" elementFormDefault="qualified">
    <xsd:import namespace="http://schemas.microsoft.com/office/2006/documentManagement/types"/>
    <xsd:import namespace="http://schemas.microsoft.com/office/infopath/2007/PartnerControls"/>
    <xsd:element name="Program" ma:index="8" nillable="true" ma:displayName="Program" ma:default="All Residential" ma:description="Please enter the program that this document relates to." ma:format="Dropdown" ma:internalName="Program">
      <xsd:simpleType>
        <xsd:restriction base="dms:Choice">
          <xsd:enumeration value="All Residential"/>
          <xsd:enumeration value="Direct Mail Lists"/>
          <xsd:enumeration value="Duct Sealing"/>
          <xsd:enumeration value="Ductless Heat Pumps"/>
          <xsd:enumeration value="HHHN"/>
          <xsd:enumeration value="Lighting"/>
          <xsd:enumeration value="Lobby"/>
          <xsd:enumeration value="Meeting Notes"/>
          <xsd:enumeration value="Multifamily"/>
          <xsd:enumeration value="Retail Point-of-Purchase"/>
          <xsd:enumeration value="Showerheads"/>
          <xsd:enumeration value="Testimonials"/>
          <xsd:enumeration value="Weatherization"/>
          <xsd:enumeration value="Working Documents"/>
          <xsd:enumeration value="Zero Interest Loans"/>
        </xsd:restriction>
      </xsd:simpleType>
    </xsd:element>
    <xsd:element name="For_x0020_Year" ma:index="9" ma:displayName="For Year" ma:default="2016" ma:description="Please enter the year that this document is to be used." ma:format="Dropdown" ma:internalName="For_x0020_Year">
      <xsd:simpleType>
        <xsd:restriction base="dms:Choice">
          <xsd:enumeration value="2010"/>
          <xsd:enumeration value="2011"/>
          <xsd:enumeration value="2012"/>
          <xsd:enumeration value="2013"/>
          <xsd:enumeration value="2014"/>
          <xsd:enumeration value="2015"/>
          <xsd:enumeration value="2016"/>
        </xsd:restriction>
      </xsd:simpleType>
    </xsd:element>
    <xsd:element name="Promotion_x0020_Type" ma:index="10" nillable="true" ma:displayName="Promotion Type" ma:default="N/A" ma:description="For promotion documents, please select a promo type." ma:format="Dropdown" ma:internalName="Promotion_x0020_Type">
      <xsd:simpleType>
        <xsd:restriction base="dms:Choice">
          <xsd:enumeration value="Promo - Bartell Drugs Booklet"/>
          <xsd:enumeration value="Promo - Bill insert"/>
          <xsd:enumeration value="Promo - Billboard"/>
          <xsd:enumeration value="Promo - Bus ad"/>
          <xsd:enumeration value="Promo - CityScape / TV Tacoma"/>
          <xsd:enumeration value="Promo - CLICK! channels"/>
          <xsd:enumeration value="Promo - Comcast channels"/>
          <xsd:enumeration value="Community Guide"/>
          <xsd:enumeration value="Promo - Community Newsletter"/>
          <xsd:enumeration value="Contest"/>
          <xsd:enumeration value="Promo - Craigslist"/>
          <xsd:enumeration value="Direct Install"/>
          <xsd:enumeration value="Promo - Direct Mail"/>
          <xsd:enumeration value="Limited Promo - EnviroTalk newsletter"/>
          <xsd:enumeration value="Promo - Events"/>
          <xsd:enumeration value="Promo - Facebook"/>
          <xsd:enumeration value="Promo - Fife Free Press"/>
          <xsd:enumeration value="Limited Promo - KBTC"/>
          <xsd:enumeration value="Promo - Lobby Display"/>
          <xsd:enumeration value="Monthly Update"/>
          <xsd:enumeration value="N/A"/>
          <xsd:enumeration value="Promo - Online Calendar"/>
          <xsd:enumeration value="Onsite newspaper"/>
          <xsd:enumeration value="Promo - &quot;Point of Sale&quot; Pieces"/>
          <xsd:enumeration value="Promo - Postcard"/>
          <xsd:enumeration value="Limited Promo – Retail bag stuffer"/>
          <xsd:enumeration value="Limited Promo - Retailer postcard"/>
          <xsd:enumeration value="Promo - South Sound Magazine"/>
          <xsd:enumeration value="Promo - Tacoma Weekly"/>
          <xsd:enumeration value="Promo - The News Tribune"/>
          <xsd:enumeration value="Promo - TPU Website"/>
          <xsd:enumeration value="Promo - Twitter"/>
          <xsd:enumeration value="Promo - U Newsletter"/>
          <xsd:enumeration value="Promo - Weatherization Letter"/>
          <xsd:enumeration value="Update/RHA newspaper"/>
          <xsd:enumeration value="Utility bill envelope"/>
          <xsd:enumeration value="Promo - YouTube"/>
          <xsd:enumeration value="Promo - Online TNT"/>
          <xsd:enumeration value="Promo - Pay Box"/>
        </xsd:restriction>
      </xsd:simpleType>
    </xsd:element>
    <xsd:element name="Document_x0020_Type" ma:index="11" ma:displayName="Document Type" ma:description="1. Completed Piece – Program-specific final versions / forms&#10;2. Final Draft – Word/Excel documents, lack formatting and graphics&#10;3. Meeting – Agenda or Minutes/notes&#10;4. Plan – Work plans, budgets, marketing plans, schedules&#10;5. Presentation – Slides for Board/Section Managers, workshops&#10;6. Reference – E-Source Materials, other utility studies and samples&#10;7. Task – Items for review by staff&#10;8. Research – Focus groups, Market Segmentation studies, etc. &#10;9. Tracking – Web report, Info Center data, all measurements" ma:format="Dropdown" ma:internalName="Document_x0020_Type">
      <xsd:simpleType>
        <xsd:restriction base="dms:Choice">
          <xsd:enumeration value="Completed Piece"/>
          <xsd:enumeration value="Final Draft"/>
          <xsd:enumeration value="Meeting"/>
          <xsd:enumeration value="Plan"/>
          <xsd:enumeration value="Presentation"/>
          <xsd:enumeration value="Promotions"/>
          <xsd:enumeration value="Reference"/>
          <xsd:enumeration value="Report"/>
          <xsd:enumeration value="Task"/>
          <xsd:enumeration value="Tool"/>
          <xsd:enumeration value="Research"/>
          <xsd:enumeration value="Photo"/>
          <xsd:enumeration value="Track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rogram xmlns="14df3668-4945-4393-af16-469ad576779c">All Residential</Program>
    <For_x0020_Year xmlns="14df3668-4945-4393-af16-469ad576779c">2016</For_x0020_Year>
    <Document_x0020_Type xmlns="14df3668-4945-4393-af16-469ad576779c">Completed Piece</Document_x0020_Type>
    <Promotion_x0020_Type xmlns="14df3668-4945-4393-af16-469ad576779c">N/A</Promotion_x0020_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D7BAC0-92D2-4F81-901A-EB36B5284D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df3668-4945-4393-af16-469ad57677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4C6FFE-6495-479D-AF8D-D4DC6ED0B234}">
  <ds:schemaRefs>
    <ds:schemaRef ds:uri="http://purl.org/dc/terms/"/>
    <ds:schemaRef ds:uri="http://schemas.microsoft.com/office/2006/metadata/properties"/>
    <ds:schemaRef ds:uri="http://schemas.microsoft.com/office/2006/documentManagement/types"/>
    <ds:schemaRef ds:uri="http://www.w3.org/XML/1998/namespace"/>
    <ds:schemaRef ds:uri="http://purl.org/dc/elements/1.1/"/>
    <ds:schemaRef ds:uri="14df3668-4945-4393-af16-469ad576779c"/>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9B8C8F80-65F2-44FD-9DEA-5320113E4D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53015</TotalTime>
  <Words>2704</Words>
  <Application>Microsoft Office PowerPoint</Application>
  <PresentationFormat>On-screen Show (4:3)</PresentationFormat>
  <Paragraphs>366</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Calibri</vt:lpstr>
      <vt:lpstr>Cambria</vt:lpstr>
      <vt:lpstr>Corbel</vt:lpstr>
      <vt:lpstr>Segoe UI 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Tacoma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PowerPoint_RebateforThat_2-8-16</dc:title>
  <dc:creator>SaraBowles</dc:creator>
  <cp:lastModifiedBy>Shoblom, Eric</cp:lastModifiedBy>
  <cp:revision>182</cp:revision>
  <cp:lastPrinted>2017-10-16T14:47:42Z</cp:lastPrinted>
  <dcterms:created xsi:type="dcterms:W3CDTF">2015-11-10T16:33:01Z</dcterms:created>
  <dcterms:modified xsi:type="dcterms:W3CDTF">2026-04-15T22:37:09Z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0x010100FDFFA1AD877ADF46AB6C8DED54F95421</vt:lpwstr>
  </property>
  <property fmtid="{D5CDD505-2E9C-101B-9397-08002B2CF9AE}" pid="3" name="MSIP_Label_dcaad403-beaf-4d58-8868-791c33f888c7_Enabled">
    <vt:lpwstr>true</vt:lpwstr>
  </property>
  <property fmtid="{D5CDD505-2E9C-101B-9397-08002B2CF9AE}" pid="4" name="MSIP_Label_dcaad403-beaf-4d58-8868-791c33f888c7_SetDate">
    <vt:lpwstr>2026-01-27T16:30:35Z</vt:lpwstr>
  </property>
  <property fmtid="{D5CDD505-2E9C-101B-9397-08002B2CF9AE}" pid="5" name="MSIP_Label_dcaad403-beaf-4d58-8868-791c33f888c7_Method">
    <vt:lpwstr>Standard</vt:lpwstr>
  </property>
  <property fmtid="{D5CDD505-2E9C-101B-9397-08002B2CF9AE}" pid="6" name="MSIP_Label_dcaad403-beaf-4d58-8868-791c33f888c7_Name">
    <vt:lpwstr>Category 2 - Sensitive-Internal</vt:lpwstr>
  </property>
  <property fmtid="{D5CDD505-2E9C-101B-9397-08002B2CF9AE}" pid="7" name="MSIP_Label_dcaad403-beaf-4d58-8868-791c33f888c7_SiteId">
    <vt:lpwstr>8ef8e5fc-f375-40ae-ab99-e5cee9801271</vt:lpwstr>
  </property>
  <property fmtid="{D5CDD505-2E9C-101B-9397-08002B2CF9AE}" pid="8" name="MSIP_Label_dcaad403-beaf-4d58-8868-791c33f888c7_ActionId">
    <vt:lpwstr>29378620-cb5a-4d95-8e0c-df195f276d8c</vt:lpwstr>
  </property>
  <property fmtid="{D5CDD505-2E9C-101B-9397-08002B2CF9AE}" pid="9" name="MSIP_Label_dcaad403-beaf-4d58-8868-791c33f888c7_ContentBits">
    <vt:lpwstr>0</vt:lpwstr>
  </property>
</Properties>
</file>