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7" r:id="rId12"/>
    <p:sldId id="271" r:id="rId13"/>
    <p:sldId id="264" r:id="rId14"/>
    <p:sldId id="272" r:id="rId15"/>
    <p:sldId id="266" r:id="rId1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9A2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673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16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4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9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561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7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3561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9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5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1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7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0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3561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8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6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7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9A23B"/>
                </a:solidFill>
              </a:defRPr>
            </a:lvl1pPr>
          </a:lstStyle>
          <a:p>
            <a:fld id="{AF4EC068-4FF6-4FC9-9C04-7A145FC6E8CA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9A23B"/>
                </a:solidFill>
              </a:defRPr>
            </a:lvl1pPr>
          </a:lstStyle>
          <a:p>
            <a:fld id="{51255B04-E7AC-44C0-BADC-80B6279F87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08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5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991228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Cowlitz Trout Hatchery Steelhead Release Estimates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Scott Gibson/Tacoma Power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Cowlitz River Fisheries and Watershed Science Annual Conference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April 22, 2026</a:t>
            </a:r>
          </a:p>
        </p:txBody>
      </p:sp>
    </p:spTree>
    <p:extLst>
      <p:ext uri="{BB962C8B-B14F-4D97-AF65-F5344CB8AC3E}">
        <p14:creationId xmlns:p14="http://schemas.microsoft.com/office/powerpoint/2010/main" val="33401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Conductance counter 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172" y="1454624"/>
            <a:ext cx="5830605" cy="630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84" y="5224128"/>
            <a:ext cx="5536276" cy="62351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2465" y="1296886"/>
            <a:ext cx="7223760" cy="37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PIT array results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1708"/>
            <a:ext cx="4407729" cy="1878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59" y="1577991"/>
            <a:ext cx="4144149" cy="4074663"/>
          </a:xfrm>
          <a:prstGeom prst="rect">
            <a:avLst/>
          </a:prstGeom>
        </p:spPr>
      </p:pic>
      <p:pic>
        <p:nvPicPr>
          <p:cNvPr id="8" name="Picture 8" descr="C:\Users\psandstrom\AppData\Local\Microsoft\Windows\Temporary Internet Files\Content.Outlook\4P5GY28U\20180402_1423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20282"/>
            <a:ext cx="4381159" cy="22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release estimate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"/>
          <a:stretch/>
        </p:blipFill>
        <p:spPr>
          <a:xfrm>
            <a:off x="1280159" y="1482726"/>
            <a:ext cx="6342611" cy="3512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270" y="5059940"/>
            <a:ext cx="5792829" cy="6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and similar rates of survival across ponds and runs</a:t>
            </a:r>
          </a:p>
          <a:p>
            <a:endParaRPr lang="en-US" sz="1100" dirty="0"/>
          </a:p>
          <a:p>
            <a:r>
              <a:rPr lang="en-US" dirty="0"/>
              <a:t>Changes in practices have led to an improved ability to estimate fish exiting the facility</a:t>
            </a:r>
          </a:p>
          <a:p>
            <a:endParaRPr lang="en-US" sz="1100" dirty="0"/>
          </a:p>
          <a:p>
            <a:r>
              <a:rPr lang="en-US" dirty="0"/>
              <a:t>PIT array has high detection efficiency and both methodologies yielded similar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Four Peaks</a:t>
            </a:r>
          </a:p>
          <a:p>
            <a:pPr marL="0" indent="0">
              <a:buNone/>
            </a:pPr>
            <a:r>
              <a:rPr lang="en-US" sz="2000" dirty="0"/>
              <a:t>	Greg Mackey, Peter Stevens and Jacob Usinowicz</a:t>
            </a:r>
            <a:endParaRPr lang="en-US" dirty="0"/>
          </a:p>
          <a:p>
            <a:r>
              <a:rPr lang="en-US" sz="3000" dirty="0"/>
              <a:t>Anchor QEA</a:t>
            </a:r>
          </a:p>
          <a:p>
            <a:pPr marL="0" indent="0">
              <a:buNone/>
            </a:pPr>
            <a:r>
              <a:rPr lang="en-US" sz="2000" dirty="0"/>
              <a:t>	John </a:t>
            </a:r>
            <a:r>
              <a:rPr lang="en-US" sz="2000" dirty="0" err="1"/>
              <a:t>Skalski</a:t>
            </a:r>
            <a:r>
              <a:rPr lang="en-US" sz="2000" dirty="0"/>
              <a:t>, John Ferguson, and Rich Townsend</a:t>
            </a:r>
          </a:p>
          <a:p>
            <a:r>
              <a:rPr lang="en-US" sz="3000" dirty="0"/>
              <a:t>Tacoma Power</a:t>
            </a:r>
          </a:p>
          <a:p>
            <a:pPr marL="0" indent="0">
              <a:buNone/>
            </a:pPr>
            <a:r>
              <a:rPr lang="en-US" sz="2000" dirty="0"/>
              <a:t>	Eric Shoblom, Matt Bleich, Tim Hoffnagle, Matt Peter,  Jamie 	Murphy, Missy Baier,  Josh Ankeny and Trevor Johnson </a:t>
            </a:r>
          </a:p>
          <a:p>
            <a:r>
              <a:rPr lang="en-US" sz="2800" dirty="0"/>
              <a:t>Washington Department Fish and Wildlife</a:t>
            </a:r>
          </a:p>
          <a:p>
            <a:pPr marL="0" indent="0">
              <a:buNone/>
            </a:pPr>
            <a:r>
              <a:rPr lang="en-US" sz="2000" dirty="0"/>
              <a:t>	Dan Rawding, Clint Fitch, John Serl, Bryce Glaser, Phil Sandstrom   	and Mara Zimmerman and Thomas </a:t>
            </a:r>
            <a:r>
              <a:rPr lang="en-US" sz="2000" dirty="0" err="1"/>
              <a:t>Buehrens</a:t>
            </a:r>
            <a:endParaRPr lang="en-US" sz="2000" dirty="0"/>
          </a:p>
          <a:p>
            <a:pPr marL="0" indent="0">
              <a:buNone/>
            </a:pPr>
            <a:endParaRPr lang="en-US" sz="4000" dirty="0">
              <a:solidFill>
                <a:srgbClr val="F9A23B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771900"/>
            <a:ext cx="5486400" cy="8048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The Steelhead Superhighway – Monterey Peninsula Water Management Distr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58"/>
            <a:ext cx="9143999" cy="47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location</a:t>
            </a:r>
          </a:p>
          <a:p>
            <a:r>
              <a:rPr lang="en-US" dirty="0"/>
              <a:t>Production goals</a:t>
            </a:r>
          </a:p>
          <a:p>
            <a:r>
              <a:rPr lang="en-US" dirty="0"/>
              <a:t>Past practices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Current approach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What have we learned?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pic>
        <p:nvPicPr>
          <p:cNvPr id="4" name="Picture 2" descr="C:\Users\psandstrom\AppData\Local\Microsoft\Windows\Temporary Internet Files\Content.Outlook\4P5GY28U\20180503_164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78" b="32170"/>
          <a:stretch/>
        </p:blipFill>
        <p:spPr bwMode="auto">
          <a:xfrm>
            <a:off x="4879570" y="1600200"/>
            <a:ext cx="4172831" cy="41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 Location</a:t>
            </a:r>
          </a:p>
        </p:txBody>
      </p:sp>
      <p:pic>
        <p:nvPicPr>
          <p:cNvPr id="1026" name="Picture 2" descr="https://i0.wp.com/www.travelswithtowhee.com/wp-content/uploads/2022/10/x2021073c-scal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381"/>
            <a:ext cx="9144000" cy="24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0684"/>
            <a:ext cx="9144000" cy="2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Steelhead Production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Lower Cowlitz Winter Segregated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308,500</a:t>
            </a:r>
          </a:p>
          <a:p>
            <a:r>
              <a:rPr lang="en-US" sz="2400" dirty="0"/>
              <a:t>Tilton River Winter Integrated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100,000</a:t>
            </a:r>
          </a:p>
          <a:p>
            <a:r>
              <a:rPr lang="en-US" sz="2400" dirty="0"/>
              <a:t>Upper Cowlitz Winter Integrated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236,000</a:t>
            </a:r>
          </a:p>
          <a:p>
            <a:r>
              <a:rPr lang="en-US" sz="2400" dirty="0"/>
              <a:t>Lower Cowlitz Summer Segregated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650,000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68" y="1417638"/>
            <a:ext cx="3302632" cy="3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Past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Volumetric enumeration</a:t>
            </a:r>
          </a:p>
          <a:p>
            <a:r>
              <a:rPr lang="en-US" dirty="0"/>
              <a:t>Populate rearing lakes</a:t>
            </a:r>
          </a:p>
          <a:p>
            <a:r>
              <a:rPr lang="en-US" dirty="0"/>
              <a:t>Release</a:t>
            </a:r>
          </a:p>
          <a:p>
            <a:r>
              <a:rPr lang="en-US" dirty="0"/>
              <a:t>Conductance counts</a:t>
            </a:r>
          </a:p>
          <a:p>
            <a:r>
              <a:rPr lang="en-US" dirty="0"/>
              <a:t>Force out</a:t>
            </a:r>
          </a:p>
          <a:p>
            <a:r>
              <a:rPr lang="en-US" dirty="0"/>
              <a:t>Final count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19" y="1747318"/>
            <a:ext cx="3298381" cy="2300980"/>
          </a:xfrm>
          <a:prstGeom prst="rect">
            <a:avLst/>
          </a:prstGeom>
        </p:spPr>
      </p:pic>
      <p:pic>
        <p:nvPicPr>
          <p:cNvPr id="5" name="Picture 17" descr="C:\Users\psandstrom\AppData\Local\Microsoft\Windows\Temporary Internet Files\Content.Outlook\4P5GY28U\20180503_164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0" y="4048299"/>
            <a:ext cx="3298380" cy="18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5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Predation</a:t>
            </a:r>
          </a:p>
          <a:p>
            <a:r>
              <a:rPr lang="en-US" dirty="0"/>
              <a:t>Mortality tracking</a:t>
            </a:r>
          </a:p>
          <a:p>
            <a:r>
              <a:rPr lang="en-US" dirty="0"/>
              <a:t>Partition of stocks</a:t>
            </a:r>
          </a:p>
          <a:p>
            <a:r>
              <a:rPr lang="en-US" dirty="0"/>
              <a:t>Precision of release estimates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1625159"/>
            <a:ext cx="2340864" cy="2107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3914977"/>
            <a:ext cx="2340864" cy="18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Current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Developed CJS mark-recapture model</a:t>
            </a:r>
          </a:p>
          <a:p>
            <a:r>
              <a:rPr lang="en-US" sz="2000" dirty="0"/>
              <a:t>Installed PIT array</a:t>
            </a:r>
          </a:p>
          <a:p>
            <a:r>
              <a:rPr lang="en-US" sz="2000" dirty="0"/>
              <a:t>PIT tag summer and winter steelhead</a:t>
            </a:r>
          </a:p>
          <a:p>
            <a:r>
              <a:rPr lang="en-US" sz="2000" dirty="0"/>
              <a:t>Separate rearing lakes by population</a:t>
            </a:r>
          </a:p>
          <a:p>
            <a:r>
              <a:rPr lang="en-US" sz="2000" dirty="0"/>
              <a:t>Conduct weekly calibration checks</a:t>
            </a:r>
          </a:p>
          <a:p>
            <a:r>
              <a:rPr lang="en-US" sz="2000" dirty="0"/>
              <a:t>Spread out releases to minimize overlap</a:t>
            </a:r>
          </a:p>
          <a:p>
            <a:pPr marL="0" indent="0">
              <a:buNone/>
            </a:pPr>
            <a:r>
              <a:rPr lang="en-US" sz="2000" dirty="0"/>
              <a:t>       of populations</a:t>
            </a:r>
          </a:p>
          <a:p>
            <a:r>
              <a:rPr lang="en-US" sz="2000" dirty="0"/>
              <a:t>Compartmentalizing stocks</a:t>
            </a:r>
          </a:p>
          <a:p>
            <a:r>
              <a:rPr lang="en-US" sz="2000" dirty="0"/>
              <a:t>Increased bird hazing effort</a:t>
            </a:r>
          </a:p>
          <a:p>
            <a:endParaRPr lang="en-US" dirty="0"/>
          </a:p>
        </p:txBody>
      </p:sp>
      <p:pic>
        <p:nvPicPr>
          <p:cNvPr id="1026" name="Picture 6" descr="image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82" y="1600200"/>
            <a:ext cx="3408218" cy="213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Users\psandstrom\AppData\Local\Microsoft\Windows\Temporary Internet Files\Content.Outlook\4P5GY28U\20180330_084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82" y="3732415"/>
            <a:ext cx="3408218" cy="220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Current approach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898" y="1492453"/>
            <a:ext cx="4996902" cy="397732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6059"/>
            <a:ext cx="3682538" cy="35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79267" cy="46566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10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7"/>
            <a:ext cx="4272742" cy="437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image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42" y="1600197"/>
            <a:ext cx="3956858" cy="437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0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coma power theme">
  <a:themeElements>
    <a:clrScheme name="tacoma power colors">
      <a:dk1>
        <a:srgbClr val="35617A"/>
      </a:dk1>
      <a:lt1>
        <a:srgbClr val="FFFFFF"/>
      </a:lt1>
      <a:dk2>
        <a:srgbClr val="35617A"/>
      </a:dk2>
      <a:lt2>
        <a:srgbClr val="F9A23B"/>
      </a:lt2>
      <a:accent1>
        <a:srgbClr val="35617A"/>
      </a:accent1>
      <a:accent2>
        <a:srgbClr val="F9A23B"/>
      </a:accent2>
      <a:accent3>
        <a:srgbClr val="595959"/>
      </a:accent3>
      <a:accent4>
        <a:srgbClr val="35617A"/>
      </a:accent4>
      <a:accent5>
        <a:srgbClr val="F9A23B"/>
      </a:accent5>
      <a:accent6>
        <a:srgbClr val="595959"/>
      </a:accent6>
      <a:hlink>
        <a:srgbClr val="35617A"/>
      </a:hlink>
      <a:folHlink>
        <a:srgbClr val="F9A23B"/>
      </a:folHlink>
    </a:clrScheme>
    <a:fontScheme name="tacoma power fon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coma power theme" id="{A62D0340-CFDF-4385-AEF0-02635B4D1B8D}" vid="{B33588FC-EAAA-4EBF-B554-96FD6A633E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tacoma power theme</Template>
  <TotalTime>2471</TotalTime>
  <Words>274</Words>
  <Application>Microsoft Office PowerPoint</Application>
  <PresentationFormat>On-screen Show (4:3)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Corbel</vt:lpstr>
      <vt:lpstr>Wingdings</vt:lpstr>
      <vt:lpstr>tacoma power theme</vt:lpstr>
      <vt:lpstr>     Cowlitz Trout Hatchery Steelhead Release Estimates Scott Gibson/Tacoma Power Cowlitz River Fisheries and Watershed Science Annual Conference April 22, 2026</vt:lpstr>
      <vt:lpstr>Overview</vt:lpstr>
      <vt:lpstr>Project Location</vt:lpstr>
      <vt:lpstr>Steelhead Production Goals</vt:lpstr>
      <vt:lpstr>Past practices</vt:lpstr>
      <vt:lpstr>Challenges</vt:lpstr>
      <vt:lpstr>Current approach</vt:lpstr>
      <vt:lpstr>Current approach</vt:lpstr>
      <vt:lpstr>Current approach</vt:lpstr>
      <vt:lpstr>Conductance counter results</vt:lpstr>
      <vt:lpstr>PIT array results</vt:lpstr>
      <vt:lpstr>Final release estimate</vt:lpstr>
      <vt:lpstr>What have we learned?</vt:lpstr>
      <vt:lpstr>Acknowledgements</vt:lpstr>
      <vt:lpstr>Questions?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Cowlitz Trout Hatchery Steelhead Enumeration</dc:title>
  <dc:creator>Gibson, Scott</dc:creator>
  <cp:lastModifiedBy>Gibson, Scott</cp:lastModifiedBy>
  <cp:revision>48</cp:revision>
  <dcterms:created xsi:type="dcterms:W3CDTF">2024-08-28T13:25:19Z</dcterms:created>
  <dcterms:modified xsi:type="dcterms:W3CDTF">2026-04-22T14:00:56Z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aad403-beaf-4d58-8868-791c33f888c7_Enabled">
    <vt:lpwstr>true</vt:lpwstr>
  </property>
  <property fmtid="{D5CDD505-2E9C-101B-9397-08002B2CF9AE}" pid="3" name="MSIP_Label_dcaad403-beaf-4d58-8868-791c33f888c7_SetDate">
    <vt:lpwstr>2026-04-14T22:57:50Z</vt:lpwstr>
  </property>
  <property fmtid="{D5CDD505-2E9C-101B-9397-08002B2CF9AE}" pid="4" name="MSIP_Label_dcaad403-beaf-4d58-8868-791c33f888c7_Method">
    <vt:lpwstr>Standard</vt:lpwstr>
  </property>
  <property fmtid="{D5CDD505-2E9C-101B-9397-08002B2CF9AE}" pid="5" name="MSIP_Label_dcaad403-beaf-4d58-8868-791c33f888c7_Name">
    <vt:lpwstr>Category 2 - Sensitive-Internal</vt:lpwstr>
  </property>
  <property fmtid="{D5CDD505-2E9C-101B-9397-08002B2CF9AE}" pid="6" name="MSIP_Label_dcaad403-beaf-4d58-8868-791c33f888c7_SiteId">
    <vt:lpwstr>8ef8e5fc-f375-40ae-ab99-e5cee9801271</vt:lpwstr>
  </property>
  <property fmtid="{D5CDD505-2E9C-101B-9397-08002B2CF9AE}" pid="7" name="MSIP_Label_dcaad403-beaf-4d58-8868-791c33f888c7_ActionId">
    <vt:lpwstr>beb4677b-b7c2-41fd-8e6e-82ef8ee57849</vt:lpwstr>
  </property>
  <property fmtid="{D5CDD505-2E9C-101B-9397-08002B2CF9AE}" pid="8" name="MSIP_Label_dcaad403-beaf-4d58-8868-791c33f888c7_ContentBits">
    <vt:lpwstr>0</vt:lpwstr>
  </property>
  <property fmtid="{D5CDD505-2E9C-101B-9397-08002B2CF9AE}" pid="9" name="MSIP_Label_dcaad403-beaf-4d58-8868-791c33f888c7_Tag">
    <vt:lpwstr>10, 3, 0, 1</vt:lpwstr>
  </property>
</Properties>
</file>