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99" r:id="rId4"/>
    <p:sldId id="289" r:id="rId5"/>
    <p:sldId id="290" r:id="rId6"/>
    <p:sldId id="296" r:id="rId7"/>
    <p:sldId id="293" r:id="rId8"/>
    <p:sldId id="295" r:id="rId9"/>
    <p:sldId id="274" r:id="rId10"/>
    <p:sldId id="297" r:id="rId11"/>
    <p:sldId id="280" r:id="rId12"/>
    <p:sldId id="294" r:id="rId13"/>
    <p:sldId id="298" r:id="rId14"/>
    <p:sldId id="284" r:id="rId15"/>
    <p:sldId id="292" r:id="rId16"/>
    <p:sldId id="261" r:id="rId17"/>
    <p:sldId id="276" r:id="rId18"/>
    <p:sldId id="287"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1F0E38-6CA4-4A27-A314-42C8E4CBEE95}" v="73" dt="2026-04-21T21:26:05.9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80" d="100"/>
          <a:sy n="80" d="100"/>
        </p:scale>
        <p:origin x="77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uman, Jenise" userId="29c37f5b-a15f-4fe7-adef-dd0b2c03af70" providerId="ADAL" clId="{6658BE0B-1E61-48B7-8A8A-B5FB01FEEAD0}"/>
    <pc:docChg chg="modSld">
      <pc:chgData name="Bauman, Jenise" userId="29c37f5b-a15f-4fe7-adef-dd0b2c03af70" providerId="ADAL" clId="{6658BE0B-1E61-48B7-8A8A-B5FB01FEEAD0}" dt="2026-04-22T16:01:09.784" v="7" actId="6549"/>
      <pc:docMkLst>
        <pc:docMk/>
      </pc:docMkLst>
      <pc:sldChg chg="modSp mod">
        <pc:chgData name="Bauman, Jenise" userId="29c37f5b-a15f-4fe7-adef-dd0b2c03af70" providerId="ADAL" clId="{6658BE0B-1E61-48B7-8A8A-B5FB01FEEAD0}" dt="2026-04-22T16:01:09.784" v="7" actId="6549"/>
        <pc:sldMkLst>
          <pc:docMk/>
          <pc:sldMk cId="1227998297" sldId="259"/>
        </pc:sldMkLst>
        <pc:spChg chg="mod">
          <ac:chgData name="Bauman, Jenise" userId="29c37f5b-a15f-4fe7-adef-dd0b2c03af70" providerId="ADAL" clId="{6658BE0B-1E61-48B7-8A8A-B5FB01FEEAD0}" dt="2026-04-22T16:01:09.784" v="7" actId="6549"/>
          <ac:spMkLst>
            <pc:docMk/>
            <pc:sldMk cId="1227998297" sldId="259"/>
            <ac:spMk id="3" creationId="{C96CAEA7-8564-8012-1855-6493D47560B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C3AB-FCF8-5F31-AF48-829BFE3B28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5F3353-BEB7-AFD0-5FC3-AEC55B9F03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3474F5-C604-3DC9-59B2-5878C427241D}"/>
              </a:ext>
            </a:extLst>
          </p:cNvPr>
          <p:cNvSpPr>
            <a:spLocks noGrp="1"/>
          </p:cNvSpPr>
          <p:nvPr>
            <p:ph type="dt" sz="half" idx="10"/>
          </p:nvPr>
        </p:nvSpPr>
        <p:spPr/>
        <p:txBody>
          <a:bodyPr/>
          <a:lstStyle/>
          <a:p>
            <a:fld id="{0D82EE63-EA3F-4791-9592-2FFD90518F93}" type="datetimeFigureOut">
              <a:rPr lang="en-US" smtClean="0"/>
              <a:t>4/22/2026</a:t>
            </a:fld>
            <a:endParaRPr lang="en-US"/>
          </a:p>
        </p:txBody>
      </p:sp>
      <p:sp>
        <p:nvSpPr>
          <p:cNvPr id="5" name="Footer Placeholder 4">
            <a:extLst>
              <a:ext uri="{FF2B5EF4-FFF2-40B4-BE49-F238E27FC236}">
                <a16:creationId xmlns:a16="http://schemas.microsoft.com/office/drawing/2014/main" id="{4E58E503-D244-12E5-23A6-1BA4ECAC7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1BD8E-5788-4F09-347C-046746EBE3CD}"/>
              </a:ext>
            </a:extLst>
          </p:cNvPr>
          <p:cNvSpPr>
            <a:spLocks noGrp="1"/>
          </p:cNvSpPr>
          <p:nvPr>
            <p:ph type="sldNum" sz="quarter" idx="12"/>
          </p:nvPr>
        </p:nvSpPr>
        <p:spPr/>
        <p:txBody>
          <a:bodyPr/>
          <a:lstStyle/>
          <a:p>
            <a:fld id="{47B00171-725A-4C31-9373-631253CD0E54}" type="slidenum">
              <a:rPr lang="en-US" smtClean="0"/>
              <a:t>‹#›</a:t>
            </a:fld>
            <a:endParaRPr lang="en-US"/>
          </a:p>
        </p:txBody>
      </p:sp>
    </p:spTree>
    <p:extLst>
      <p:ext uri="{BB962C8B-B14F-4D97-AF65-F5344CB8AC3E}">
        <p14:creationId xmlns:p14="http://schemas.microsoft.com/office/powerpoint/2010/main" val="3699596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8136E-EA7C-6CE7-0178-E800393489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AD687C-F302-2FB8-0FD5-D19193659B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265CB-14B7-4F53-415C-FC46FAB3FC10}"/>
              </a:ext>
            </a:extLst>
          </p:cNvPr>
          <p:cNvSpPr>
            <a:spLocks noGrp="1"/>
          </p:cNvSpPr>
          <p:nvPr>
            <p:ph type="dt" sz="half" idx="10"/>
          </p:nvPr>
        </p:nvSpPr>
        <p:spPr/>
        <p:txBody>
          <a:bodyPr/>
          <a:lstStyle/>
          <a:p>
            <a:fld id="{0D82EE63-EA3F-4791-9592-2FFD90518F93}" type="datetimeFigureOut">
              <a:rPr lang="en-US" smtClean="0"/>
              <a:t>4/22/2026</a:t>
            </a:fld>
            <a:endParaRPr lang="en-US"/>
          </a:p>
        </p:txBody>
      </p:sp>
      <p:sp>
        <p:nvSpPr>
          <p:cNvPr id="5" name="Footer Placeholder 4">
            <a:extLst>
              <a:ext uri="{FF2B5EF4-FFF2-40B4-BE49-F238E27FC236}">
                <a16:creationId xmlns:a16="http://schemas.microsoft.com/office/drawing/2014/main" id="{8245087F-F3BE-F773-5FC9-341BC71D1E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F5249-5C9A-BDF7-7B41-9BC980B6091C}"/>
              </a:ext>
            </a:extLst>
          </p:cNvPr>
          <p:cNvSpPr>
            <a:spLocks noGrp="1"/>
          </p:cNvSpPr>
          <p:nvPr>
            <p:ph type="sldNum" sz="quarter" idx="12"/>
          </p:nvPr>
        </p:nvSpPr>
        <p:spPr/>
        <p:txBody>
          <a:bodyPr/>
          <a:lstStyle/>
          <a:p>
            <a:fld id="{47B00171-725A-4C31-9373-631253CD0E54}" type="slidenum">
              <a:rPr lang="en-US" smtClean="0"/>
              <a:t>‹#›</a:t>
            </a:fld>
            <a:endParaRPr lang="en-US"/>
          </a:p>
        </p:txBody>
      </p:sp>
    </p:spTree>
    <p:extLst>
      <p:ext uri="{BB962C8B-B14F-4D97-AF65-F5344CB8AC3E}">
        <p14:creationId xmlns:p14="http://schemas.microsoft.com/office/powerpoint/2010/main" val="2155473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05F78C-3AA2-A8EC-846B-9660437BAD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380D60-59BE-22C6-1176-9B85D17F99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94C8C-63FD-7A8E-EA48-DE0573B3FC4C}"/>
              </a:ext>
            </a:extLst>
          </p:cNvPr>
          <p:cNvSpPr>
            <a:spLocks noGrp="1"/>
          </p:cNvSpPr>
          <p:nvPr>
            <p:ph type="dt" sz="half" idx="10"/>
          </p:nvPr>
        </p:nvSpPr>
        <p:spPr/>
        <p:txBody>
          <a:bodyPr/>
          <a:lstStyle/>
          <a:p>
            <a:fld id="{0D82EE63-EA3F-4791-9592-2FFD90518F93}" type="datetimeFigureOut">
              <a:rPr lang="en-US" smtClean="0"/>
              <a:t>4/22/2026</a:t>
            </a:fld>
            <a:endParaRPr lang="en-US"/>
          </a:p>
        </p:txBody>
      </p:sp>
      <p:sp>
        <p:nvSpPr>
          <p:cNvPr id="5" name="Footer Placeholder 4">
            <a:extLst>
              <a:ext uri="{FF2B5EF4-FFF2-40B4-BE49-F238E27FC236}">
                <a16:creationId xmlns:a16="http://schemas.microsoft.com/office/drawing/2014/main" id="{2CCE219F-5E71-61F6-7E23-697B57E57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CA7566-E1DA-8608-B698-ADD653D08C1B}"/>
              </a:ext>
            </a:extLst>
          </p:cNvPr>
          <p:cNvSpPr>
            <a:spLocks noGrp="1"/>
          </p:cNvSpPr>
          <p:nvPr>
            <p:ph type="sldNum" sz="quarter" idx="12"/>
          </p:nvPr>
        </p:nvSpPr>
        <p:spPr/>
        <p:txBody>
          <a:bodyPr/>
          <a:lstStyle/>
          <a:p>
            <a:fld id="{47B00171-725A-4C31-9373-631253CD0E54}" type="slidenum">
              <a:rPr lang="en-US" smtClean="0"/>
              <a:t>‹#›</a:t>
            </a:fld>
            <a:endParaRPr lang="en-US"/>
          </a:p>
        </p:txBody>
      </p:sp>
    </p:spTree>
    <p:extLst>
      <p:ext uri="{BB962C8B-B14F-4D97-AF65-F5344CB8AC3E}">
        <p14:creationId xmlns:p14="http://schemas.microsoft.com/office/powerpoint/2010/main" val="3893616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9AB6-A09A-C21A-D40A-2FC105EFE2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A97B7-224F-5CAC-0C27-DDC96E5D28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7BBD2-2751-0562-677B-AECE5C5896F4}"/>
              </a:ext>
            </a:extLst>
          </p:cNvPr>
          <p:cNvSpPr>
            <a:spLocks noGrp="1"/>
          </p:cNvSpPr>
          <p:nvPr>
            <p:ph type="dt" sz="half" idx="10"/>
          </p:nvPr>
        </p:nvSpPr>
        <p:spPr/>
        <p:txBody>
          <a:bodyPr/>
          <a:lstStyle/>
          <a:p>
            <a:fld id="{0D82EE63-EA3F-4791-9592-2FFD90518F93}" type="datetimeFigureOut">
              <a:rPr lang="en-US" smtClean="0"/>
              <a:t>4/22/2026</a:t>
            </a:fld>
            <a:endParaRPr lang="en-US"/>
          </a:p>
        </p:txBody>
      </p:sp>
      <p:sp>
        <p:nvSpPr>
          <p:cNvPr id="5" name="Footer Placeholder 4">
            <a:extLst>
              <a:ext uri="{FF2B5EF4-FFF2-40B4-BE49-F238E27FC236}">
                <a16:creationId xmlns:a16="http://schemas.microsoft.com/office/drawing/2014/main" id="{9E29D783-A98F-54F9-8716-03B539A8D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DBB15-CB2B-96F0-A88C-45B3034EF0E1}"/>
              </a:ext>
            </a:extLst>
          </p:cNvPr>
          <p:cNvSpPr>
            <a:spLocks noGrp="1"/>
          </p:cNvSpPr>
          <p:nvPr>
            <p:ph type="sldNum" sz="quarter" idx="12"/>
          </p:nvPr>
        </p:nvSpPr>
        <p:spPr/>
        <p:txBody>
          <a:bodyPr/>
          <a:lstStyle/>
          <a:p>
            <a:fld id="{47B00171-725A-4C31-9373-631253CD0E54}" type="slidenum">
              <a:rPr lang="en-US" smtClean="0"/>
              <a:t>‹#›</a:t>
            </a:fld>
            <a:endParaRPr lang="en-US"/>
          </a:p>
        </p:txBody>
      </p:sp>
    </p:spTree>
    <p:extLst>
      <p:ext uri="{BB962C8B-B14F-4D97-AF65-F5344CB8AC3E}">
        <p14:creationId xmlns:p14="http://schemas.microsoft.com/office/powerpoint/2010/main" val="1382294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9DB1B-D973-2FB2-FF1C-5D0AC033D6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FC93A0-C53D-DC84-C396-B1867FD912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008BD3-730A-FEEE-CCEC-FBD688A60709}"/>
              </a:ext>
            </a:extLst>
          </p:cNvPr>
          <p:cNvSpPr>
            <a:spLocks noGrp="1"/>
          </p:cNvSpPr>
          <p:nvPr>
            <p:ph type="dt" sz="half" idx="10"/>
          </p:nvPr>
        </p:nvSpPr>
        <p:spPr/>
        <p:txBody>
          <a:bodyPr/>
          <a:lstStyle/>
          <a:p>
            <a:fld id="{0D82EE63-EA3F-4791-9592-2FFD90518F93}" type="datetimeFigureOut">
              <a:rPr lang="en-US" smtClean="0"/>
              <a:t>4/22/2026</a:t>
            </a:fld>
            <a:endParaRPr lang="en-US"/>
          </a:p>
        </p:txBody>
      </p:sp>
      <p:sp>
        <p:nvSpPr>
          <p:cNvPr id="5" name="Footer Placeholder 4">
            <a:extLst>
              <a:ext uri="{FF2B5EF4-FFF2-40B4-BE49-F238E27FC236}">
                <a16:creationId xmlns:a16="http://schemas.microsoft.com/office/drawing/2014/main" id="{34544102-D876-9306-4EB0-5A2D6E8D5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8F3292-7A0D-02AB-1A1A-A41F6A752164}"/>
              </a:ext>
            </a:extLst>
          </p:cNvPr>
          <p:cNvSpPr>
            <a:spLocks noGrp="1"/>
          </p:cNvSpPr>
          <p:nvPr>
            <p:ph type="sldNum" sz="quarter" idx="12"/>
          </p:nvPr>
        </p:nvSpPr>
        <p:spPr/>
        <p:txBody>
          <a:bodyPr/>
          <a:lstStyle/>
          <a:p>
            <a:fld id="{47B00171-725A-4C31-9373-631253CD0E54}" type="slidenum">
              <a:rPr lang="en-US" smtClean="0"/>
              <a:t>‹#›</a:t>
            </a:fld>
            <a:endParaRPr lang="en-US"/>
          </a:p>
        </p:txBody>
      </p:sp>
    </p:spTree>
    <p:extLst>
      <p:ext uri="{BB962C8B-B14F-4D97-AF65-F5344CB8AC3E}">
        <p14:creationId xmlns:p14="http://schemas.microsoft.com/office/powerpoint/2010/main" val="793426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CE86E-85CA-B34A-6A1F-21B9DC567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F005F4-969A-0724-12C0-2B5F1F3009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E87A6E-7B1E-3C55-5F02-48DE544F04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045598-2638-CE25-565A-658BDA9B89E5}"/>
              </a:ext>
            </a:extLst>
          </p:cNvPr>
          <p:cNvSpPr>
            <a:spLocks noGrp="1"/>
          </p:cNvSpPr>
          <p:nvPr>
            <p:ph type="dt" sz="half" idx="10"/>
          </p:nvPr>
        </p:nvSpPr>
        <p:spPr/>
        <p:txBody>
          <a:bodyPr/>
          <a:lstStyle/>
          <a:p>
            <a:fld id="{0D82EE63-EA3F-4791-9592-2FFD90518F93}" type="datetimeFigureOut">
              <a:rPr lang="en-US" smtClean="0"/>
              <a:t>4/22/2026</a:t>
            </a:fld>
            <a:endParaRPr lang="en-US"/>
          </a:p>
        </p:txBody>
      </p:sp>
      <p:sp>
        <p:nvSpPr>
          <p:cNvPr id="6" name="Footer Placeholder 5">
            <a:extLst>
              <a:ext uri="{FF2B5EF4-FFF2-40B4-BE49-F238E27FC236}">
                <a16:creationId xmlns:a16="http://schemas.microsoft.com/office/drawing/2014/main" id="{D9BED623-C698-2B5F-3F1F-CFA8008AB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D0E108-8DF1-F251-3FF8-3F76F68C9C5D}"/>
              </a:ext>
            </a:extLst>
          </p:cNvPr>
          <p:cNvSpPr>
            <a:spLocks noGrp="1"/>
          </p:cNvSpPr>
          <p:nvPr>
            <p:ph type="sldNum" sz="quarter" idx="12"/>
          </p:nvPr>
        </p:nvSpPr>
        <p:spPr/>
        <p:txBody>
          <a:bodyPr/>
          <a:lstStyle/>
          <a:p>
            <a:fld id="{47B00171-725A-4C31-9373-631253CD0E54}" type="slidenum">
              <a:rPr lang="en-US" smtClean="0"/>
              <a:t>‹#›</a:t>
            </a:fld>
            <a:endParaRPr lang="en-US"/>
          </a:p>
        </p:txBody>
      </p:sp>
    </p:spTree>
    <p:extLst>
      <p:ext uri="{BB962C8B-B14F-4D97-AF65-F5344CB8AC3E}">
        <p14:creationId xmlns:p14="http://schemas.microsoft.com/office/powerpoint/2010/main" val="3218535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86734-003F-0E92-49C2-17C2D98C14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6EF4BF-DA49-DA09-4093-0F7C53B0AD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C2F2DE-97FB-4453-4E37-7652B37282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B02331-10E5-C222-1152-27614304FA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56EE05-B521-680D-C0AD-83AB6F7786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AF3088-FF72-C33C-34C4-FFDD7E62FE17}"/>
              </a:ext>
            </a:extLst>
          </p:cNvPr>
          <p:cNvSpPr>
            <a:spLocks noGrp="1"/>
          </p:cNvSpPr>
          <p:nvPr>
            <p:ph type="dt" sz="half" idx="10"/>
          </p:nvPr>
        </p:nvSpPr>
        <p:spPr/>
        <p:txBody>
          <a:bodyPr/>
          <a:lstStyle/>
          <a:p>
            <a:fld id="{0D82EE63-EA3F-4791-9592-2FFD90518F93}" type="datetimeFigureOut">
              <a:rPr lang="en-US" smtClean="0"/>
              <a:t>4/22/2026</a:t>
            </a:fld>
            <a:endParaRPr lang="en-US"/>
          </a:p>
        </p:txBody>
      </p:sp>
      <p:sp>
        <p:nvSpPr>
          <p:cNvPr id="8" name="Footer Placeholder 7">
            <a:extLst>
              <a:ext uri="{FF2B5EF4-FFF2-40B4-BE49-F238E27FC236}">
                <a16:creationId xmlns:a16="http://schemas.microsoft.com/office/drawing/2014/main" id="{682BC5F8-D6F1-93C8-6E74-169D83C63A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E26594-A1AE-23F5-A23D-76EBD7F0BA52}"/>
              </a:ext>
            </a:extLst>
          </p:cNvPr>
          <p:cNvSpPr>
            <a:spLocks noGrp="1"/>
          </p:cNvSpPr>
          <p:nvPr>
            <p:ph type="sldNum" sz="quarter" idx="12"/>
          </p:nvPr>
        </p:nvSpPr>
        <p:spPr/>
        <p:txBody>
          <a:bodyPr/>
          <a:lstStyle/>
          <a:p>
            <a:fld id="{47B00171-725A-4C31-9373-631253CD0E54}" type="slidenum">
              <a:rPr lang="en-US" smtClean="0"/>
              <a:t>‹#›</a:t>
            </a:fld>
            <a:endParaRPr lang="en-US"/>
          </a:p>
        </p:txBody>
      </p:sp>
    </p:spTree>
    <p:extLst>
      <p:ext uri="{BB962C8B-B14F-4D97-AF65-F5344CB8AC3E}">
        <p14:creationId xmlns:p14="http://schemas.microsoft.com/office/powerpoint/2010/main" val="2263023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C5CE-AAE2-A1ED-22C1-40CC2CE25C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40EF8-74DE-651E-9BDC-80A21C46F6FE}"/>
              </a:ext>
            </a:extLst>
          </p:cNvPr>
          <p:cNvSpPr>
            <a:spLocks noGrp="1"/>
          </p:cNvSpPr>
          <p:nvPr>
            <p:ph type="dt" sz="half" idx="10"/>
          </p:nvPr>
        </p:nvSpPr>
        <p:spPr/>
        <p:txBody>
          <a:bodyPr/>
          <a:lstStyle/>
          <a:p>
            <a:fld id="{0D82EE63-EA3F-4791-9592-2FFD90518F93}" type="datetimeFigureOut">
              <a:rPr lang="en-US" smtClean="0"/>
              <a:t>4/22/2026</a:t>
            </a:fld>
            <a:endParaRPr lang="en-US"/>
          </a:p>
        </p:txBody>
      </p:sp>
      <p:sp>
        <p:nvSpPr>
          <p:cNvPr id="4" name="Footer Placeholder 3">
            <a:extLst>
              <a:ext uri="{FF2B5EF4-FFF2-40B4-BE49-F238E27FC236}">
                <a16:creationId xmlns:a16="http://schemas.microsoft.com/office/drawing/2014/main" id="{9509D823-E71B-8F93-ED53-C990645CF1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8E18C6-F937-893F-38B6-82070CA65068}"/>
              </a:ext>
            </a:extLst>
          </p:cNvPr>
          <p:cNvSpPr>
            <a:spLocks noGrp="1"/>
          </p:cNvSpPr>
          <p:nvPr>
            <p:ph type="sldNum" sz="quarter" idx="12"/>
          </p:nvPr>
        </p:nvSpPr>
        <p:spPr/>
        <p:txBody>
          <a:bodyPr/>
          <a:lstStyle/>
          <a:p>
            <a:fld id="{47B00171-725A-4C31-9373-631253CD0E54}" type="slidenum">
              <a:rPr lang="en-US" smtClean="0"/>
              <a:t>‹#›</a:t>
            </a:fld>
            <a:endParaRPr lang="en-US"/>
          </a:p>
        </p:txBody>
      </p:sp>
    </p:spTree>
    <p:extLst>
      <p:ext uri="{BB962C8B-B14F-4D97-AF65-F5344CB8AC3E}">
        <p14:creationId xmlns:p14="http://schemas.microsoft.com/office/powerpoint/2010/main" val="92750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D60B6-0BE9-DB93-C3EF-E57DF56C4D5A}"/>
              </a:ext>
            </a:extLst>
          </p:cNvPr>
          <p:cNvSpPr>
            <a:spLocks noGrp="1"/>
          </p:cNvSpPr>
          <p:nvPr>
            <p:ph type="dt" sz="half" idx="10"/>
          </p:nvPr>
        </p:nvSpPr>
        <p:spPr/>
        <p:txBody>
          <a:bodyPr/>
          <a:lstStyle/>
          <a:p>
            <a:fld id="{0D82EE63-EA3F-4791-9592-2FFD90518F93}" type="datetimeFigureOut">
              <a:rPr lang="en-US" smtClean="0"/>
              <a:t>4/22/2026</a:t>
            </a:fld>
            <a:endParaRPr lang="en-US"/>
          </a:p>
        </p:txBody>
      </p:sp>
      <p:sp>
        <p:nvSpPr>
          <p:cNvPr id="3" name="Footer Placeholder 2">
            <a:extLst>
              <a:ext uri="{FF2B5EF4-FFF2-40B4-BE49-F238E27FC236}">
                <a16:creationId xmlns:a16="http://schemas.microsoft.com/office/drawing/2014/main" id="{960C0000-0B61-1901-3DF2-7BFC815361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3ED11D-5B0A-4F43-9B1E-0B84C377ECB0}"/>
              </a:ext>
            </a:extLst>
          </p:cNvPr>
          <p:cNvSpPr>
            <a:spLocks noGrp="1"/>
          </p:cNvSpPr>
          <p:nvPr>
            <p:ph type="sldNum" sz="quarter" idx="12"/>
          </p:nvPr>
        </p:nvSpPr>
        <p:spPr/>
        <p:txBody>
          <a:bodyPr/>
          <a:lstStyle/>
          <a:p>
            <a:fld id="{47B00171-725A-4C31-9373-631253CD0E54}" type="slidenum">
              <a:rPr lang="en-US" smtClean="0"/>
              <a:t>‹#›</a:t>
            </a:fld>
            <a:endParaRPr lang="en-US"/>
          </a:p>
        </p:txBody>
      </p:sp>
    </p:spTree>
    <p:extLst>
      <p:ext uri="{BB962C8B-B14F-4D97-AF65-F5344CB8AC3E}">
        <p14:creationId xmlns:p14="http://schemas.microsoft.com/office/powerpoint/2010/main" val="420460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AB85F-9F4B-CFE6-A632-770A3D1064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2A1574-8A87-628D-86AE-8A13644D0D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AC2A1-13A3-F0DE-1E3F-19885E9809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8B3DD4-4F59-7EB9-B0A1-F36A65424984}"/>
              </a:ext>
            </a:extLst>
          </p:cNvPr>
          <p:cNvSpPr>
            <a:spLocks noGrp="1"/>
          </p:cNvSpPr>
          <p:nvPr>
            <p:ph type="dt" sz="half" idx="10"/>
          </p:nvPr>
        </p:nvSpPr>
        <p:spPr/>
        <p:txBody>
          <a:bodyPr/>
          <a:lstStyle/>
          <a:p>
            <a:fld id="{0D82EE63-EA3F-4791-9592-2FFD90518F93}" type="datetimeFigureOut">
              <a:rPr lang="en-US" smtClean="0"/>
              <a:t>4/22/2026</a:t>
            </a:fld>
            <a:endParaRPr lang="en-US"/>
          </a:p>
        </p:txBody>
      </p:sp>
      <p:sp>
        <p:nvSpPr>
          <p:cNvPr id="6" name="Footer Placeholder 5">
            <a:extLst>
              <a:ext uri="{FF2B5EF4-FFF2-40B4-BE49-F238E27FC236}">
                <a16:creationId xmlns:a16="http://schemas.microsoft.com/office/drawing/2014/main" id="{AD50A3D3-B326-F96E-4E1C-374F38A77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A8346D-86CA-AE12-4BCD-5E205FCA5981}"/>
              </a:ext>
            </a:extLst>
          </p:cNvPr>
          <p:cNvSpPr>
            <a:spLocks noGrp="1"/>
          </p:cNvSpPr>
          <p:nvPr>
            <p:ph type="sldNum" sz="quarter" idx="12"/>
          </p:nvPr>
        </p:nvSpPr>
        <p:spPr/>
        <p:txBody>
          <a:bodyPr/>
          <a:lstStyle/>
          <a:p>
            <a:fld id="{47B00171-725A-4C31-9373-631253CD0E54}" type="slidenum">
              <a:rPr lang="en-US" smtClean="0"/>
              <a:t>‹#›</a:t>
            </a:fld>
            <a:endParaRPr lang="en-US"/>
          </a:p>
        </p:txBody>
      </p:sp>
    </p:spTree>
    <p:extLst>
      <p:ext uri="{BB962C8B-B14F-4D97-AF65-F5344CB8AC3E}">
        <p14:creationId xmlns:p14="http://schemas.microsoft.com/office/powerpoint/2010/main" val="86603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2894F-A372-BD82-8CC2-801B5B40D9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6FFD02-75C6-5339-A9EF-F65C3E6B9B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2A27B0-7A26-8359-D5FF-9681340A4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5996FF-BB39-32DB-539F-A3C50FE1E797}"/>
              </a:ext>
            </a:extLst>
          </p:cNvPr>
          <p:cNvSpPr>
            <a:spLocks noGrp="1"/>
          </p:cNvSpPr>
          <p:nvPr>
            <p:ph type="dt" sz="half" idx="10"/>
          </p:nvPr>
        </p:nvSpPr>
        <p:spPr/>
        <p:txBody>
          <a:bodyPr/>
          <a:lstStyle/>
          <a:p>
            <a:fld id="{0D82EE63-EA3F-4791-9592-2FFD90518F93}" type="datetimeFigureOut">
              <a:rPr lang="en-US" smtClean="0"/>
              <a:t>4/22/2026</a:t>
            </a:fld>
            <a:endParaRPr lang="en-US"/>
          </a:p>
        </p:txBody>
      </p:sp>
      <p:sp>
        <p:nvSpPr>
          <p:cNvPr id="6" name="Footer Placeholder 5">
            <a:extLst>
              <a:ext uri="{FF2B5EF4-FFF2-40B4-BE49-F238E27FC236}">
                <a16:creationId xmlns:a16="http://schemas.microsoft.com/office/drawing/2014/main" id="{C72A09F6-2146-10C3-8844-FDC07A7AB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19283C-FAD1-C0FE-B1D3-1E1E7C0ADEF0}"/>
              </a:ext>
            </a:extLst>
          </p:cNvPr>
          <p:cNvSpPr>
            <a:spLocks noGrp="1"/>
          </p:cNvSpPr>
          <p:nvPr>
            <p:ph type="sldNum" sz="quarter" idx="12"/>
          </p:nvPr>
        </p:nvSpPr>
        <p:spPr/>
        <p:txBody>
          <a:bodyPr/>
          <a:lstStyle/>
          <a:p>
            <a:fld id="{47B00171-725A-4C31-9373-631253CD0E54}" type="slidenum">
              <a:rPr lang="en-US" smtClean="0"/>
              <a:t>‹#›</a:t>
            </a:fld>
            <a:endParaRPr lang="en-US"/>
          </a:p>
        </p:txBody>
      </p:sp>
    </p:spTree>
    <p:extLst>
      <p:ext uri="{BB962C8B-B14F-4D97-AF65-F5344CB8AC3E}">
        <p14:creationId xmlns:p14="http://schemas.microsoft.com/office/powerpoint/2010/main" val="2206959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C4AA3A-E9A5-3E86-2CDA-53D02F0397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B4DF22-E0F3-18CC-888B-DF49581A09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A95E9B-E093-7ED6-A5A8-A09ACC9832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2EE63-EA3F-4791-9592-2FFD90518F93}" type="datetimeFigureOut">
              <a:rPr lang="en-US" smtClean="0"/>
              <a:t>4/22/2026</a:t>
            </a:fld>
            <a:endParaRPr lang="en-US"/>
          </a:p>
        </p:txBody>
      </p:sp>
      <p:sp>
        <p:nvSpPr>
          <p:cNvPr id="5" name="Footer Placeholder 4">
            <a:extLst>
              <a:ext uri="{FF2B5EF4-FFF2-40B4-BE49-F238E27FC236}">
                <a16:creationId xmlns:a16="http://schemas.microsoft.com/office/drawing/2014/main" id="{54A03A2D-CD5B-8E82-D531-E00F88B97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C5D95A-6B57-C428-8F25-EB8BEE1CC4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B00171-725A-4C31-9373-631253CD0E54}" type="slidenum">
              <a:rPr lang="en-US" smtClean="0"/>
              <a:t>‹#›</a:t>
            </a:fld>
            <a:endParaRPr lang="en-US"/>
          </a:p>
        </p:txBody>
      </p:sp>
    </p:spTree>
    <p:extLst>
      <p:ext uri="{BB962C8B-B14F-4D97-AF65-F5344CB8AC3E}">
        <p14:creationId xmlns:p14="http://schemas.microsoft.com/office/powerpoint/2010/main" val="144310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1.em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0.emf"/><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0.emf"/><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water, sky&#10;&#10;Description automatically generated">
            <a:extLst>
              <a:ext uri="{FF2B5EF4-FFF2-40B4-BE49-F238E27FC236}">
                <a16:creationId xmlns:a16="http://schemas.microsoft.com/office/drawing/2014/main" id="{7A221308-164C-4985-1BE6-51288F96BDBB}"/>
              </a:ext>
            </a:extLst>
          </p:cNvPr>
          <p:cNvPicPr>
            <a:picLocks noChangeAspect="1"/>
          </p:cNvPicPr>
          <p:nvPr/>
        </p:nvPicPr>
        <p:blipFill rotWithShape="1">
          <a:blip r:embed="rId2">
            <a:extLst>
              <a:ext uri="{28A0092B-C50C-407E-A947-70E740481C1C}">
                <a14:useLocalDpi xmlns:a14="http://schemas.microsoft.com/office/drawing/2010/main" val="0"/>
              </a:ext>
            </a:extLst>
          </a:blip>
          <a:srcRect b="44354"/>
          <a:stretch/>
        </p:blipFill>
        <p:spPr>
          <a:xfrm>
            <a:off x="-2233727" y="-1062935"/>
            <a:ext cx="17740877" cy="7404100"/>
          </a:xfrm>
          <a:prstGeom prst="rect">
            <a:avLst/>
          </a:prstGeom>
        </p:spPr>
      </p:pic>
      <p:sp>
        <p:nvSpPr>
          <p:cNvPr id="2" name="Title 1">
            <a:extLst>
              <a:ext uri="{FF2B5EF4-FFF2-40B4-BE49-F238E27FC236}">
                <a16:creationId xmlns:a16="http://schemas.microsoft.com/office/drawing/2014/main" id="{3B6AAF54-96A9-AF49-A01A-B947571C1063}"/>
              </a:ext>
            </a:extLst>
          </p:cNvPr>
          <p:cNvSpPr>
            <a:spLocks noGrp="1"/>
          </p:cNvSpPr>
          <p:nvPr>
            <p:ph type="ctrTitle"/>
          </p:nvPr>
        </p:nvSpPr>
        <p:spPr>
          <a:xfrm>
            <a:off x="1413932" y="0"/>
            <a:ext cx="9990667" cy="2387600"/>
          </a:xfrm>
        </p:spPr>
        <p:txBody>
          <a:bodyPr>
            <a:normAutofit fontScale="90000"/>
          </a:bodyPr>
          <a:lstStyle/>
          <a:p>
            <a:r>
              <a:rPr lang="en-US" b="1" dirty="0"/>
              <a:t>2026 Cowlitz Science Conference and Annual Program Review</a:t>
            </a:r>
          </a:p>
        </p:txBody>
      </p:sp>
      <p:sp>
        <p:nvSpPr>
          <p:cNvPr id="3" name="Subtitle 2">
            <a:extLst>
              <a:ext uri="{FF2B5EF4-FFF2-40B4-BE49-F238E27FC236}">
                <a16:creationId xmlns:a16="http://schemas.microsoft.com/office/drawing/2014/main" id="{C96CAEA7-8564-8012-1855-6493D47560B7}"/>
              </a:ext>
            </a:extLst>
          </p:cNvPr>
          <p:cNvSpPr>
            <a:spLocks noGrp="1"/>
          </p:cNvSpPr>
          <p:nvPr>
            <p:ph type="subTitle" idx="1"/>
          </p:nvPr>
        </p:nvSpPr>
        <p:spPr>
          <a:xfrm>
            <a:off x="1524000" y="2387600"/>
            <a:ext cx="9144000" cy="1655762"/>
          </a:xfrm>
        </p:spPr>
        <p:txBody>
          <a:bodyPr/>
          <a:lstStyle/>
          <a:p>
            <a:r>
              <a:rPr lang="en-US" b="1" dirty="0"/>
              <a:t>Jenise Bauman, PhD Tacoma Power</a:t>
            </a:r>
          </a:p>
          <a:p>
            <a:r>
              <a:rPr lang="en-US" b="1" dirty="0"/>
              <a:t>April 22, 2026</a:t>
            </a:r>
          </a:p>
        </p:txBody>
      </p:sp>
      <p:pic>
        <p:nvPicPr>
          <p:cNvPr id="5" name="Picture 4">
            <a:extLst>
              <a:ext uri="{FF2B5EF4-FFF2-40B4-BE49-F238E27FC236}">
                <a16:creationId xmlns:a16="http://schemas.microsoft.com/office/drawing/2014/main" id="{A546D469-5B3D-3876-929D-207474F31951}"/>
              </a:ext>
            </a:extLst>
          </p:cNvPr>
          <p:cNvPicPr>
            <a:picLocks noChangeAspect="1"/>
          </p:cNvPicPr>
          <p:nvPr/>
        </p:nvPicPr>
        <p:blipFill rotWithShape="1">
          <a:blip r:embed="rId3"/>
          <a:srcRect l="1570" t="38649" r="36661" b="-1"/>
          <a:stretch/>
        </p:blipFill>
        <p:spPr>
          <a:xfrm>
            <a:off x="0" y="6145037"/>
            <a:ext cx="12281326" cy="892946"/>
          </a:xfrm>
          <a:prstGeom prst="rect">
            <a:avLst/>
          </a:prstGeom>
          <a:ln w="19050">
            <a:solidFill>
              <a:schemeClr val="tx1"/>
            </a:solidFill>
          </a:ln>
        </p:spPr>
      </p:pic>
      <p:pic>
        <p:nvPicPr>
          <p:cNvPr id="6" name="Picture 2">
            <a:extLst>
              <a:ext uri="{FF2B5EF4-FFF2-40B4-BE49-F238E27FC236}">
                <a16:creationId xmlns:a16="http://schemas.microsoft.com/office/drawing/2014/main" id="{8AD5B7A3-C9FD-4270-AFD1-E62FFC28B2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7998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F1E2-43FD-359C-73F6-AD15FBFC9C03}"/>
              </a:ext>
            </a:extLst>
          </p:cNvPr>
          <p:cNvSpPr>
            <a:spLocks noGrp="1"/>
          </p:cNvSpPr>
          <p:nvPr>
            <p:ph type="title"/>
          </p:nvPr>
        </p:nvSpPr>
        <p:spPr>
          <a:xfrm>
            <a:off x="0" y="0"/>
            <a:ext cx="10515600" cy="1325563"/>
          </a:xfrm>
        </p:spPr>
        <p:txBody>
          <a:bodyPr>
            <a:normAutofit/>
          </a:bodyPr>
          <a:lstStyle/>
          <a:p>
            <a:r>
              <a:rPr lang="en-US" sz="3600" b="1" dirty="0"/>
              <a:t>M&amp;E Progress 2025: </a:t>
            </a:r>
          </a:p>
        </p:txBody>
      </p:sp>
      <p:sp>
        <p:nvSpPr>
          <p:cNvPr id="4" name="AutoShape 2">
            <a:extLst>
              <a:ext uri="{FF2B5EF4-FFF2-40B4-BE49-F238E27FC236}">
                <a16:creationId xmlns:a16="http://schemas.microsoft.com/office/drawing/2014/main" id="{5C5BAF3C-70F8-C7E3-C9D9-7622AB0E34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4FA349B-F737-63FC-D422-3A29504AC987}"/>
              </a:ext>
            </a:extLst>
          </p:cNvPr>
          <p:cNvPicPr>
            <a:picLocks noChangeAspect="1"/>
          </p:cNvPicPr>
          <p:nvPr/>
        </p:nvPicPr>
        <p:blipFill rotWithShape="1">
          <a:blip r:embed="rId2"/>
          <a:srcRect l="1570" t="38649" r="36661" b="-1"/>
          <a:stretch/>
        </p:blipFill>
        <p:spPr>
          <a:xfrm>
            <a:off x="0" y="6145037"/>
            <a:ext cx="12192000" cy="892946"/>
          </a:xfrm>
          <a:prstGeom prst="rect">
            <a:avLst/>
          </a:prstGeom>
          <a:ln w="19050">
            <a:solidFill>
              <a:schemeClr val="tx1"/>
            </a:solidFill>
          </a:ln>
        </p:spPr>
      </p:pic>
      <p:pic>
        <p:nvPicPr>
          <p:cNvPr id="8" name="Picture 2">
            <a:extLst>
              <a:ext uri="{FF2B5EF4-FFF2-40B4-BE49-F238E27FC236}">
                <a16:creationId xmlns:a16="http://schemas.microsoft.com/office/drawing/2014/main" id="{ABC86E1B-78B2-F8F2-C2C9-D860503134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32887558-FF03-D259-2CC4-E7492FBD3A29}"/>
              </a:ext>
            </a:extLst>
          </p:cNvPr>
          <p:cNvSpPr txBox="1"/>
          <p:nvPr/>
        </p:nvSpPr>
        <p:spPr>
          <a:xfrm>
            <a:off x="437271" y="1509676"/>
            <a:ext cx="7496486" cy="8463855"/>
          </a:xfrm>
          <a:prstGeom prst="rect">
            <a:avLst/>
          </a:prstGeom>
          <a:noFill/>
        </p:spPr>
        <p:txBody>
          <a:bodyPr wrap="square" rtlCol="0">
            <a:spAutoFit/>
          </a:bodyPr>
          <a:lstStyle/>
          <a:p>
            <a:pPr marL="342900" indent="-342900">
              <a:buFont typeface="Arial" panose="020B0604020202020204" pitchFamily="34" charset="0"/>
              <a:buChar char="•"/>
            </a:pPr>
            <a:r>
              <a:rPr lang="en-US" sz="2400" dirty="0"/>
              <a:t>Coho Net Pens Phase II</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Satellite Rearing </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M&amp;E Charter Approved</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Transition Talks to FTC – Chinook, Steelhead, Coho</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Shared WDFW and Tacoma NR Database</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Life-Cycle Model – Upper Cowlitz Winter Steelhead</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Fall Chinook Four-step approach </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endParaRPr lang="en-US" sz="2400" dirty="0"/>
          </a:p>
          <a:p>
            <a:endParaRPr lang="en-US" sz="2400" dirty="0"/>
          </a:p>
        </p:txBody>
      </p:sp>
      <p:pic>
        <p:nvPicPr>
          <p:cNvPr id="1026" name="Picture 2">
            <a:extLst>
              <a:ext uri="{FF2B5EF4-FFF2-40B4-BE49-F238E27FC236}">
                <a16:creationId xmlns:a16="http://schemas.microsoft.com/office/drawing/2014/main" id="{2B50A19F-8740-59E5-AB5B-EAEF2F4A99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2559"/>
          <a:stretch/>
        </p:blipFill>
        <p:spPr bwMode="auto">
          <a:xfrm>
            <a:off x="7710530" y="184113"/>
            <a:ext cx="4419600" cy="256693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9" name="Picture 8" descr="A group of people working in a factory&#10;&#10;Description automatically generated with low confidence">
            <a:extLst>
              <a:ext uri="{FF2B5EF4-FFF2-40B4-BE49-F238E27FC236}">
                <a16:creationId xmlns:a16="http://schemas.microsoft.com/office/drawing/2014/main" id="{03930FE3-2CAF-8406-79BE-ADCD7E991DD5}"/>
              </a:ext>
            </a:extLst>
          </p:cNvPr>
          <p:cNvPicPr>
            <a:picLocks noChangeAspect="1"/>
          </p:cNvPicPr>
          <p:nvPr/>
        </p:nvPicPr>
        <p:blipFill rotWithShape="1">
          <a:blip r:embed="rId5">
            <a:extLst>
              <a:ext uri="{28A0092B-C50C-407E-A947-70E740481C1C}">
                <a14:useLocalDpi xmlns:a14="http://schemas.microsoft.com/office/drawing/2010/main" val="0"/>
              </a:ext>
            </a:extLst>
          </a:blip>
          <a:srcRect t="10006" b="34750"/>
          <a:stretch/>
        </p:blipFill>
        <p:spPr>
          <a:xfrm>
            <a:off x="7710530" y="2810605"/>
            <a:ext cx="4419600" cy="3255378"/>
          </a:xfrm>
          <a:prstGeom prst="rect">
            <a:avLst/>
          </a:prstGeom>
          <a:ln w="19050">
            <a:solidFill>
              <a:schemeClr val="tx1"/>
            </a:solidFill>
          </a:ln>
        </p:spPr>
      </p:pic>
    </p:spTree>
    <p:extLst>
      <p:ext uri="{BB962C8B-B14F-4D97-AF65-F5344CB8AC3E}">
        <p14:creationId xmlns:p14="http://schemas.microsoft.com/office/powerpoint/2010/main" val="3396539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F1E2-43FD-359C-73F6-AD15FBFC9C03}"/>
              </a:ext>
            </a:extLst>
          </p:cNvPr>
          <p:cNvSpPr>
            <a:spLocks noGrp="1"/>
          </p:cNvSpPr>
          <p:nvPr>
            <p:ph type="title"/>
          </p:nvPr>
        </p:nvSpPr>
        <p:spPr>
          <a:xfrm>
            <a:off x="-1" y="0"/>
            <a:ext cx="12013347" cy="1325563"/>
          </a:xfrm>
        </p:spPr>
        <p:txBody>
          <a:bodyPr>
            <a:normAutofit/>
          </a:bodyPr>
          <a:lstStyle/>
          <a:p>
            <a:r>
              <a:rPr lang="en-US" sz="3600" b="1" dirty="0"/>
              <a:t>Four-step approach for Fall Chinook:</a:t>
            </a:r>
          </a:p>
        </p:txBody>
      </p:sp>
      <p:sp>
        <p:nvSpPr>
          <p:cNvPr id="4" name="AutoShape 2">
            <a:extLst>
              <a:ext uri="{FF2B5EF4-FFF2-40B4-BE49-F238E27FC236}">
                <a16:creationId xmlns:a16="http://schemas.microsoft.com/office/drawing/2014/main" id="{5C5BAF3C-70F8-C7E3-C9D9-7622AB0E34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02032FCB-62C4-E2D5-6BCC-B1A962F37471}"/>
              </a:ext>
            </a:extLst>
          </p:cNvPr>
          <p:cNvSpPr txBox="1"/>
          <p:nvPr/>
        </p:nvSpPr>
        <p:spPr>
          <a:xfrm>
            <a:off x="178653" y="1368381"/>
            <a:ext cx="7855132" cy="5078313"/>
          </a:xfrm>
          <a:prstGeom prst="rect">
            <a:avLst/>
          </a:prstGeom>
          <a:noFill/>
        </p:spPr>
        <p:txBody>
          <a:bodyPr wrap="square" rtlCol="0">
            <a:spAutoFit/>
          </a:bodyPr>
          <a:lstStyle/>
          <a:p>
            <a:r>
              <a:rPr lang="en-US" sz="2400" b="1" dirty="0"/>
              <a:t>Step 1:</a:t>
            </a:r>
            <a:r>
              <a:rPr lang="en-US" sz="2400" dirty="0"/>
              <a:t> Comprehensive SAR analysis on the new tagging strategy at Mayfield. </a:t>
            </a:r>
          </a:p>
          <a:p>
            <a:endParaRPr lang="en-US" sz="2400" dirty="0"/>
          </a:p>
          <a:p>
            <a:r>
              <a:rPr lang="en-US" sz="2400" b="1" dirty="0"/>
              <a:t>Step 2: Data gaps: </a:t>
            </a:r>
            <a:r>
              <a:rPr lang="en-US" sz="2400" dirty="0"/>
              <a:t>Evaluation of Chinook arriving at the Cowlitz Separator Facility </a:t>
            </a:r>
          </a:p>
          <a:p>
            <a:r>
              <a:rPr lang="en-US" sz="2400" dirty="0"/>
              <a:t>	– Lower Cowlitz or Tilton</a:t>
            </a:r>
          </a:p>
          <a:p>
            <a:r>
              <a:rPr lang="en-US" sz="2400" dirty="0"/>
              <a:t>	– Spring or Fall </a:t>
            </a:r>
          </a:p>
          <a:p>
            <a:endParaRPr lang="en-US" sz="2400" dirty="0"/>
          </a:p>
          <a:p>
            <a:r>
              <a:rPr lang="en-US" sz="2400" b="1" dirty="0"/>
              <a:t>Step 3: </a:t>
            </a:r>
            <a:r>
              <a:rPr lang="en-US" sz="2400" dirty="0"/>
              <a:t>Life-cycle modeling </a:t>
            </a:r>
          </a:p>
          <a:p>
            <a:endParaRPr lang="en-US" sz="2400" dirty="0"/>
          </a:p>
          <a:p>
            <a:r>
              <a:rPr lang="en-US" sz="2400" b="1" dirty="0"/>
              <a:t>Step 4: </a:t>
            </a:r>
            <a:r>
              <a:rPr lang="en-US" sz="2400" dirty="0"/>
              <a:t>Assess models and implement adaptive management</a:t>
            </a:r>
          </a:p>
          <a:p>
            <a:endParaRPr lang="en-US" sz="2400" dirty="0"/>
          </a:p>
          <a:p>
            <a:endParaRPr lang="en-US" sz="2400" dirty="0"/>
          </a:p>
          <a:p>
            <a:endParaRPr lang="en-US" sz="1200" dirty="0"/>
          </a:p>
        </p:txBody>
      </p:sp>
      <p:pic>
        <p:nvPicPr>
          <p:cNvPr id="3" name="Picture 2">
            <a:extLst>
              <a:ext uri="{FF2B5EF4-FFF2-40B4-BE49-F238E27FC236}">
                <a16:creationId xmlns:a16="http://schemas.microsoft.com/office/drawing/2014/main" id="{0EFAE4BC-3A52-D0C1-2FF9-F6FD423A9A36}"/>
              </a:ext>
            </a:extLst>
          </p:cNvPr>
          <p:cNvPicPr>
            <a:picLocks noChangeAspect="1"/>
          </p:cNvPicPr>
          <p:nvPr/>
        </p:nvPicPr>
        <p:blipFill rotWithShape="1">
          <a:blip r:embed="rId2"/>
          <a:srcRect l="1570" t="38649" r="36661" b="-1"/>
          <a:stretch/>
        </p:blipFill>
        <p:spPr>
          <a:xfrm>
            <a:off x="0" y="6141656"/>
            <a:ext cx="12192000" cy="892946"/>
          </a:xfrm>
          <a:prstGeom prst="rect">
            <a:avLst/>
          </a:prstGeom>
          <a:ln w="19050">
            <a:solidFill>
              <a:schemeClr val="tx1"/>
            </a:solidFill>
          </a:ln>
        </p:spPr>
      </p:pic>
      <p:pic>
        <p:nvPicPr>
          <p:cNvPr id="5" name="Picture 2">
            <a:extLst>
              <a:ext uri="{FF2B5EF4-FFF2-40B4-BE49-F238E27FC236}">
                <a16:creationId xmlns:a16="http://schemas.microsoft.com/office/drawing/2014/main" id="{69FD271F-BCB7-C3F9-DC00-57EC0BF61C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93E2B415-D8B6-8342-388E-5FBA37BBFE1E}"/>
              </a:ext>
            </a:extLst>
          </p:cNvPr>
          <p:cNvPicPr>
            <a:picLocks noChangeAspect="1"/>
          </p:cNvPicPr>
          <p:nvPr/>
        </p:nvPicPr>
        <p:blipFill rotWithShape="1">
          <a:blip r:embed="rId4"/>
          <a:srcRect l="1360" t="1435" r="1280" b="693"/>
          <a:stretch/>
        </p:blipFill>
        <p:spPr>
          <a:xfrm>
            <a:off x="7980777" y="577152"/>
            <a:ext cx="4032569" cy="4912467"/>
          </a:xfrm>
          <a:prstGeom prst="rect">
            <a:avLst/>
          </a:prstGeom>
          <a:ln w="19050">
            <a:solidFill>
              <a:schemeClr val="tx1"/>
            </a:solidFill>
          </a:ln>
        </p:spPr>
      </p:pic>
    </p:spTree>
    <p:extLst>
      <p:ext uri="{BB962C8B-B14F-4D97-AF65-F5344CB8AC3E}">
        <p14:creationId xmlns:p14="http://schemas.microsoft.com/office/powerpoint/2010/main" val="944944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F1E2-43FD-359C-73F6-AD15FBFC9C03}"/>
              </a:ext>
            </a:extLst>
          </p:cNvPr>
          <p:cNvSpPr>
            <a:spLocks noGrp="1"/>
          </p:cNvSpPr>
          <p:nvPr>
            <p:ph type="title"/>
          </p:nvPr>
        </p:nvSpPr>
        <p:spPr>
          <a:xfrm>
            <a:off x="0" y="0"/>
            <a:ext cx="10515600" cy="1325563"/>
          </a:xfrm>
        </p:spPr>
        <p:txBody>
          <a:bodyPr>
            <a:normAutofit/>
          </a:bodyPr>
          <a:lstStyle/>
          <a:p>
            <a:r>
              <a:rPr lang="en-US" sz="3600" b="1" dirty="0"/>
              <a:t>Satellite Rearing: </a:t>
            </a:r>
          </a:p>
        </p:txBody>
      </p:sp>
      <p:sp>
        <p:nvSpPr>
          <p:cNvPr id="3" name="TextBox 2">
            <a:extLst>
              <a:ext uri="{FF2B5EF4-FFF2-40B4-BE49-F238E27FC236}">
                <a16:creationId xmlns:a16="http://schemas.microsoft.com/office/drawing/2014/main" id="{02032FCB-62C4-E2D5-6BCC-B1A962F37471}"/>
              </a:ext>
            </a:extLst>
          </p:cNvPr>
          <p:cNvSpPr txBox="1"/>
          <p:nvPr/>
        </p:nvSpPr>
        <p:spPr>
          <a:xfrm>
            <a:off x="426462" y="1298609"/>
            <a:ext cx="7496486" cy="4708981"/>
          </a:xfrm>
          <a:prstGeom prst="rect">
            <a:avLst/>
          </a:prstGeom>
          <a:noFill/>
        </p:spPr>
        <p:txBody>
          <a:bodyPr wrap="square" rtlCol="0">
            <a:spAutoFit/>
          </a:bodyPr>
          <a:lstStyle/>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400" b="1" dirty="0"/>
              <a:t>Mayfield Net Pens</a:t>
            </a:r>
          </a:p>
          <a:p>
            <a:pPr marL="342900" indent="-342900">
              <a:buFont typeface="Arial" panose="020B0604020202020204" pitchFamily="34" charset="0"/>
              <a:buChar char="•"/>
            </a:pPr>
            <a:endParaRPr lang="en-US" sz="800" b="1" dirty="0"/>
          </a:p>
          <a:p>
            <a:pPr marL="800100" lvl="1" indent="-342900">
              <a:buFont typeface="Arial" panose="020B0604020202020204" pitchFamily="34" charset="0"/>
              <a:buChar char="•"/>
            </a:pPr>
            <a:r>
              <a:rPr lang="en-US" sz="2400" dirty="0"/>
              <a:t>250,000 coho juveniles to 15 </a:t>
            </a:r>
            <a:r>
              <a:rPr lang="en-US" sz="2400" dirty="0" err="1"/>
              <a:t>fpp</a:t>
            </a: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b="1" dirty="0"/>
              <a:t>Cowlitz Falls Fish Facility Extended Operations</a:t>
            </a:r>
          </a:p>
          <a:p>
            <a:pPr marL="342900" indent="-342900">
              <a:buFont typeface="Arial" panose="020B0604020202020204" pitchFamily="34" charset="0"/>
              <a:buChar char="•"/>
            </a:pPr>
            <a:endParaRPr lang="en-US" sz="800" b="1" dirty="0"/>
          </a:p>
          <a:p>
            <a:pPr marL="800100" lvl="1" indent="-342900">
              <a:buFont typeface="Arial" panose="020B0604020202020204" pitchFamily="34" charset="0"/>
              <a:buChar char="•"/>
            </a:pPr>
            <a:r>
              <a:rPr lang="en-US" sz="2400" dirty="0"/>
              <a:t>March 15- December 23, 2026</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 </a:t>
            </a:r>
            <a:r>
              <a:rPr lang="en-US" sz="2400" b="1" dirty="0"/>
              <a:t>Cowlitz Falls Fish Facility Rearing </a:t>
            </a:r>
          </a:p>
          <a:p>
            <a:pPr marL="342900" indent="-342900">
              <a:buFont typeface="Arial" panose="020B0604020202020204" pitchFamily="34" charset="0"/>
              <a:buChar char="•"/>
            </a:pPr>
            <a:endParaRPr lang="en-US" sz="800" b="1" dirty="0"/>
          </a:p>
          <a:p>
            <a:pPr marL="800100" lvl="1" indent="-342900">
              <a:buFont typeface="Arial" panose="020B0604020202020204" pitchFamily="34" charset="0"/>
              <a:buChar char="•"/>
            </a:pPr>
            <a:r>
              <a:rPr lang="en-US" sz="2400" dirty="0">
                <a:effectLst/>
                <a:ea typeface="Aptos" panose="020B0004020202020204" pitchFamily="34" charset="0"/>
              </a:rPr>
              <a:t>Raise up to 50,000 segregated spring Chinook yearlings to 5 </a:t>
            </a:r>
            <a:r>
              <a:rPr lang="en-US" sz="2400" dirty="0" err="1">
                <a:effectLst/>
                <a:ea typeface="Aptos" panose="020B0004020202020204" pitchFamily="34" charset="0"/>
              </a:rPr>
              <a:t>fpp</a:t>
            </a:r>
            <a:r>
              <a:rPr lang="en-US" sz="2400" dirty="0"/>
              <a:t> </a:t>
            </a:r>
          </a:p>
          <a:p>
            <a:endParaRPr lang="en-US" sz="2400" dirty="0"/>
          </a:p>
          <a:p>
            <a:endParaRPr lang="en-US" sz="2400" dirty="0"/>
          </a:p>
        </p:txBody>
      </p:sp>
      <p:sp>
        <p:nvSpPr>
          <p:cNvPr id="4" name="AutoShape 2">
            <a:extLst>
              <a:ext uri="{FF2B5EF4-FFF2-40B4-BE49-F238E27FC236}">
                <a16:creationId xmlns:a16="http://schemas.microsoft.com/office/drawing/2014/main" id="{5C5BAF3C-70F8-C7E3-C9D9-7622AB0E34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4FA349B-F737-63FC-D422-3A29504AC987}"/>
              </a:ext>
            </a:extLst>
          </p:cNvPr>
          <p:cNvPicPr>
            <a:picLocks noChangeAspect="1"/>
          </p:cNvPicPr>
          <p:nvPr/>
        </p:nvPicPr>
        <p:blipFill rotWithShape="1">
          <a:blip r:embed="rId2"/>
          <a:srcRect l="1570" t="38649" r="36661" b="-1"/>
          <a:stretch/>
        </p:blipFill>
        <p:spPr>
          <a:xfrm>
            <a:off x="0" y="6145037"/>
            <a:ext cx="12192000" cy="892946"/>
          </a:xfrm>
          <a:prstGeom prst="rect">
            <a:avLst/>
          </a:prstGeom>
          <a:ln w="19050">
            <a:solidFill>
              <a:schemeClr val="tx1"/>
            </a:solidFill>
          </a:ln>
        </p:spPr>
      </p:pic>
      <p:pic>
        <p:nvPicPr>
          <p:cNvPr id="8" name="Picture 2">
            <a:extLst>
              <a:ext uri="{FF2B5EF4-FFF2-40B4-BE49-F238E27FC236}">
                <a16:creationId xmlns:a16="http://schemas.microsoft.com/office/drawing/2014/main" id="{ABC86E1B-78B2-F8F2-C2C9-D860503134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A picture containing tree, outdoor, grass, bridge&#10;&#10;Description automatically generated">
            <a:extLst>
              <a:ext uri="{FF2B5EF4-FFF2-40B4-BE49-F238E27FC236}">
                <a16:creationId xmlns:a16="http://schemas.microsoft.com/office/drawing/2014/main" id="{8FF7C677-47A9-AA03-F5DF-C2486D9BFD0F}"/>
              </a:ext>
            </a:extLst>
          </p:cNvPr>
          <p:cNvPicPr>
            <a:picLocks noChangeAspect="1"/>
          </p:cNvPicPr>
          <p:nvPr/>
        </p:nvPicPr>
        <p:blipFill rotWithShape="1">
          <a:blip r:embed="rId4">
            <a:extLst>
              <a:ext uri="{28A0092B-C50C-407E-A947-70E740481C1C}">
                <a14:useLocalDpi xmlns:a14="http://schemas.microsoft.com/office/drawing/2010/main" val="0"/>
              </a:ext>
            </a:extLst>
          </a:blip>
          <a:srcRect t="13934"/>
          <a:stretch/>
        </p:blipFill>
        <p:spPr>
          <a:xfrm>
            <a:off x="7655668" y="3163876"/>
            <a:ext cx="4405518" cy="2843714"/>
          </a:xfrm>
          <a:prstGeom prst="rect">
            <a:avLst/>
          </a:prstGeom>
          <a:ln w="19050">
            <a:solidFill>
              <a:schemeClr val="tx1"/>
            </a:solidFill>
          </a:ln>
        </p:spPr>
      </p:pic>
      <p:pic>
        <p:nvPicPr>
          <p:cNvPr id="9" name="Picture 8" descr="A bridge over a river&#10;&#10;Description automatically generated with low confidence">
            <a:extLst>
              <a:ext uri="{FF2B5EF4-FFF2-40B4-BE49-F238E27FC236}">
                <a16:creationId xmlns:a16="http://schemas.microsoft.com/office/drawing/2014/main" id="{61BD8992-68E4-91B0-A504-71FDD6F3A2E4}"/>
              </a:ext>
            </a:extLst>
          </p:cNvPr>
          <p:cNvPicPr>
            <a:picLocks noChangeAspect="1"/>
          </p:cNvPicPr>
          <p:nvPr/>
        </p:nvPicPr>
        <p:blipFill rotWithShape="1">
          <a:blip r:embed="rId5">
            <a:extLst>
              <a:ext uri="{28A0092B-C50C-407E-A947-70E740481C1C}">
                <a14:useLocalDpi xmlns:a14="http://schemas.microsoft.com/office/drawing/2010/main" val="0"/>
              </a:ext>
            </a:extLst>
          </a:blip>
          <a:srcRect b="13379"/>
          <a:stretch/>
        </p:blipFill>
        <p:spPr>
          <a:xfrm>
            <a:off x="7655668" y="164376"/>
            <a:ext cx="4405518" cy="2862054"/>
          </a:xfrm>
          <a:prstGeom prst="rect">
            <a:avLst/>
          </a:prstGeom>
          <a:ln w="19050">
            <a:solidFill>
              <a:schemeClr val="tx1"/>
            </a:solidFill>
          </a:ln>
        </p:spPr>
      </p:pic>
    </p:spTree>
    <p:extLst>
      <p:ext uri="{BB962C8B-B14F-4D97-AF65-F5344CB8AC3E}">
        <p14:creationId xmlns:p14="http://schemas.microsoft.com/office/powerpoint/2010/main" val="2495502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C085C-C5A8-F8C0-AF5A-51400CDD1DC9}"/>
              </a:ext>
            </a:extLst>
          </p:cNvPr>
          <p:cNvSpPr>
            <a:spLocks noGrp="1"/>
          </p:cNvSpPr>
          <p:nvPr>
            <p:ph type="title"/>
          </p:nvPr>
        </p:nvSpPr>
        <p:spPr>
          <a:xfrm>
            <a:off x="0" y="0"/>
            <a:ext cx="10515600" cy="1325563"/>
          </a:xfrm>
        </p:spPr>
        <p:txBody>
          <a:bodyPr>
            <a:normAutofit/>
          </a:bodyPr>
          <a:lstStyle/>
          <a:p>
            <a:r>
              <a:rPr lang="en-US" sz="3600" b="1" dirty="0"/>
              <a:t>M&amp;E Priorities 2026: </a:t>
            </a:r>
          </a:p>
        </p:txBody>
      </p:sp>
      <p:pic>
        <p:nvPicPr>
          <p:cNvPr id="4" name="Picture 3">
            <a:extLst>
              <a:ext uri="{FF2B5EF4-FFF2-40B4-BE49-F238E27FC236}">
                <a16:creationId xmlns:a16="http://schemas.microsoft.com/office/drawing/2014/main" id="{78EFF3A8-5CB8-BB6B-46DD-8825B35FE047}"/>
              </a:ext>
            </a:extLst>
          </p:cNvPr>
          <p:cNvPicPr>
            <a:picLocks noChangeAspect="1"/>
          </p:cNvPicPr>
          <p:nvPr/>
        </p:nvPicPr>
        <p:blipFill rotWithShape="1">
          <a:blip r:embed="rId2"/>
          <a:srcRect l="1570" t="38649" r="36661" b="-1"/>
          <a:stretch/>
        </p:blipFill>
        <p:spPr>
          <a:xfrm>
            <a:off x="0" y="6154555"/>
            <a:ext cx="12281326" cy="892946"/>
          </a:xfrm>
          <a:prstGeom prst="rect">
            <a:avLst/>
          </a:prstGeom>
          <a:ln w="19050">
            <a:solidFill>
              <a:schemeClr val="tx1"/>
            </a:solidFill>
          </a:ln>
        </p:spPr>
      </p:pic>
      <p:pic>
        <p:nvPicPr>
          <p:cNvPr id="7" name="Picture 2">
            <a:extLst>
              <a:ext uri="{FF2B5EF4-FFF2-40B4-BE49-F238E27FC236}">
                <a16:creationId xmlns:a16="http://schemas.microsoft.com/office/drawing/2014/main" id="{4336F7F7-B237-290D-D0EE-803FAEAEBA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356A0093-5104-92CD-566A-C62B7E2D6365}"/>
              </a:ext>
            </a:extLst>
          </p:cNvPr>
          <p:cNvSpPr txBox="1"/>
          <p:nvPr/>
        </p:nvSpPr>
        <p:spPr>
          <a:xfrm>
            <a:off x="416084" y="1482886"/>
            <a:ext cx="7496486" cy="6524863"/>
          </a:xfrm>
          <a:prstGeom prst="rect">
            <a:avLst/>
          </a:prstGeom>
          <a:noFill/>
        </p:spPr>
        <p:txBody>
          <a:bodyPr wrap="square" rtlCol="0">
            <a:spAutoFit/>
          </a:bodyPr>
          <a:lstStyle/>
          <a:p>
            <a:pPr marL="342900" indent="-342900">
              <a:buFont typeface="Arial" panose="020B0604020202020204" pitchFamily="34" charset="0"/>
              <a:buChar char="•"/>
            </a:pPr>
            <a:r>
              <a:rPr lang="en-US" sz="2400" dirty="0"/>
              <a:t>Transition Phase Review –  Lower Fall Chinook</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Provide Transition Plans Quarterly</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Life-Cycle Model – Upper Cowlitz Winter Steelhead</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Expand shared WDFW and Tacoma Data Base </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Scales, DNA and Otolith Analysis – Data analysis</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Analysis of Spring Chinook release groups</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Limiting Factor Analysis – Fall Chinook</a:t>
            </a:r>
          </a:p>
          <a:p>
            <a:pPr marL="342900" indent="-342900">
              <a:buFont typeface="Arial" panose="020B0604020202020204" pitchFamily="34" charset="0"/>
              <a:buChar char="•"/>
            </a:pPr>
            <a:endParaRPr lang="en-US" sz="2400" dirty="0"/>
          </a:p>
          <a:p>
            <a:endParaRPr lang="en-US" sz="2400" dirty="0"/>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endParaRPr lang="en-US" sz="2400" dirty="0"/>
          </a:p>
          <a:p>
            <a:endParaRPr lang="en-US" sz="2400" dirty="0"/>
          </a:p>
        </p:txBody>
      </p:sp>
      <p:pic>
        <p:nvPicPr>
          <p:cNvPr id="3" name="Picture 2" descr="Sonoma Water - Endangered Species">
            <a:extLst>
              <a:ext uri="{FF2B5EF4-FFF2-40B4-BE49-F238E27FC236}">
                <a16:creationId xmlns:a16="http://schemas.microsoft.com/office/drawing/2014/main" id="{3497A569-2112-E726-10BF-2DC2E075E6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646" t="11353"/>
          <a:stretch/>
        </p:blipFill>
        <p:spPr bwMode="auto">
          <a:xfrm>
            <a:off x="7557206" y="752169"/>
            <a:ext cx="4458855" cy="473378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07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water, sky&#10;&#10;Description automatically generated">
            <a:extLst>
              <a:ext uri="{FF2B5EF4-FFF2-40B4-BE49-F238E27FC236}">
                <a16:creationId xmlns:a16="http://schemas.microsoft.com/office/drawing/2014/main" id="{7A221308-164C-4985-1BE6-51288F96BDBB}"/>
              </a:ext>
            </a:extLst>
          </p:cNvPr>
          <p:cNvPicPr>
            <a:picLocks noChangeAspect="1"/>
          </p:cNvPicPr>
          <p:nvPr/>
        </p:nvPicPr>
        <p:blipFill rotWithShape="1">
          <a:blip r:embed="rId2">
            <a:extLst>
              <a:ext uri="{28A0092B-C50C-407E-A947-70E740481C1C}">
                <a14:useLocalDpi xmlns:a14="http://schemas.microsoft.com/office/drawing/2010/main" val="0"/>
              </a:ext>
            </a:extLst>
          </a:blip>
          <a:srcRect b="44354"/>
          <a:stretch/>
        </p:blipFill>
        <p:spPr>
          <a:xfrm>
            <a:off x="-2233727" y="-1062935"/>
            <a:ext cx="17740877" cy="7404100"/>
          </a:xfrm>
          <a:prstGeom prst="rect">
            <a:avLst/>
          </a:prstGeom>
        </p:spPr>
      </p:pic>
      <p:pic>
        <p:nvPicPr>
          <p:cNvPr id="5" name="Picture 4">
            <a:extLst>
              <a:ext uri="{FF2B5EF4-FFF2-40B4-BE49-F238E27FC236}">
                <a16:creationId xmlns:a16="http://schemas.microsoft.com/office/drawing/2014/main" id="{A546D469-5B3D-3876-929D-207474F31951}"/>
              </a:ext>
            </a:extLst>
          </p:cNvPr>
          <p:cNvPicPr>
            <a:picLocks noChangeAspect="1"/>
          </p:cNvPicPr>
          <p:nvPr/>
        </p:nvPicPr>
        <p:blipFill rotWithShape="1">
          <a:blip r:embed="rId3"/>
          <a:srcRect l="1570" t="38649" r="36661" b="-1"/>
          <a:stretch/>
        </p:blipFill>
        <p:spPr>
          <a:xfrm>
            <a:off x="0" y="6145037"/>
            <a:ext cx="12281326" cy="892946"/>
          </a:xfrm>
          <a:prstGeom prst="rect">
            <a:avLst/>
          </a:prstGeom>
          <a:ln w="19050">
            <a:solidFill>
              <a:schemeClr val="tx1"/>
            </a:solidFill>
          </a:ln>
        </p:spPr>
      </p:pic>
      <p:pic>
        <p:nvPicPr>
          <p:cNvPr id="6" name="Picture 2">
            <a:extLst>
              <a:ext uri="{FF2B5EF4-FFF2-40B4-BE49-F238E27FC236}">
                <a16:creationId xmlns:a16="http://schemas.microsoft.com/office/drawing/2014/main" id="{8AD5B7A3-C9FD-4270-AFD1-E62FFC28B2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a:extLst>
              <a:ext uri="{FF2B5EF4-FFF2-40B4-BE49-F238E27FC236}">
                <a16:creationId xmlns:a16="http://schemas.microsoft.com/office/drawing/2014/main" id="{129C6955-F9DB-AE3B-07B7-7840B865DAAA}"/>
              </a:ext>
            </a:extLst>
          </p:cNvPr>
          <p:cNvSpPr txBox="1">
            <a:spLocks/>
          </p:cNvSpPr>
          <p:nvPr/>
        </p:nvSpPr>
        <p:spPr>
          <a:xfrm>
            <a:off x="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Reflections of where we have been: </a:t>
            </a:r>
            <a:r>
              <a:rPr lang="en-US" dirty="0"/>
              <a:t> </a:t>
            </a:r>
          </a:p>
        </p:txBody>
      </p:sp>
      <p:sp>
        <p:nvSpPr>
          <p:cNvPr id="12" name="TextBox 11">
            <a:extLst>
              <a:ext uri="{FF2B5EF4-FFF2-40B4-BE49-F238E27FC236}">
                <a16:creationId xmlns:a16="http://schemas.microsoft.com/office/drawing/2014/main" id="{0E71ACE4-B9DD-EDCA-A08A-E569F7434B4E}"/>
              </a:ext>
            </a:extLst>
          </p:cNvPr>
          <p:cNvSpPr txBox="1"/>
          <p:nvPr/>
        </p:nvSpPr>
        <p:spPr>
          <a:xfrm>
            <a:off x="1321653" y="1541524"/>
            <a:ext cx="9312480" cy="1200329"/>
          </a:xfrm>
          <a:prstGeom prst="rect">
            <a:avLst/>
          </a:prstGeom>
          <a:noFill/>
        </p:spPr>
        <p:txBody>
          <a:bodyPr wrap="square" rtlCol="0">
            <a:spAutoFit/>
          </a:bodyPr>
          <a:lstStyle/>
          <a:p>
            <a:r>
              <a:rPr lang="en-US" sz="2400" dirty="0"/>
              <a:t>What stands out to you? </a:t>
            </a:r>
          </a:p>
          <a:p>
            <a:endParaRPr lang="en-US" sz="2400" dirty="0"/>
          </a:p>
          <a:p>
            <a:endParaRPr lang="en-US" sz="2400" dirty="0"/>
          </a:p>
        </p:txBody>
      </p:sp>
    </p:spTree>
    <p:extLst>
      <p:ext uri="{BB962C8B-B14F-4D97-AF65-F5344CB8AC3E}">
        <p14:creationId xmlns:p14="http://schemas.microsoft.com/office/powerpoint/2010/main" val="4022218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A0F3-AA13-6AEC-3E6A-AE3E4D29D47F}"/>
              </a:ext>
            </a:extLst>
          </p:cNvPr>
          <p:cNvSpPr>
            <a:spLocks noGrp="1"/>
          </p:cNvSpPr>
          <p:nvPr>
            <p:ph type="title"/>
          </p:nvPr>
        </p:nvSpPr>
        <p:spPr>
          <a:xfrm>
            <a:off x="0" y="0"/>
            <a:ext cx="10515600" cy="1325563"/>
          </a:xfrm>
        </p:spPr>
        <p:txBody>
          <a:bodyPr>
            <a:normAutofit/>
          </a:bodyPr>
          <a:lstStyle/>
          <a:p>
            <a:r>
              <a:rPr lang="en-US" sz="3600" b="1" dirty="0"/>
              <a:t>Celebrating 30 years – 1996 – 2026</a:t>
            </a:r>
          </a:p>
        </p:txBody>
      </p:sp>
      <p:pic>
        <p:nvPicPr>
          <p:cNvPr id="11" name="Picture 10">
            <a:extLst>
              <a:ext uri="{FF2B5EF4-FFF2-40B4-BE49-F238E27FC236}">
                <a16:creationId xmlns:a16="http://schemas.microsoft.com/office/drawing/2014/main" id="{9DCEFC8F-6AD3-A2BB-73CD-0FED09B2CE7C}"/>
              </a:ext>
            </a:extLst>
          </p:cNvPr>
          <p:cNvPicPr>
            <a:picLocks noChangeAspect="1"/>
          </p:cNvPicPr>
          <p:nvPr/>
        </p:nvPicPr>
        <p:blipFill>
          <a:blip r:embed="rId2"/>
          <a:srcRect l="52727" t="7912" r="8485" b="4814"/>
          <a:stretch/>
        </p:blipFill>
        <p:spPr>
          <a:xfrm>
            <a:off x="6096000" y="1457726"/>
            <a:ext cx="5809106" cy="3676074"/>
          </a:xfrm>
          <a:prstGeom prst="rect">
            <a:avLst/>
          </a:prstGeom>
          <a:ln w="12700">
            <a:solidFill>
              <a:schemeClr val="tx1"/>
            </a:solidFill>
          </a:ln>
        </p:spPr>
      </p:pic>
      <p:pic>
        <p:nvPicPr>
          <p:cNvPr id="13" name="Picture 12" descr="Text, letter&#10;&#10;AI-generated content may be incorrect.">
            <a:extLst>
              <a:ext uri="{FF2B5EF4-FFF2-40B4-BE49-F238E27FC236}">
                <a16:creationId xmlns:a16="http://schemas.microsoft.com/office/drawing/2014/main" id="{59A9935F-26A4-46D6-B8A0-AAA132670842}"/>
              </a:ext>
            </a:extLst>
          </p:cNvPr>
          <p:cNvPicPr>
            <a:picLocks noChangeAspect="1"/>
          </p:cNvPicPr>
          <p:nvPr/>
        </p:nvPicPr>
        <p:blipFill>
          <a:blip r:embed="rId3">
            <a:extLst>
              <a:ext uri="{28A0092B-C50C-407E-A947-70E740481C1C}">
                <a14:useLocalDpi xmlns:a14="http://schemas.microsoft.com/office/drawing/2010/main" val="0"/>
              </a:ext>
            </a:extLst>
          </a:blip>
          <a:srcRect l="15451" t="40390" r="15983" b="50000"/>
          <a:stretch/>
        </p:blipFill>
        <p:spPr>
          <a:xfrm>
            <a:off x="462385" y="3804890"/>
            <a:ext cx="5294260" cy="960581"/>
          </a:xfrm>
          <a:prstGeom prst="rect">
            <a:avLst/>
          </a:prstGeom>
          <a:ln w="12700">
            <a:solidFill>
              <a:schemeClr val="tx1"/>
            </a:solidFill>
          </a:ln>
        </p:spPr>
      </p:pic>
      <p:pic>
        <p:nvPicPr>
          <p:cNvPr id="14" name="Picture 13">
            <a:extLst>
              <a:ext uri="{FF2B5EF4-FFF2-40B4-BE49-F238E27FC236}">
                <a16:creationId xmlns:a16="http://schemas.microsoft.com/office/drawing/2014/main" id="{96AC98AF-213A-4CE4-4EE1-3B3AFF9985DC}"/>
              </a:ext>
            </a:extLst>
          </p:cNvPr>
          <p:cNvPicPr>
            <a:picLocks noChangeAspect="1"/>
          </p:cNvPicPr>
          <p:nvPr/>
        </p:nvPicPr>
        <p:blipFill rotWithShape="1">
          <a:blip r:embed="rId4"/>
          <a:srcRect l="1570" t="38649" r="36661" b="-1"/>
          <a:stretch/>
        </p:blipFill>
        <p:spPr>
          <a:xfrm>
            <a:off x="0" y="6145037"/>
            <a:ext cx="12281326" cy="892946"/>
          </a:xfrm>
          <a:prstGeom prst="rect">
            <a:avLst/>
          </a:prstGeom>
          <a:ln w="19050">
            <a:solidFill>
              <a:schemeClr val="tx1"/>
            </a:solidFill>
          </a:ln>
        </p:spPr>
      </p:pic>
      <p:pic>
        <p:nvPicPr>
          <p:cNvPr id="15" name="Picture 2">
            <a:extLst>
              <a:ext uri="{FF2B5EF4-FFF2-40B4-BE49-F238E27FC236}">
                <a16:creationId xmlns:a16="http://schemas.microsoft.com/office/drawing/2014/main" id="{5888BE92-E1AE-101E-6390-8B50EC3FF0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descr="Text, letter&#10;&#10;AI-generated content may be incorrect.">
            <a:extLst>
              <a:ext uri="{FF2B5EF4-FFF2-40B4-BE49-F238E27FC236}">
                <a16:creationId xmlns:a16="http://schemas.microsoft.com/office/drawing/2014/main" id="{38F9206A-DC0D-30DF-C272-5D2DEB590886}"/>
              </a:ext>
            </a:extLst>
          </p:cNvPr>
          <p:cNvPicPr>
            <a:picLocks noChangeAspect="1"/>
          </p:cNvPicPr>
          <p:nvPr/>
        </p:nvPicPr>
        <p:blipFill>
          <a:blip r:embed="rId3">
            <a:extLst>
              <a:ext uri="{28A0092B-C50C-407E-A947-70E740481C1C}">
                <a14:useLocalDpi xmlns:a14="http://schemas.microsoft.com/office/drawing/2010/main" val="0"/>
              </a:ext>
            </a:extLst>
          </a:blip>
          <a:srcRect l="23751" t="57114" r="26268" b="34359"/>
          <a:stretch/>
        </p:blipFill>
        <p:spPr>
          <a:xfrm>
            <a:off x="1688918" y="2808149"/>
            <a:ext cx="2647950" cy="584775"/>
          </a:xfrm>
          <a:prstGeom prst="rect">
            <a:avLst/>
          </a:prstGeom>
          <a:ln w="12700">
            <a:solidFill>
              <a:schemeClr val="tx1"/>
            </a:solidFill>
          </a:ln>
        </p:spPr>
      </p:pic>
      <p:pic>
        <p:nvPicPr>
          <p:cNvPr id="20" name="Picture 19" descr="Text, letter&#10;&#10;AI-generated content may be incorrect.">
            <a:extLst>
              <a:ext uri="{FF2B5EF4-FFF2-40B4-BE49-F238E27FC236}">
                <a16:creationId xmlns:a16="http://schemas.microsoft.com/office/drawing/2014/main" id="{858A1058-C1C6-A193-CCE0-F48FB70C3DC9}"/>
              </a:ext>
            </a:extLst>
          </p:cNvPr>
          <p:cNvPicPr>
            <a:picLocks noChangeAspect="1"/>
          </p:cNvPicPr>
          <p:nvPr/>
        </p:nvPicPr>
        <p:blipFill>
          <a:blip r:embed="rId3">
            <a:extLst>
              <a:ext uri="{28A0092B-C50C-407E-A947-70E740481C1C}">
                <a14:useLocalDpi xmlns:a14="http://schemas.microsoft.com/office/drawing/2010/main" val="0"/>
              </a:ext>
            </a:extLst>
          </a:blip>
          <a:srcRect l="18967" t="18182" r="11171" b="71986"/>
          <a:stretch/>
        </p:blipFill>
        <p:spPr>
          <a:xfrm>
            <a:off x="1001196" y="1534623"/>
            <a:ext cx="4215238" cy="767908"/>
          </a:xfrm>
          <a:prstGeom prst="rect">
            <a:avLst/>
          </a:prstGeom>
          <a:ln w="12700">
            <a:solidFill>
              <a:schemeClr val="tx1"/>
            </a:solidFill>
          </a:ln>
        </p:spPr>
      </p:pic>
    </p:spTree>
    <p:extLst>
      <p:ext uri="{BB962C8B-B14F-4D97-AF65-F5344CB8AC3E}">
        <p14:creationId xmlns:p14="http://schemas.microsoft.com/office/powerpoint/2010/main" val="4044141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717BF-5096-0AAB-2A91-69AE5003B9AF}"/>
              </a:ext>
            </a:extLst>
          </p:cNvPr>
          <p:cNvSpPr>
            <a:spLocks noGrp="1"/>
          </p:cNvSpPr>
          <p:nvPr>
            <p:ph type="title"/>
          </p:nvPr>
        </p:nvSpPr>
        <p:spPr>
          <a:xfrm>
            <a:off x="220908" y="0"/>
            <a:ext cx="10515600" cy="1325563"/>
          </a:xfrm>
        </p:spPr>
        <p:txBody>
          <a:bodyPr>
            <a:normAutofit/>
          </a:bodyPr>
          <a:lstStyle/>
          <a:p>
            <a:r>
              <a:rPr lang="en-US" sz="3600" b="1" dirty="0"/>
              <a:t>2026 Agenda Review:</a:t>
            </a:r>
          </a:p>
        </p:txBody>
      </p:sp>
      <p:pic>
        <p:nvPicPr>
          <p:cNvPr id="1026" name="Picture 2" descr="Pizza Fish Sticker - Pizza Fish Spin - Discover &amp; Share GIFs">
            <a:extLst>
              <a:ext uri="{FF2B5EF4-FFF2-40B4-BE49-F238E27FC236}">
                <a16:creationId xmlns:a16="http://schemas.microsoft.com/office/drawing/2014/main" id="{2C46B1DE-1B32-D70D-AAB3-83C9B00971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65" t="18229" r="7607" b="14658"/>
          <a:stretch/>
        </p:blipFill>
        <p:spPr bwMode="auto">
          <a:xfrm>
            <a:off x="220908" y="1477117"/>
            <a:ext cx="4730621" cy="390376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407C197-4A95-5583-3701-465B9DD39D19}"/>
              </a:ext>
            </a:extLst>
          </p:cNvPr>
          <p:cNvPicPr>
            <a:picLocks noChangeAspect="1"/>
          </p:cNvPicPr>
          <p:nvPr/>
        </p:nvPicPr>
        <p:blipFill rotWithShape="1">
          <a:blip r:embed="rId3"/>
          <a:srcRect l="1570" t="38649" r="36661" b="-1"/>
          <a:stretch/>
        </p:blipFill>
        <p:spPr>
          <a:xfrm>
            <a:off x="0" y="6141656"/>
            <a:ext cx="12192000" cy="892946"/>
          </a:xfrm>
          <a:prstGeom prst="rect">
            <a:avLst/>
          </a:prstGeom>
          <a:ln w="19050">
            <a:solidFill>
              <a:schemeClr val="tx1"/>
            </a:solidFill>
          </a:ln>
        </p:spPr>
      </p:pic>
      <p:pic>
        <p:nvPicPr>
          <p:cNvPr id="4" name="Picture 2">
            <a:extLst>
              <a:ext uri="{FF2B5EF4-FFF2-40B4-BE49-F238E27FC236}">
                <a16:creationId xmlns:a16="http://schemas.microsoft.com/office/drawing/2014/main" id="{28E3F570-FF81-5183-6420-99FA29AB14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91495ABB-E51A-6E47-C32B-FD251A00D158}"/>
              </a:ext>
            </a:extLst>
          </p:cNvPr>
          <p:cNvPicPr>
            <a:picLocks noChangeAspect="1"/>
          </p:cNvPicPr>
          <p:nvPr/>
        </p:nvPicPr>
        <p:blipFill>
          <a:blip r:embed="rId5"/>
          <a:stretch>
            <a:fillRect/>
          </a:stretch>
        </p:blipFill>
        <p:spPr>
          <a:xfrm>
            <a:off x="5245827" y="536154"/>
            <a:ext cx="6725265" cy="5319252"/>
          </a:xfrm>
          <a:prstGeom prst="rect">
            <a:avLst/>
          </a:prstGeom>
        </p:spPr>
      </p:pic>
    </p:spTree>
    <p:extLst>
      <p:ext uri="{BB962C8B-B14F-4D97-AF65-F5344CB8AC3E}">
        <p14:creationId xmlns:p14="http://schemas.microsoft.com/office/powerpoint/2010/main" val="1007300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717BF-5096-0AAB-2A91-69AE5003B9AF}"/>
              </a:ext>
            </a:extLst>
          </p:cNvPr>
          <p:cNvSpPr>
            <a:spLocks noGrp="1"/>
          </p:cNvSpPr>
          <p:nvPr>
            <p:ph type="title"/>
          </p:nvPr>
        </p:nvSpPr>
        <p:spPr>
          <a:xfrm>
            <a:off x="0" y="0"/>
            <a:ext cx="10515600" cy="1325563"/>
          </a:xfrm>
        </p:spPr>
        <p:txBody>
          <a:bodyPr>
            <a:normAutofit/>
          </a:bodyPr>
          <a:lstStyle/>
          <a:p>
            <a:r>
              <a:rPr lang="en-US" sz="3600" b="1" dirty="0"/>
              <a:t>Conference Logistics: </a:t>
            </a:r>
          </a:p>
        </p:txBody>
      </p:sp>
      <p:sp>
        <p:nvSpPr>
          <p:cNvPr id="3" name="TextBox 2">
            <a:extLst>
              <a:ext uri="{FF2B5EF4-FFF2-40B4-BE49-F238E27FC236}">
                <a16:creationId xmlns:a16="http://schemas.microsoft.com/office/drawing/2014/main" id="{00DFD0DC-DCA8-364D-577A-BF24B75CACF0}"/>
              </a:ext>
            </a:extLst>
          </p:cNvPr>
          <p:cNvSpPr txBox="1"/>
          <p:nvPr/>
        </p:nvSpPr>
        <p:spPr>
          <a:xfrm>
            <a:off x="444724" y="1351508"/>
            <a:ext cx="4444518" cy="4524315"/>
          </a:xfrm>
          <a:prstGeom prst="rect">
            <a:avLst/>
          </a:prstGeom>
          <a:noFill/>
        </p:spPr>
        <p:txBody>
          <a:bodyPr wrap="square" rtlCol="0">
            <a:spAutoFit/>
          </a:bodyPr>
          <a:lstStyle/>
          <a:p>
            <a:r>
              <a:rPr lang="en-US" sz="2400" dirty="0"/>
              <a:t>Safety check:</a:t>
            </a:r>
          </a:p>
          <a:p>
            <a:pPr marL="342900" indent="-342900">
              <a:buFont typeface="Arial" panose="020B0604020202020204" pitchFamily="34" charset="0"/>
              <a:buChar char="•"/>
            </a:pPr>
            <a:r>
              <a:rPr lang="en-US" sz="2400" dirty="0"/>
              <a:t>Review Exits</a:t>
            </a:r>
          </a:p>
          <a:p>
            <a:pPr marL="342900" indent="-342900">
              <a:buFont typeface="Arial" panose="020B0604020202020204" pitchFamily="34" charset="0"/>
              <a:buChar char="•"/>
            </a:pPr>
            <a:r>
              <a:rPr lang="en-US" sz="2400" dirty="0"/>
              <a:t>Power Chords</a:t>
            </a:r>
          </a:p>
          <a:p>
            <a:pPr marL="342900" indent="-342900">
              <a:buFont typeface="Arial" panose="020B0604020202020204" pitchFamily="34" charset="0"/>
              <a:buChar char="•"/>
            </a:pPr>
            <a:r>
              <a:rPr lang="en-US" sz="2400" dirty="0"/>
              <a:t>Bathrooms – downstairs during talks </a:t>
            </a:r>
          </a:p>
          <a:p>
            <a:endParaRPr lang="en-US" sz="2400" dirty="0"/>
          </a:p>
          <a:p>
            <a:r>
              <a:rPr lang="en-US" sz="2400" dirty="0"/>
              <a:t>APR Comment Cards are available at the table at the font entrance</a:t>
            </a:r>
          </a:p>
          <a:p>
            <a:endParaRPr lang="en-US" sz="2400" dirty="0"/>
          </a:p>
          <a:p>
            <a:r>
              <a:rPr lang="en-US" sz="2400" dirty="0"/>
              <a:t>Please sign-in</a:t>
            </a:r>
          </a:p>
          <a:p>
            <a:endParaRPr lang="en-US" sz="2400" dirty="0"/>
          </a:p>
          <a:p>
            <a:r>
              <a:rPr lang="en-US" sz="2400" dirty="0"/>
              <a:t>Enjoy the day! </a:t>
            </a:r>
          </a:p>
        </p:txBody>
      </p:sp>
      <p:pic>
        <p:nvPicPr>
          <p:cNvPr id="4" name="Picture 3">
            <a:extLst>
              <a:ext uri="{FF2B5EF4-FFF2-40B4-BE49-F238E27FC236}">
                <a16:creationId xmlns:a16="http://schemas.microsoft.com/office/drawing/2014/main" id="{2B417B4F-99FD-B92A-B200-682F14234C19}"/>
              </a:ext>
            </a:extLst>
          </p:cNvPr>
          <p:cNvPicPr>
            <a:picLocks noChangeAspect="1"/>
          </p:cNvPicPr>
          <p:nvPr/>
        </p:nvPicPr>
        <p:blipFill rotWithShape="1">
          <a:blip r:embed="rId2"/>
          <a:srcRect l="1570" t="38649" r="36661" b="-1"/>
          <a:stretch/>
        </p:blipFill>
        <p:spPr>
          <a:xfrm>
            <a:off x="0" y="6141656"/>
            <a:ext cx="12192000" cy="892946"/>
          </a:xfrm>
          <a:prstGeom prst="rect">
            <a:avLst/>
          </a:prstGeom>
          <a:ln w="19050">
            <a:solidFill>
              <a:schemeClr val="tx1"/>
            </a:solidFill>
          </a:ln>
        </p:spPr>
      </p:pic>
      <p:pic>
        <p:nvPicPr>
          <p:cNvPr id="5" name="Picture 2">
            <a:extLst>
              <a:ext uri="{FF2B5EF4-FFF2-40B4-BE49-F238E27FC236}">
                <a16:creationId xmlns:a16="http://schemas.microsoft.com/office/drawing/2014/main" id="{B20ADC1F-C28D-3BC8-E18E-458FDC071A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D379637D-F214-AAB6-D6BB-0B2F2F870D57}"/>
              </a:ext>
            </a:extLst>
          </p:cNvPr>
          <p:cNvPicPr>
            <a:picLocks noChangeAspect="1"/>
          </p:cNvPicPr>
          <p:nvPr/>
        </p:nvPicPr>
        <p:blipFill>
          <a:blip r:embed="rId4"/>
          <a:srcRect l="13087" t="24604" r="65186" b="15355"/>
          <a:stretch/>
        </p:blipFill>
        <p:spPr>
          <a:xfrm>
            <a:off x="5304453" y="485192"/>
            <a:ext cx="6686771" cy="5197151"/>
          </a:xfrm>
          <a:prstGeom prst="rect">
            <a:avLst/>
          </a:prstGeom>
          <a:ln w="12700">
            <a:solidFill>
              <a:schemeClr val="tx1"/>
            </a:solidFill>
          </a:ln>
        </p:spPr>
      </p:pic>
    </p:spTree>
    <p:extLst>
      <p:ext uri="{BB962C8B-B14F-4D97-AF65-F5344CB8AC3E}">
        <p14:creationId xmlns:p14="http://schemas.microsoft.com/office/powerpoint/2010/main" val="2850857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717BF-5096-0AAB-2A91-69AE5003B9AF}"/>
              </a:ext>
            </a:extLst>
          </p:cNvPr>
          <p:cNvSpPr>
            <a:spLocks noGrp="1"/>
          </p:cNvSpPr>
          <p:nvPr>
            <p:ph type="title"/>
          </p:nvPr>
        </p:nvSpPr>
        <p:spPr>
          <a:xfrm>
            <a:off x="0" y="0"/>
            <a:ext cx="10515600" cy="1325563"/>
          </a:xfrm>
        </p:spPr>
        <p:txBody>
          <a:bodyPr>
            <a:normAutofit/>
          </a:bodyPr>
          <a:lstStyle/>
          <a:p>
            <a:r>
              <a:rPr lang="en-US" sz="3600" b="1" dirty="0"/>
              <a:t>Extending FTC Meeting Norms: </a:t>
            </a:r>
          </a:p>
        </p:txBody>
      </p:sp>
      <p:sp>
        <p:nvSpPr>
          <p:cNvPr id="3" name="TextBox 2">
            <a:extLst>
              <a:ext uri="{FF2B5EF4-FFF2-40B4-BE49-F238E27FC236}">
                <a16:creationId xmlns:a16="http://schemas.microsoft.com/office/drawing/2014/main" id="{00DFD0DC-DCA8-364D-577A-BF24B75CACF0}"/>
              </a:ext>
            </a:extLst>
          </p:cNvPr>
          <p:cNvSpPr txBox="1"/>
          <p:nvPr/>
        </p:nvSpPr>
        <p:spPr>
          <a:xfrm>
            <a:off x="444723" y="1351508"/>
            <a:ext cx="5769646" cy="3939540"/>
          </a:xfrm>
          <a:prstGeom prst="rect">
            <a:avLst/>
          </a:prstGeom>
          <a:noFill/>
        </p:spPr>
        <p:txBody>
          <a:bodyPr wrap="square" rtlCol="0">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Calibri" panose="020F0502020204030204" pitchFamily="34" charset="0"/>
              </a:rPr>
              <a:t>Begin and end on time</a:t>
            </a:r>
          </a:p>
          <a:p>
            <a:pPr marL="342900" marR="0" lvl="0" indent="-342900">
              <a:spcBef>
                <a:spcPts val="0"/>
              </a:spcBef>
              <a:spcAft>
                <a:spcPts val="0"/>
              </a:spcAft>
              <a:buSzPts val="1000"/>
              <a:buFont typeface="Symbol" panose="05050102010706020507" pitchFamily="18" charset="2"/>
              <a:buChar char=""/>
              <a:tabLst>
                <a:tab pos="457200" algn="l"/>
              </a:tabLs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Calibri" panose="020F0502020204030204" pitchFamily="34" charset="0"/>
              </a:rPr>
              <a:t>Online participants: please mute audio</a:t>
            </a:r>
          </a:p>
          <a:p>
            <a:pPr marL="342900" marR="0" lvl="0" indent="-342900">
              <a:spcBef>
                <a:spcPts val="0"/>
              </a:spcBef>
              <a:spcAft>
                <a:spcPts val="0"/>
              </a:spcAft>
              <a:buSzPts val="1000"/>
              <a:buFont typeface="Symbol" panose="05050102010706020507" pitchFamily="18" charset="2"/>
              <a:buChar char=""/>
              <a:tabLst>
                <a:tab pos="457200" algn="l"/>
              </a:tabLs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Calibri" panose="020F0502020204030204" pitchFamily="34" charset="0"/>
              </a:rPr>
              <a:t>All voices are heard</a:t>
            </a:r>
          </a:p>
          <a:p>
            <a:pPr marL="342900" marR="0" lvl="0" indent="-342900">
              <a:spcBef>
                <a:spcPts val="0"/>
              </a:spcBef>
              <a:spcAft>
                <a:spcPts val="0"/>
              </a:spcAft>
              <a:buSzPts val="1000"/>
              <a:buFont typeface="Symbol" panose="05050102010706020507" pitchFamily="18" charset="2"/>
              <a:buChar char=""/>
              <a:tabLst>
                <a:tab pos="457200" algn="l"/>
              </a:tabLs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Calibri" panose="020F0502020204030204" pitchFamily="34" charset="0"/>
              </a:rPr>
              <a:t>Confidentialities are respected</a:t>
            </a:r>
          </a:p>
          <a:p>
            <a:pPr marL="342900" marR="0" lvl="0" indent="-342900">
              <a:spcBef>
                <a:spcPts val="0"/>
              </a:spcBef>
              <a:spcAft>
                <a:spcPts val="0"/>
              </a:spcAft>
              <a:buSzPts val="1000"/>
              <a:buFont typeface="Symbol" panose="05050102010706020507" pitchFamily="18" charset="2"/>
              <a:buChar char=""/>
              <a:tabLst>
                <a:tab pos="457200" algn="l"/>
              </a:tabLs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Calibri" panose="020F0502020204030204" pitchFamily="34" charset="0"/>
              </a:rPr>
              <a:t>No interruptions or sidebars</a:t>
            </a:r>
          </a:p>
          <a:p>
            <a:pPr marL="342900" marR="0" lvl="0" indent="-342900">
              <a:spcBef>
                <a:spcPts val="0"/>
              </a:spcBef>
              <a:spcAft>
                <a:spcPts val="0"/>
              </a:spcAft>
              <a:buSzPts val="1000"/>
              <a:buFont typeface="Symbol" panose="05050102010706020507" pitchFamily="18" charset="2"/>
              <a:buChar char=""/>
              <a:tabLst>
                <a:tab pos="457200" algn="l"/>
              </a:tabLs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Calibri" panose="020F0502020204030204" pitchFamily="34" charset="0"/>
              </a:rPr>
              <a:t>Cell phones “ on stun”</a:t>
            </a:r>
          </a:p>
          <a:p>
            <a:pPr marL="342900" marR="0" lvl="0" indent="-342900">
              <a:spcBef>
                <a:spcPts val="0"/>
              </a:spcBef>
              <a:spcAft>
                <a:spcPts val="0"/>
              </a:spcAft>
              <a:buSzPts val="1000"/>
              <a:buFont typeface="Symbol" panose="05050102010706020507" pitchFamily="18" charset="2"/>
              <a:buChar char=""/>
              <a:tabLst>
                <a:tab pos="457200" algn="l"/>
              </a:tabLs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Calibri" panose="020F0502020204030204" pitchFamily="34" charset="0"/>
              </a:rPr>
              <a:t>Have fun! </a:t>
            </a:r>
          </a:p>
        </p:txBody>
      </p:sp>
      <p:pic>
        <p:nvPicPr>
          <p:cNvPr id="4" name="Picture 3">
            <a:extLst>
              <a:ext uri="{FF2B5EF4-FFF2-40B4-BE49-F238E27FC236}">
                <a16:creationId xmlns:a16="http://schemas.microsoft.com/office/drawing/2014/main" id="{2B417B4F-99FD-B92A-B200-682F14234C19}"/>
              </a:ext>
            </a:extLst>
          </p:cNvPr>
          <p:cNvPicPr>
            <a:picLocks noChangeAspect="1"/>
          </p:cNvPicPr>
          <p:nvPr/>
        </p:nvPicPr>
        <p:blipFill rotWithShape="1">
          <a:blip r:embed="rId2"/>
          <a:srcRect l="1570" t="38649" r="36661" b="-1"/>
          <a:stretch/>
        </p:blipFill>
        <p:spPr>
          <a:xfrm>
            <a:off x="0" y="6141656"/>
            <a:ext cx="12192000" cy="892946"/>
          </a:xfrm>
          <a:prstGeom prst="rect">
            <a:avLst/>
          </a:prstGeom>
          <a:ln w="19050">
            <a:solidFill>
              <a:schemeClr val="tx1"/>
            </a:solidFill>
          </a:ln>
        </p:spPr>
      </p:pic>
      <p:pic>
        <p:nvPicPr>
          <p:cNvPr id="5" name="Picture 2">
            <a:extLst>
              <a:ext uri="{FF2B5EF4-FFF2-40B4-BE49-F238E27FC236}">
                <a16:creationId xmlns:a16="http://schemas.microsoft.com/office/drawing/2014/main" id="{B20ADC1F-C28D-3BC8-E18E-458FDC071A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 group of people in a room&#10;&#10;AI-generated content may be incorrect.">
            <a:extLst>
              <a:ext uri="{FF2B5EF4-FFF2-40B4-BE49-F238E27FC236}">
                <a16:creationId xmlns:a16="http://schemas.microsoft.com/office/drawing/2014/main" id="{045FC7F0-6552-13CE-E09C-78C8C7885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56807"/>
            <a:ext cx="6066247" cy="4549685"/>
          </a:xfrm>
          <a:prstGeom prst="rect">
            <a:avLst/>
          </a:prstGeom>
        </p:spPr>
      </p:pic>
    </p:spTree>
    <p:extLst>
      <p:ext uri="{BB962C8B-B14F-4D97-AF65-F5344CB8AC3E}">
        <p14:creationId xmlns:p14="http://schemas.microsoft.com/office/powerpoint/2010/main" val="3339381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water, sky&#10;&#10;Description automatically generated">
            <a:extLst>
              <a:ext uri="{FF2B5EF4-FFF2-40B4-BE49-F238E27FC236}">
                <a16:creationId xmlns:a16="http://schemas.microsoft.com/office/drawing/2014/main" id="{7A221308-164C-4985-1BE6-51288F96BDBB}"/>
              </a:ext>
            </a:extLst>
          </p:cNvPr>
          <p:cNvPicPr>
            <a:picLocks noChangeAspect="1"/>
          </p:cNvPicPr>
          <p:nvPr/>
        </p:nvPicPr>
        <p:blipFill rotWithShape="1">
          <a:blip r:embed="rId2">
            <a:extLst>
              <a:ext uri="{28A0092B-C50C-407E-A947-70E740481C1C}">
                <a14:useLocalDpi xmlns:a14="http://schemas.microsoft.com/office/drawing/2010/main" val="0"/>
              </a:ext>
            </a:extLst>
          </a:blip>
          <a:srcRect b="44354"/>
          <a:stretch/>
        </p:blipFill>
        <p:spPr>
          <a:xfrm>
            <a:off x="-2233727" y="-1062935"/>
            <a:ext cx="17740877" cy="7404100"/>
          </a:xfrm>
          <a:prstGeom prst="rect">
            <a:avLst/>
          </a:prstGeom>
        </p:spPr>
      </p:pic>
      <p:sp>
        <p:nvSpPr>
          <p:cNvPr id="2" name="Title 1">
            <a:extLst>
              <a:ext uri="{FF2B5EF4-FFF2-40B4-BE49-F238E27FC236}">
                <a16:creationId xmlns:a16="http://schemas.microsoft.com/office/drawing/2014/main" id="{3B6AAF54-96A9-AF49-A01A-B947571C1063}"/>
              </a:ext>
            </a:extLst>
          </p:cNvPr>
          <p:cNvSpPr>
            <a:spLocks noGrp="1"/>
          </p:cNvSpPr>
          <p:nvPr>
            <p:ph type="ctrTitle"/>
          </p:nvPr>
        </p:nvSpPr>
        <p:spPr>
          <a:xfrm>
            <a:off x="1413932" y="516835"/>
            <a:ext cx="9990667" cy="2387600"/>
          </a:xfrm>
        </p:spPr>
        <p:txBody>
          <a:bodyPr>
            <a:normAutofit/>
          </a:bodyPr>
          <a:lstStyle/>
          <a:p>
            <a:r>
              <a:rPr lang="en-US" b="1" dirty="0"/>
              <a:t>Thank you! </a:t>
            </a:r>
          </a:p>
        </p:txBody>
      </p:sp>
      <p:sp>
        <p:nvSpPr>
          <p:cNvPr id="3" name="Subtitle 2">
            <a:extLst>
              <a:ext uri="{FF2B5EF4-FFF2-40B4-BE49-F238E27FC236}">
                <a16:creationId xmlns:a16="http://schemas.microsoft.com/office/drawing/2014/main" id="{C96CAEA7-8564-8012-1855-6493D47560B7}"/>
              </a:ext>
            </a:extLst>
          </p:cNvPr>
          <p:cNvSpPr>
            <a:spLocks noGrp="1"/>
          </p:cNvSpPr>
          <p:nvPr>
            <p:ph type="subTitle" idx="1"/>
          </p:nvPr>
        </p:nvSpPr>
        <p:spPr>
          <a:xfrm>
            <a:off x="1837265" y="2925711"/>
            <a:ext cx="9144000" cy="1655762"/>
          </a:xfrm>
        </p:spPr>
        <p:txBody>
          <a:bodyPr/>
          <a:lstStyle/>
          <a:p>
            <a:r>
              <a:rPr lang="en-US" dirty="0"/>
              <a:t>April 22, 2026</a:t>
            </a:r>
          </a:p>
        </p:txBody>
      </p:sp>
      <p:pic>
        <p:nvPicPr>
          <p:cNvPr id="5" name="Picture 4">
            <a:extLst>
              <a:ext uri="{FF2B5EF4-FFF2-40B4-BE49-F238E27FC236}">
                <a16:creationId xmlns:a16="http://schemas.microsoft.com/office/drawing/2014/main" id="{A546D469-5B3D-3876-929D-207474F31951}"/>
              </a:ext>
            </a:extLst>
          </p:cNvPr>
          <p:cNvPicPr>
            <a:picLocks noChangeAspect="1"/>
          </p:cNvPicPr>
          <p:nvPr/>
        </p:nvPicPr>
        <p:blipFill rotWithShape="1">
          <a:blip r:embed="rId3"/>
          <a:srcRect l="1570" t="38649" r="36661" b="-1"/>
          <a:stretch/>
        </p:blipFill>
        <p:spPr>
          <a:xfrm>
            <a:off x="0" y="6145037"/>
            <a:ext cx="12281326" cy="892946"/>
          </a:xfrm>
          <a:prstGeom prst="rect">
            <a:avLst/>
          </a:prstGeom>
          <a:ln w="19050">
            <a:solidFill>
              <a:schemeClr val="tx1"/>
            </a:solidFill>
          </a:ln>
        </p:spPr>
      </p:pic>
      <p:pic>
        <p:nvPicPr>
          <p:cNvPr id="6" name="Picture 2">
            <a:extLst>
              <a:ext uri="{FF2B5EF4-FFF2-40B4-BE49-F238E27FC236}">
                <a16:creationId xmlns:a16="http://schemas.microsoft.com/office/drawing/2014/main" id="{8AD5B7A3-C9FD-4270-AFD1-E62FFC28B2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5198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5C5BAF3C-70F8-C7E3-C9D9-7622AB0E34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9C536792-B9EE-9113-2020-85BFFE5AE62F}"/>
              </a:ext>
            </a:extLst>
          </p:cNvPr>
          <p:cNvPicPr>
            <a:picLocks noChangeAspect="1"/>
          </p:cNvPicPr>
          <p:nvPr/>
        </p:nvPicPr>
        <p:blipFill rotWithShape="1">
          <a:blip r:embed="rId2"/>
          <a:srcRect l="1570" t="38649" r="36661" b="-1"/>
          <a:stretch/>
        </p:blipFill>
        <p:spPr>
          <a:xfrm>
            <a:off x="0" y="6112523"/>
            <a:ext cx="12192000" cy="892946"/>
          </a:xfrm>
          <a:prstGeom prst="rect">
            <a:avLst/>
          </a:prstGeom>
          <a:ln w="19050">
            <a:solidFill>
              <a:schemeClr val="tx1"/>
            </a:solidFill>
          </a:ln>
        </p:spPr>
      </p:pic>
      <p:pic>
        <p:nvPicPr>
          <p:cNvPr id="9" name="Picture 2">
            <a:extLst>
              <a:ext uri="{FF2B5EF4-FFF2-40B4-BE49-F238E27FC236}">
                <a16:creationId xmlns:a16="http://schemas.microsoft.com/office/drawing/2014/main" id="{08CB4416-2602-D0C0-6710-2B8731B8AA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Earth Day Reminders from the Town of Washington – Town of Washington  Dutchess County NY">
            <a:extLst>
              <a:ext uri="{FF2B5EF4-FFF2-40B4-BE49-F238E27FC236}">
                <a16:creationId xmlns:a16="http://schemas.microsoft.com/office/drawing/2014/main" id="{D222909E-84EB-E770-1BF3-49785F49FB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2638" y="109648"/>
            <a:ext cx="7606723" cy="587538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380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F1E2-43FD-359C-73F6-AD15FBFC9C03}"/>
              </a:ext>
            </a:extLst>
          </p:cNvPr>
          <p:cNvSpPr>
            <a:spLocks noGrp="1"/>
          </p:cNvSpPr>
          <p:nvPr>
            <p:ph type="title"/>
          </p:nvPr>
        </p:nvSpPr>
        <p:spPr>
          <a:xfrm>
            <a:off x="0" y="0"/>
            <a:ext cx="10515600" cy="1325563"/>
          </a:xfrm>
        </p:spPr>
        <p:txBody>
          <a:bodyPr>
            <a:normAutofit/>
          </a:bodyPr>
          <a:lstStyle/>
          <a:p>
            <a:r>
              <a:rPr lang="en-US" sz="3600" b="1" dirty="0"/>
              <a:t>Extending a Values Moment: </a:t>
            </a:r>
          </a:p>
        </p:txBody>
      </p:sp>
      <p:sp>
        <p:nvSpPr>
          <p:cNvPr id="3" name="TextBox 2">
            <a:extLst>
              <a:ext uri="{FF2B5EF4-FFF2-40B4-BE49-F238E27FC236}">
                <a16:creationId xmlns:a16="http://schemas.microsoft.com/office/drawing/2014/main" id="{02032FCB-62C4-E2D5-6BCC-B1A962F37471}"/>
              </a:ext>
            </a:extLst>
          </p:cNvPr>
          <p:cNvSpPr txBox="1"/>
          <p:nvPr/>
        </p:nvSpPr>
        <p:spPr>
          <a:xfrm>
            <a:off x="178653" y="1351508"/>
            <a:ext cx="6987257" cy="4154984"/>
          </a:xfrm>
          <a:prstGeom prst="rect">
            <a:avLst/>
          </a:prstGeom>
          <a:noFill/>
        </p:spPr>
        <p:txBody>
          <a:bodyPr wrap="square" rtlCol="0">
            <a:spAutoFit/>
          </a:bodyPr>
          <a:lstStyle/>
          <a:p>
            <a:r>
              <a:rPr lang="en-US" sz="2400" b="1" dirty="0"/>
              <a:t>Integrity:</a:t>
            </a:r>
            <a:r>
              <a:rPr lang="en-US" sz="2400" dirty="0"/>
              <a:t> We hold ourselves accountable to the things we do and say. This includes: </a:t>
            </a:r>
          </a:p>
          <a:p>
            <a:endParaRPr lang="en-US" sz="2400" dirty="0"/>
          </a:p>
          <a:p>
            <a:pPr marL="342900" indent="-342900">
              <a:buFont typeface="Arial" panose="020B0604020202020204" pitchFamily="34" charset="0"/>
              <a:buChar char="•"/>
            </a:pPr>
            <a:r>
              <a:rPr lang="en-US" sz="2400" dirty="0"/>
              <a:t>Data we report</a:t>
            </a:r>
          </a:p>
          <a:p>
            <a:pPr marL="342900" indent="-342900">
              <a:buFont typeface="Arial" panose="020B0604020202020204" pitchFamily="34" charset="0"/>
              <a:buChar char="•"/>
            </a:pPr>
            <a:r>
              <a:rPr lang="en-US" sz="2400" dirty="0"/>
              <a:t>On the committees that we serve</a:t>
            </a:r>
          </a:p>
          <a:p>
            <a:pPr marL="342900" indent="-342900">
              <a:buFont typeface="Arial" panose="020B0604020202020204" pitchFamily="34" charset="0"/>
              <a:buChar char="•"/>
            </a:pPr>
            <a:r>
              <a:rPr lang="en-US" sz="2400" dirty="0"/>
              <a:t>In the watersheds that we work </a:t>
            </a:r>
          </a:p>
          <a:p>
            <a:endParaRPr lang="en-US" sz="2400" dirty="0"/>
          </a:p>
          <a:p>
            <a:r>
              <a:rPr lang="en-US" sz="2400" dirty="0"/>
              <a:t>Together, we create a team of individuals who are striving for the same goal: the environmental recovery of the Cowlitz Watershed.  </a:t>
            </a:r>
          </a:p>
          <a:p>
            <a:endParaRPr lang="en-US" sz="2400" dirty="0"/>
          </a:p>
        </p:txBody>
      </p:sp>
      <p:sp>
        <p:nvSpPr>
          <p:cNvPr id="4" name="AutoShape 2">
            <a:extLst>
              <a:ext uri="{FF2B5EF4-FFF2-40B4-BE49-F238E27FC236}">
                <a16:creationId xmlns:a16="http://schemas.microsoft.com/office/drawing/2014/main" id="{5C5BAF3C-70F8-C7E3-C9D9-7622AB0E34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9C536792-B9EE-9113-2020-85BFFE5AE62F}"/>
              </a:ext>
            </a:extLst>
          </p:cNvPr>
          <p:cNvPicPr>
            <a:picLocks noChangeAspect="1"/>
          </p:cNvPicPr>
          <p:nvPr/>
        </p:nvPicPr>
        <p:blipFill rotWithShape="1">
          <a:blip r:embed="rId2"/>
          <a:srcRect l="1570" t="38649" r="36661" b="-1"/>
          <a:stretch/>
        </p:blipFill>
        <p:spPr>
          <a:xfrm>
            <a:off x="0" y="6112523"/>
            <a:ext cx="12192000" cy="892946"/>
          </a:xfrm>
          <a:prstGeom prst="rect">
            <a:avLst/>
          </a:prstGeom>
          <a:ln w="19050">
            <a:solidFill>
              <a:schemeClr val="tx1"/>
            </a:solidFill>
          </a:ln>
        </p:spPr>
      </p:pic>
      <p:pic>
        <p:nvPicPr>
          <p:cNvPr id="9" name="Picture 2">
            <a:extLst>
              <a:ext uri="{FF2B5EF4-FFF2-40B4-BE49-F238E27FC236}">
                <a16:creationId xmlns:a16="http://schemas.microsoft.com/office/drawing/2014/main" id="{08CB4416-2602-D0C0-6710-2B8731B8AA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B7D0E09B-7062-CA3B-A2AB-80DD02FB264C}"/>
              </a:ext>
            </a:extLst>
          </p:cNvPr>
          <p:cNvPicPr>
            <a:picLocks noChangeAspect="1"/>
          </p:cNvPicPr>
          <p:nvPr/>
        </p:nvPicPr>
        <p:blipFill>
          <a:blip r:embed="rId4"/>
          <a:srcRect l="19821" t="33810" r="68776" b="30272"/>
          <a:stretch/>
        </p:blipFill>
        <p:spPr>
          <a:xfrm>
            <a:off x="7548464" y="1358077"/>
            <a:ext cx="4203625" cy="3724018"/>
          </a:xfrm>
          <a:prstGeom prst="rect">
            <a:avLst/>
          </a:prstGeom>
        </p:spPr>
      </p:pic>
    </p:spTree>
    <p:extLst>
      <p:ext uri="{BB962C8B-B14F-4D97-AF65-F5344CB8AC3E}">
        <p14:creationId xmlns:p14="http://schemas.microsoft.com/office/powerpoint/2010/main" val="4199783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F1E2-43FD-359C-73F6-AD15FBFC9C03}"/>
              </a:ext>
            </a:extLst>
          </p:cNvPr>
          <p:cNvSpPr>
            <a:spLocks noGrp="1"/>
          </p:cNvSpPr>
          <p:nvPr>
            <p:ph type="title"/>
          </p:nvPr>
        </p:nvSpPr>
        <p:spPr>
          <a:xfrm>
            <a:off x="0" y="0"/>
            <a:ext cx="10515600" cy="1325563"/>
          </a:xfrm>
        </p:spPr>
        <p:txBody>
          <a:bodyPr>
            <a:normAutofit/>
          </a:bodyPr>
          <a:lstStyle/>
          <a:p>
            <a:r>
              <a:rPr lang="en-US" sz="3600" b="1" dirty="0"/>
              <a:t>The Subcommittees We Represent:  </a:t>
            </a:r>
          </a:p>
        </p:txBody>
      </p:sp>
      <p:sp>
        <p:nvSpPr>
          <p:cNvPr id="3" name="TextBox 2">
            <a:extLst>
              <a:ext uri="{FF2B5EF4-FFF2-40B4-BE49-F238E27FC236}">
                <a16:creationId xmlns:a16="http://schemas.microsoft.com/office/drawing/2014/main" id="{02032FCB-62C4-E2D5-6BCC-B1A962F37471}"/>
              </a:ext>
            </a:extLst>
          </p:cNvPr>
          <p:cNvSpPr txBox="1"/>
          <p:nvPr/>
        </p:nvSpPr>
        <p:spPr>
          <a:xfrm>
            <a:off x="129667" y="1199108"/>
            <a:ext cx="11932665" cy="4154984"/>
          </a:xfrm>
          <a:prstGeom prst="rect">
            <a:avLst/>
          </a:prstGeom>
          <a:noFill/>
        </p:spPr>
        <p:txBody>
          <a:bodyPr wrap="square" rtlCol="0">
            <a:spAutoFit/>
          </a:bodyPr>
          <a:lstStyle/>
          <a:p>
            <a:r>
              <a:rPr lang="en-US" sz="2400" b="1" dirty="0"/>
              <a:t>Cowlitz Restoration and Recovery (CRR) Hatchery-Associated Production (HAP) Subcommittee: </a:t>
            </a:r>
            <a:r>
              <a:rPr lang="en-US" sz="2400" dirty="0"/>
              <a:t>operates as a recommending body to the FTC on implementation of the HAP elements of the CRR program. </a:t>
            </a:r>
          </a:p>
          <a:p>
            <a:endParaRPr lang="en-US" sz="2400" b="1" dirty="0"/>
          </a:p>
          <a:p>
            <a:r>
              <a:rPr lang="en-US" sz="2400" b="1" dirty="0"/>
              <a:t>Monitoring and Evaluation (M&amp;E) subcommittee: </a:t>
            </a:r>
            <a:r>
              <a:rPr lang="en-US" sz="2400" dirty="0"/>
              <a:t>at the direction of the FTC, M&amp;E advises and make recommendations on matters related to Tacoma Power’s implementation of activities under the settlement agreement (SA) for the Cowlitz River Hydroelectric Project</a:t>
            </a:r>
          </a:p>
          <a:p>
            <a:endParaRPr lang="en-US" sz="2400" b="1" dirty="0"/>
          </a:p>
          <a:p>
            <a:r>
              <a:rPr lang="en-US" sz="2400" b="1" dirty="0"/>
              <a:t>Downstream Passage Technical Working Group (TWG): </a:t>
            </a:r>
            <a:r>
              <a:rPr lang="en-US" sz="2400" dirty="0"/>
              <a:t>to improve the Fish Passage Survival  of anadromous salmonid juveniles at or near Cowlitz Falls Dam and Mayfield Dam.  This includes identifying facility or operational changes to improve smolt FCE and passage. </a:t>
            </a:r>
          </a:p>
        </p:txBody>
      </p:sp>
      <p:sp>
        <p:nvSpPr>
          <p:cNvPr id="4" name="AutoShape 2">
            <a:extLst>
              <a:ext uri="{FF2B5EF4-FFF2-40B4-BE49-F238E27FC236}">
                <a16:creationId xmlns:a16="http://schemas.microsoft.com/office/drawing/2014/main" id="{5C5BAF3C-70F8-C7E3-C9D9-7622AB0E34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9C536792-B9EE-9113-2020-85BFFE5AE62F}"/>
              </a:ext>
            </a:extLst>
          </p:cNvPr>
          <p:cNvPicPr>
            <a:picLocks noChangeAspect="1"/>
          </p:cNvPicPr>
          <p:nvPr/>
        </p:nvPicPr>
        <p:blipFill rotWithShape="1">
          <a:blip r:embed="rId2"/>
          <a:srcRect l="1570" t="38649" r="36661" b="-1"/>
          <a:stretch/>
        </p:blipFill>
        <p:spPr>
          <a:xfrm>
            <a:off x="0" y="6145037"/>
            <a:ext cx="12192000" cy="892946"/>
          </a:xfrm>
          <a:prstGeom prst="rect">
            <a:avLst/>
          </a:prstGeom>
          <a:ln w="19050">
            <a:solidFill>
              <a:schemeClr val="tx1"/>
            </a:solidFill>
          </a:ln>
        </p:spPr>
      </p:pic>
      <p:pic>
        <p:nvPicPr>
          <p:cNvPr id="9" name="Picture 2">
            <a:extLst>
              <a:ext uri="{FF2B5EF4-FFF2-40B4-BE49-F238E27FC236}">
                <a16:creationId xmlns:a16="http://schemas.microsoft.com/office/drawing/2014/main" id="{08CB4416-2602-D0C0-6710-2B8731B8AA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857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F1E2-43FD-359C-73F6-AD15FBFC9C03}"/>
              </a:ext>
            </a:extLst>
          </p:cNvPr>
          <p:cNvSpPr>
            <a:spLocks noGrp="1"/>
          </p:cNvSpPr>
          <p:nvPr>
            <p:ph type="title"/>
          </p:nvPr>
        </p:nvSpPr>
        <p:spPr>
          <a:xfrm>
            <a:off x="0" y="0"/>
            <a:ext cx="10515600" cy="1325563"/>
          </a:xfrm>
        </p:spPr>
        <p:txBody>
          <a:bodyPr>
            <a:normAutofit/>
          </a:bodyPr>
          <a:lstStyle/>
          <a:p>
            <a:r>
              <a:rPr lang="en-US" sz="3600" b="1" dirty="0"/>
              <a:t>TWG Fish Passage Progress 2025: </a:t>
            </a:r>
          </a:p>
        </p:txBody>
      </p:sp>
      <p:sp>
        <p:nvSpPr>
          <p:cNvPr id="4" name="AutoShape 2">
            <a:extLst>
              <a:ext uri="{FF2B5EF4-FFF2-40B4-BE49-F238E27FC236}">
                <a16:creationId xmlns:a16="http://schemas.microsoft.com/office/drawing/2014/main" id="{5C5BAF3C-70F8-C7E3-C9D9-7622AB0E34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4FA349B-F737-63FC-D422-3A29504AC987}"/>
              </a:ext>
            </a:extLst>
          </p:cNvPr>
          <p:cNvPicPr>
            <a:picLocks noChangeAspect="1"/>
          </p:cNvPicPr>
          <p:nvPr/>
        </p:nvPicPr>
        <p:blipFill rotWithShape="1">
          <a:blip r:embed="rId2"/>
          <a:srcRect l="1570" t="38649" r="36661" b="-1"/>
          <a:stretch/>
        </p:blipFill>
        <p:spPr>
          <a:xfrm>
            <a:off x="0" y="6145037"/>
            <a:ext cx="12192000" cy="892946"/>
          </a:xfrm>
          <a:prstGeom prst="rect">
            <a:avLst/>
          </a:prstGeom>
          <a:ln w="19050">
            <a:solidFill>
              <a:schemeClr val="tx1"/>
            </a:solidFill>
          </a:ln>
        </p:spPr>
      </p:pic>
      <p:pic>
        <p:nvPicPr>
          <p:cNvPr id="8" name="Picture 2">
            <a:extLst>
              <a:ext uri="{FF2B5EF4-FFF2-40B4-BE49-F238E27FC236}">
                <a16:creationId xmlns:a16="http://schemas.microsoft.com/office/drawing/2014/main" id="{ABC86E1B-78B2-F8F2-C2C9-D860503134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32887558-FF03-D259-2CC4-E7492FBD3A29}"/>
              </a:ext>
            </a:extLst>
          </p:cNvPr>
          <p:cNvSpPr txBox="1"/>
          <p:nvPr/>
        </p:nvSpPr>
        <p:spPr>
          <a:xfrm>
            <a:off x="178653" y="1325563"/>
            <a:ext cx="7496486" cy="8309967"/>
          </a:xfrm>
          <a:prstGeom prst="rect">
            <a:avLst/>
          </a:prstGeom>
          <a:noFill/>
        </p:spPr>
        <p:txBody>
          <a:bodyPr wrap="square" rtlCol="0">
            <a:spAutoFit/>
          </a:bodyPr>
          <a:lstStyle/>
          <a:p>
            <a:pPr marL="342900" indent="-342900">
              <a:buFont typeface="Arial" panose="020B0604020202020204" pitchFamily="34" charset="0"/>
              <a:buChar char="•"/>
            </a:pPr>
            <a:r>
              <a:rPr lang="en-US" sz="2400" dirty="0"/>
              <a:t>First year of Acoustic Telemetry CFNSC</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400" dirty="0"/>
              <a:t>Modeling Covariates for Fish Collection and Survival</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400" dirty="0"/>
              <a:t>Secondary Separator Survival Study</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400" dirty="0"/>
              <a:t>TWG Charter Approved</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Methods comparison – CFFF and Mayfield</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Adult Handling Facility Database  </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Coho Parr passed at Cowlitz Falls </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Record Spring Chinook Collection Numbers at CFNSC</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endParaRPr lang="en-US" sz="2400" dirty="0"/>
          </a:p>
          <a:p>
            <a:endParaRPr lang="en-US" sz="2400" dirty="0"/>
          </a:p>
        </p:txBody>
      </p:sp>
      <p:pic>
        <p:nvPicPr>
          <p:cNvPr id="11" name="Picture 10" descr="A group of people standing behind a sign&#10;&#10;AI-generated content may be incorrect.">
            <a:extLst>
              <a:ext uri="{FF2B5EF4-FFF2-40B4-BE49-F238E27FC236}">
                <a16:creationId xmlns:a16="http://schemas.microsoft.com/office/drawing/2014/main" id="{5D2A7A0C-1455-8716-531D-0CB1D25050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122" y="2370320"/>
            <a:ext cx="4910558" cy="3634586"/>
          </a:xfrm>
          <a:prstGeom prst="rect">
            <a:avLst/>
          </a:prstGeom>
          <a:ln w="12700">
            <a:solidFill>
              <a:schemeClr val="tx1"/>
            </a:solidFill>
          </a:ln>
        </p:spPr>
      </p:pic>
      <p:pic>
        <p:nvPicPr>
          <p:cNvPr id="13" name="Picture 12" descr="A group of fish swimming in water&#10;&#10;AI-generated content may be incorrect.">
            <a:extLst>
              <a:ext uri="{FF2B5EF4-FFF2-40B4-BE49-F238E27FC236}">
                <a16:creationId xmlns:a16="http://schemas.microsoft.com/office/drawing/2014/main" id="{4B2E43E4-0E06-A8BF-23AB-9F21EA74DF53}"/>
              </a:ext>
            </a:extLst>
          </p:cNvPr>
          <p:cNvPicPr>
            <a:picLocks noChangeAspect="1"/>
          </p:cNvPicPr>
          <p:nvPr/>
        </p:nvPicPr>
        <p:blipFill>
          <a:blip r:embed="rId5">
            <a:extLst>
              <a:ext uri="{28A0092B-C50C-407E-A947-70E740481C1C}">
                <a14:useLocalDpi xmlns:a14="http://schemas.microsoft.com/office/drawing/2010/main" val="0"/>
              </a:ext>
            </a:extLst>
          </a:blip>
          <a:srcRect t="47569" b="20730"/>
          <a:stretch/>
        </p:blipFill>
        <p:spPr>
          <a:xfrm>
            <a:off x="7193122" y="85179"/>
            <a:ext cx="4910558" cy="2199962"/>
          </a:xfrm>
          <a:prstGeom prst="rect">
            <a:avLst/>
          </a:prstGeom>
          <a:ln w="12700">
            <a:solidFill>
              <a:schemeClr val="tx1"/>
            </a:solidFill>
          </a:ln>
        </p:spPr>
      </p:pic>
    </p:spTree>
    <p:extLst>
      <p:ext uri="{BB962C8B-B14F-4D97-AF65-F5344CB8AC3E}">
        <p14:creationId xmlns:p14="http://schemas.microsoft.com/office/powerpoint/2010/main" val="693266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E2C3FF-D199-56BE-9B40-DD9BACA74D90}"/>
              </a:ext>
            </a:extLst>
          </p:cNvPr>
          <p:cNvPicPr>
            <a:picLocks noChangeAspect="1"/>
          </p:cNvPicPr>
          <p:nvPr/>
        </p:nvPicPr>
        <p:blipFill>
          <a:blip r:embed="rId2"/>
          <a:stretch>
            <a:fillRect/>
          </a:stretch>
        </p:blipFill>
        <p:spPr>
          <a:xfrm>
            <a:off x="2118757" y="1023602"/>
            <a:ext cx="7954485" cy="4810796"/>
          </a:xfrm>
          <a:prstGeom prst="rect">
            <a:avLst/>
          </a:prstGeom>
          <a:ln w="12700">
            <a:solidFill>
              <a:schemeClr val="dk1"/>
            </a:solidFill>
          </a:ln>
        </p:spPr>
      </p:pic>
      <p:sp>
        <p:nvSpPr>
          <p:cNvPr id="2" name="Title 1">
            <a:extLst>
              <a:ext uri="{FF2B5EF4-FFF2-40B4-BE49-F238E27FC236}">
                <a16:creationId xmlns:a16="http://schemas.microsoft.com/office/drawing/2014/main" id="{920B8635-4A9E-3C87-B0EC-3C6015121D57}"/>
              </a:ext>
            </a:extLst>
          </p:cNvPr>
          <p:cNvSpPr>
            <a:spLocks noGrp="1"/>
          </p:cNvSpPr>
          <p:nvPr>
            <p:ph type="title"/>
          </p:nvPr>
        </p:nvSpPr>
        <p:spPr>
          <a:xfrm>
            <a:off x="-1" y="-190734"/>
            <a:ext cx="11858625" cy="1325563"/>
          </a:xfrm>
        </p:spPr>
        <p:txBody>
          <a:bodyPr>
            <a:normAutofit/>
          </a:bodyPr>
          <a:lstStyle/>
          <a:p>
            <a:r>
              <a:rPr lang="en-US" sz="3600" b="1" dirty="0"/>
              <a:t>Fish Collection Efficiency (FCE): 2025 Estimates </a:t>
            </a:r>
          </a:p>
        </p:txBody>
      </p:sp>
      <p:sp>
        <p:nvSpPr>
          <p:cNvPr id="12" name="TextBox 11">
            <a:extLst>
              <a:ext uri="{FF2B5EF4-FFF2-40B4-BE49-F238E27FC236}">
                <a16:creationId xmlns:a16="http://schemas.microsoft.com/office/drawing/2014/main" id="{5A2DFFD6-27F2-DB25-6CBB-9A21F3409A92}"/>
              </a:ext>
            </a:extLst>
          </p:cNvPr>
          <p:cNvSpPr txBox="1"/>
          <p:nvPr/>
        </p:nvSpPr>
        <p:spPr>
          <a:xfrm>
            <a:off x="9270985" y="2093143"/>
            <a:ext cx="802257" cy="369332"/>
          </a:xfrm>
          <a:prstGeom prst="rect">
            <a:avLst/>
          </a:prstGeom>
          <a:noFill/>
        </p:spPr>
        <p:txBody>
          <a:bodyPr wrap="square" rtlCol="0">
            <a:spAutoFit/>
          </a:bodyPr>
          <a:lstStyle/>
          <a:p>
            <a:r>
              <a:rPr lang="en-US" dirty="0"/>
              <a:t>82.2%</a:t>
            </a:r>
          </a:p>
        </p:txBody>
      </p:sp>
      <p:sp>
        <p:nvSpPr>
          <p:cNvPr id="14" name="TextBox 13">
            <a:extLst>
              <a:ext uri="{FF2B5EF4-FFF2-40B4-BE49-F238E27FC236}">
                <a16:creationId xmlns:a16="http://schemas.microsoft.com/office/drawing/2014/main" id="{A1D55359-BEE5-2ABB-E906-77A4FD3FCB19}"/>
              </a:ext>
            </a:extLst>
          </p:cNvPr>
          <p:cNvSpPr txBox="1"/>
          <p:nvPr/>
        </p:nvSpPr>
        <p:spPr>
          <a:xfrm>
            <a:off x="6833963" y="1659156"/>
            <a:ext cx="802257" cy="369332"/>
          </a:xfrm>
          <a:prstGeom prst="rect">
            <a:avLst/>
          </a:prstGeom>
          <a:noFill/>
        </p:spPr>
        <p:txBody>
          <a:bodyPr wrap="square" rtlCol="0">
            <a:spAutoFit/>
          </a:bodyPr>
          <a:lstStyle/>
          <a:p>
            <a:r>
              <a:rPr lang="en-US" dirty="0"/>
              <a:t>88.6%</a:t>
            </a:r>
          </a:p>
        </p:txBody>
      </p:sp>
      <p:sp>
        <p:nvSpPr>
          <p:cNvPr id="16" name="TextBox 15">
            <a:extLst>
              <a:ext uri="{FF2B5EF4-FFF2-40B4-BE49-F238E27FC236}">
                <a16:creationId xmlns:a16="http://schemas.microsoft.com/office/drawing/2014/main" id="{37ACB689-9DD6-66F6-C865-C8F6A190745B}"/>
              </a:ext>
            </a:extLst>
          </p:cNvPr>
          <p:cNvSpPr txBox="1"/>
          <p:nvPr/>
        </p:nvSpPr>
        <p:spPr>
          <a:xfrm>
            <a:off x="4414851" y="3085935"/>
            <a:ext cx="802257" cy="369332"/>
          </a:xfrm>
          <a:prstGeom prst="rect">
            <a:avLst/>
          </a:prstGeom>
          <a:noFill/>
        </p:spPr>
        <p:txBody>
          <a:bodyPr wrap="square" rtlCol="0">
            <a:spAutoFit/>
          </a:bodyPr>
          <a:lstStyle/>
          <a:p>
            <a:r>
              <a:rPr lang="en-US" dirty="0"/>
              <a:t>64.9%</a:t>
            </a:r>
          </a:p>
        </p:txBody>
      </p:sp>
      <p:pic>
        <p:nvPicPr>
          <p:cNvPr id="17" name="Picture 16">
            <a:extLst>
              <a:ext uri="{FF2B5EF4-FFF2-40B4-BE49-F238E27FC236}">
                <a16:creationId xmlns:a16="http://schemas.microsoft.com/office/drawing/2014/main" id="{E7D6A0AD-87DE-EAEF-4A71-0863E500D4F6}"/>
              </a:ext>
            </a:extLst>
          </p:cNvPr>
          <p:cNvPicPr>
            <a:picLocks noChangeAspect="1"/>
          </p:cNvPicPr>
          <p:nvPr/>
        </p:nvPicPr>
        <p:blipFill rotWithShape="1">
          <a:blip r:embed="rId3"/>
          <a:srcRect l="1570" t="38649" r="36661" b="-1"/>
          <a:stretch/>
        </p:blipFill>
        <p:spPr>
          <a:xfrm>
            <a:off x="0" y="6145037"/>
            <a:ext cx="12192000" cy="892946"/>
          </a:xfrm>
          <a:prstGeom prst="rect">
            <a:avLst/>
          </a:prstGeom>
          <a:ln w="19050">
            <a:solidFill>
              <a:schemeClr val="tx1"/>
            </a:solidFill>
          </a:ln>
        </p:spPr>
      </p:pic>
      <p:pic>
        <p:nvPicPr>
          <p:cNvPr id="18" name="Picture 2">
            <a:extLst>
              <a:ext uri="{FF2B5EF4-FFF2-40B4-BE49-F238E27FC236}">
                <a16:creationId xmlns:a16="http://schemas.microsoft.com/office/drawing/2014/main" id="{57B6A1E0-EABA-8DF5-BE3E-D7DC86EC4D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9117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7D6A0AD-87DE-EAEF-4A71-0863E500D4F6}"/>
              </a:ext>
            </a:extLst>
          </p:cNvPr>
          <p:cNvPicPr>
            <a:picLocks noChangeAspect="1"/>
          </p:cNvPicPr>
          <p:nvPr/>
        </p:nvPicPr>
        <p:blipFill rotWithShape="1">
          <a:blip r:embed="rId2"/>
          <a:srcRect l="1570" t="38649" r="36661" b="-1"/>
          <a:stretch/>
        </p:blipFill>
        <p:spPr>
          <a:xfrm>
            <a:off x="0" y="6145037"/>
            <a:ext cx="12192000" cy="892946"/>
          </a:xfrm>
          <a:prstGeom prst="rect">
            <a:avLst/>
          </a:prstGeom>
          <a:ln w="19050">
            <a:solidFill>
              <a:schemeClr val="tx1"/>
            </a:solidFill>
          </a:ln>
        </p:spPr>
      </p:pic>
      <p:pic>
        <p:nvPicPr>
          <p:cNvPr id="18" name="Picture 2">
            <a:extLst>
              <a:ext uri="{FF2B5EF4-FFF2-40B4-BE49-F238E27FC236}">
                <a16:creationId xmlns:a16="http://schemas.microsoft.com/office/drawing/2014/main" id="{57B6A1E0-EABA-8DF5-BE3E-D7DC86EC4D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62AAF392-2402-74BC-EC0A-B563788938E5}"/>
              </a:ext>
            </a:extLst>
          </p:cNvPr>
          <p:cNvPicPr>
            <a:picLocks noChangeAspect="1"/>
          </p:cNvPicPr>
          <p:nvPr/>
        </p:nvPicPr>
        <p:blipFill>
          <a:blip r:embed="rId4"/>
          <a:srcRect t="2412"/>
          <a:stretch/>
        </p:blipFill>
        <p:spPr>
          <a:xfrm>
            <a:off x="2085162" y="978463"/>
            <a:ext cx="8021676" cy="4855935"/>
          </a:xfrm>
          <a:prstGeom prst="rect">
            <a:avLst/>
          </a:prstGeom>
          <a:ln w="12700">
            <a:solidFill>
              <a:schemeClr val="tx1"/>
            </a:solidFill>
          </a:ln>
        </p:spPr>
      </p:pic>
      <p:pic>
        <p:nvPicPr>
          <p:cNvPr id="10" name="Picture 9">
            <a:extLst>
              <a:ext uri="{FF2B5EF4-FFF2-40B4-BE49-F238E27FC236}">
                <a16:creationId xmlns:a16="http://schemas.microsoft.com/office/drawing/2014/main" id="{72B8A6E9-63D7-A5D0-2CF0-1D571EE0C226}"/>
              </a:ext>
            </a:extLst>
          </p:cNvPr>
          <p:cNvPicPr>
            <a:picLocks noChangeAspect="1"/>
          </p:cNvPicPr>
          <p:nvPr/>
        </p:nvPicPr>
        <p:blipFill>
          <a:blip r:embed="rId5"/>
          <a:stretch>
            <a:fillRect/>
          </a:stretch>
        </p:blipFill>
        <p:spPr>
          <a:xfrm>
            <a:off x="5053142" y="1050288"/>
            <a:ext cx="4967971" cy="395180"/>
          </a:xfrm>
          <a:prstGeom prst="rect">
            <a:avLst/>
          </a:prstGeom>
        </p:spPr>
      </p:pic>
      <p:sp>
        <p:nvSpPr>
          <p:cNvPr id="21" name="Title 1">
            <a:extLst>
              <a:ext uri="{FF2B5EF4-FFF2-40B4-BE49-F238E27FC236}">
                <a16:creationId xmlns:a16="http://schemas.microsoft.com/office/drawing/2014/main" id="{56434ED9-148D-D963-C14A-5F442AA03D75}"/>
              </a:ext>
            </a:extLst>
          </p:cNvPr>
          <p:cNvSpPr>
            <a:spLocks noGrp="1"/>
          </p:cNvSpPr>
          <p:nvPr>
            <p:ph type="title"/>
          </p:nvPr>
        </p:nvSpPr>
        <p:spPr>
          <a:xfrm>
            <a:off x="-1" y="-190734"/>
            <a:ext cx="11858625" cy="1325563"/>
          </a:xfrm>
        </p:spPr>
        <p:txBody>
          <a:bodyPr>
            <a:normAutofit/>
          </a:bodyPr>
          <a:lstStyle/>
          <a:p>
            <a:r>
              <a:rPr lang="en-US" sz="3600" b="1" dirty="0"/>
              <a:t>Fish Collection Efficiency (FCE): 2025 Weekly Estimates </a:t>
            </a:r>
          </a:p>
        </p:txBody>
      </p:sp>
    </p:spTree>
    <p:extLst>
      <p:ext uri="{BB962C8B-B14F-4D97-AF65-F5344CB8AC3E}">
        <p14:creationId xmlns:p14="http://schemas.microsoft.com/office/powerpoint/2010/main" val="273481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B8635-4A9E-3C87-B0EC-3C6015121D57}"/>
              </a:ext>
            </a:extLst>
          </p:cNvPr>
          <p:cNvSpPr>
            <a:spLocks noGrp="1"/>
          </p:cNvSpPr>
          <p:nvPr>
            <p:ph type="title"/>
          </p:nvPr>
        </p:nvSpPr>
        <p:spPr>
          <a:xfrm>
            <a:off x="0" y="-190734"/>
            <a:ext cx="10515600" cy="1325563"/>
          </a:xfrm>
        </p:spPr>
        <p:txBody>
          <a:bodyPr>
            <a:normAutofit/>
          </a:bodyPr>
          <a:lstStyle/>
          <a:p>
            <a:r>
              <a:rPr lang="en-US" sz="3600" b="1" dirty="0"/>
              <a:t>Fish Passage Survival 2017- 2025:</a:t>
            </a:r>
          </a:p>
        </p:txBody>
      </p:sp>
      <p:pic>
        <p:nvPicPr>
          <p:cNvPr id="17" name="Picture 16">
            <a:extLst>
              <a:ext uri="{FF2B5EF4-FFF2-40B4-BE49-F238E27FC236}">
                <a16:creationId xmlns:a16="http://schemas.microsoft.com/office/drawing/2014/main" id="{E7D6A0AD-87DE-EAEF-4A71-0863E500D4F6}"/>
              </a:ext>
            </a:extLst>
          </p:cNvPr>
          <p:cNvPicPr>
            <a:picLocks noChangeAspect="1"/>
          </p:cNvPicPr>
          <p:nvPr/>
        </p:nvPicPr>
        <p:blipFill rotWithShape="1">
          <a:blip r:embed="rId2"/>
          <a:srcRect l="1570" t="38649" r="36661" b="-1"/>
          <a:stretch/>
        </p:blipFill>
        <p:spPr>
          <a:xfrm>
            <a:off x="0" y="6145037"/>
            <a:ext cx="12192000" cy="892946"/>
          </a:xfrm>
          <a:prstGeom prst="rect">
            <a:avLst/>
          </a:prstGeom>
          <a:ln w="19050">
            <a:solidFill>
              <a:schemeClr val="tx1"/>
            </a:solidFill>
          </a:ln>
        </p:spPr>
      </p:pic>
      <p:pic>
        <p:nvPicPr>
          <p:cNvPr id="18" name="Picture 2">
            <a:extLst>
              <a:ext uri="{FF2B5EF4-FFF2-40B4-BE49-F238E27FC236}">
                <a16:creationId xmlns:a16="http://schemas.microsoft.com/office/drawing/2014/main" id="{57B6A1E0-EABA-8DF5-BE3E-D7DC86EC4D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a:extLst>
              <a:ext uri="{FF2B5EF4-FFF2-40B4-BE49-F238E27FC236}">
                <a16:creationId xmlns:a16="http://schemas.microsoft.com/office/drawing/2014/main" id="{516BD8DC-9813-BB53-0036-8133E49A0B71}"/>
              </a:ext>
            </a:extLst>
          </p:cNvPr>
          <p:cNvPicPr>
            <a:picLocks noChangeAspect="1"/>
          </p:cNvPicPr>
          <p:nvPr/>
        </p:nvPicPr>
        <p:blipFill>
          <a:blip r:embed="rId4"/>
          <a:srcRect l="3659" t="4301"/>
          <a:stretch/>
        </p:blipFill>
        <p:spPr>
          <a:xfrm>
            <a:off x="2114964" y="978463"/>
            <a:ext cx="7991874" cy="4761937"/>
          </a:xfrm>
          <a:prstGeom prst="rect">
            <a:avLst/>
          </a:prstGeom>
          <a:ln w="12700">
            <a:solidFill>
              <a:schemeClr val="tx1"/>
            </a:solidFill>
          </a:ln>
        </p:spPr>
      </p:pic>
      <p:pic>
        <p:nvPicPr>
          <p:cNvPr id="24" name="Picture 23">
            <a:extLst>
              <a:ext uri="{FF2B5EF4-FFF2-40B4-BE49-F238E27FC236}">
                <a16:creationId xmlns:a16="http://schemas.microsoft.com/office/drawing/2014/main" id="{F2521A5D-79A3-2C33-5FF0-E545DCDAD8CA}"/>
              </a:ext>
            </a:extLst>
          </p:cNvPr>
          <p:cNvPicPr>
            <a:picLocks noChangeAspect="1"/>
          </p:cNvPicPr>
          <p:nvPr/>
        </p:nvPicPr>
        <p:blipFill>
          <a:blip r:embed="rId5"/>
          <a:srcRect t="16511" b="18045"/>
          <a:stretch/>
        </p:blipFill>
        <p:spPr>
          <a:xfrm>
            <a:off x="5053142" y="1077345"/>
            <a:ext cx="4967971" cy="258618"/>
          </a:xfrm>
          <a:prstGeom prst="rect">
            <a:avLst/>
          </a:prstGeom>
        </p:spPr>
      </p:pic>
    </p:spTree>
    <p:extLst>
      <p:ext uri="{BB962C8B-B14F-4D97-AF65-F5344CB8AC3E}">
        <p14:creationId xmlns:p14="http://schemas.microsoft.com/office/powerpoint/2010/main" val="3108874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C085C-C5A8-F8C0-AF5A-51400CDD1DC9}"/>
              </a:ext>
            </a:extLst>
          </p:cNvPr>
          <p:cNvSpPr>
            <a:spLocks noGrp="1"/>
          </p:cNvSpPr>
          <p:nvPr>
            <p:ph type="title"/>
          </p:nvPr>
        </p:nvSpPr>
        <p:spPr>
          <a:xfrm>
            <a:off x="0" y="0"/>
            <a:ext cx="10515600" cy="1325563"/>
          </a:xfrm>
        </p:spPr>
        <p:txBody>
          <a:bodyPr>
            <a:normAutofit/>
          </a:bodyPr>
          <a:lstStyle/>
          <a:p>
            <a:r>
              <a:rPr lang="en-US" sz="3600" b="1" dirty="0"/>
              <a:t>TWG Priorities 2026: </a:t>
            </a:r>
          </a:p>
        </p:txBody>
      </p:sp>
      <p:pic>
        <p:nvPicPr>
          <p:cNvPr id="4" name="Picture 3">
            <a:extLst>
              <a:ext uri="{FF2B5EF4-FFF2-40B4-BE49-F238E27FC236}">
                <a16:creationId xmlns:a16="http://schemas.microsoft.com/office/drawing/2014/main" id="{78EFF3A8-5CB8-BB6B-46DD-8825B35FE047}"/>
              </a:ext>
            </a:extLst>
          </p:cNvPr>
          <p:cNvPicPr>
            <a:picLocks noChangeAspect="1"/>
          </p:cNvPicPr>
          <p:nvPr/>
        </p:nvPicPr>
        <p:blipFill rotWithShape="1">
          <a:blip r:embed="rId2"/>
          <a:srcRect l="1570" t="38649" r="36661" b="-1"/>
          <a:stretch/>
        </p:blipFill>
        <p:spPr>
          <a:xfrm>
            <a:off x="0" y="6154555"/>
            <a:ext cx="12281326" cy="892946"/>
          </a:xfrm>
          <a:prstGeom prst="rect">
            <a:avLst/>
          </a:prstGeom>
          <a:ln w="19050">
            <a:solidFill>
              <a:schemeClr val="tx1"/>
            </a:solidFill>
          </a:ln>
        </p:spPr>
      </p:pic>
      <p:pic>
        <p:nvPicPr>
          <p:cNvPr id="7" name="Picture 2">
            <a:extLst>
              <a:ext uri="{FF2B5EF4-FFF2-40B4-BE49-F238E27FC236}">
                <a16:creationId xmlns:a16="http://schemas.microsoft.com/office/drawing/2014/main" id="{4336F7F7-B237-290D-D0EE-803FAEAEBA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t="33481" r="36048" b="15684"/>
          <a:stretch/>
        </p:blipFill>
        <p:spPr bwMode="auto">
          <a:xfrm>
            <a:off x="4336868" y="6145037"/>
            <a:ext cx="3696917" cy="6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356A0093-5104-92CD-566A-C62B7E2D6365}"/>
              </a:ext>
            </a:extLst>
          </p:cNvPr>
          <p:cNvSpPr txBox="1"/>
          <p:nvPr/>
        </p:nvSpPr>
        <p:spPr>
          <a:xfrm>
            <a:off x="537299" y="1429936"/>
            <a:ext cx="7496486" cy="5601533"/>
          </a:xfrm>
          <a:prstGeom prst="rect">
            <a:avLst/>
          </a:prstGeom>
          <a:noFill/>
        </p:spPr>
        <p:txBody>
          <a:bodyPr wrap="square" rtlCol="0">
            <a:spAutoFit/>
          </a:bodyPr>
          <a:lstStyle/>
          <a:p>
            <a:pPr marL="342900" indent="-342900">
              <a:buFont typeface="Arial" panose="020B0604020202020204" pitchFamily="34" charset="0"/>
              <a:buChar char="•"/>
            </a:pPr>
            <a:r>
              <a:rPr lang="en-US" sz="2400" dirty="0"/>
              <a:t>Second year of Acoustic Telemetry CFNSC</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Modeling Covariates and Model Comparisons</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Upper Cowlitz Coho Parr Assessment </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Coho Aging Comparison – Cowlitz vs Mayfield</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DAMP Revision </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Spring Chinook Fallbacks</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400" dirty="0"/>
              <a:t>Extended collection and FPS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endParaRPr lang="en-US" sz="2400" dirty="0"/>
          </a:p>
          <a:p>
            <a:endParaRPr lang="en-US" sz="2400" dirty="0"/>
          </a:p>
        </p:txBody>
      </p:sp>
      <p:pic>
        <p:nvPicPr>
          <p:cNvPr id="3" name="Picture 2" descr="Sonoma Water - Endangered Species">
            <a:extLst>
              <a:ext uri="{FF2B5EF4-FFF2-40B4-BE49-F238E27FC236}">
                <a16:creationId xmlns:a16="http://schemas.microsoft.com/office/drawing/2014/main" id="{3497A569-2112-E726-10BF-2DC2E075E6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646" t="11353"/>
          <a:stretch/>
        </p:blipFill>
        <p:spPr bwMode="auto">
          <a:xfrm>
            <a:off x="7557206" y="752169"/>
            <a:ext cx="4458855" cy="473378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368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2501</TotalTime>
  <Words>617</Words>
  <Application>Microsoft Office PowerPoint</Application>
  <PresentationFormat>Widescreen</PresentationFormat>
  <Paragraphs>161</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Arial</vt:lpstr>
      <vt:lpstr>Calibri</vt:lpstr>
      <vt:lpstr>Calibri Light</vt:lpstr>
      <vt:lpstr>Symbol</vt:lpstr>
      <vt:lpstr>Office Theme</vt:lpstr>
      <vt:lpstr>2026 Cowlitz Science Conference and Annual Program Review</vt:lpstr>
      <vt:lpstr>PowerPoint Presentation</vt:lpstr>
      <vt:lpstr>Extending a Values Moment: </vt:lpstr>
      <vt:lpstr>The Subcommittees We Represent:  </vt:lpstr>
      <vt:lpstr>TWG Fish Passage Progress 2025: </vt:lpstr>
      <vt:lpstr>Fish Collection Efficiency (FCE): 2025 Estimates </vt:lpstr>
      <vt:lpstr>Fish Collection Efficiency (FCE): 2025 Weekly Estimates </vt:lpstr>
      <vt:lpstr>Fish Passage Survival 2017- 2025:</vt:lpstr>
      <vt:lpstr>TWG Priorities 2026: </vt:lpstr>
      <vt:lpstr>M&amp;E Progress 2025: </vt:lpstr>
      <vt:lpstr>Four-step approach for Fall Chinook:</vt:lpstr>
      <vt:lpstr>Satellite Rearing: </vt:lpstr>
      <vt:lpstr>M&amp;E Priorities 2026: </vt:lpstr>
      <vt:lpstr>PowerPoint Presentation</vt:lpstr>
      <vt:lpstr>Celebrating 30 years – 1996 – 2026</vt:lpstr>
      <vt:lpstr>2026 Agenda Review:</vt:lpstr>
      <vt:lpstr>Conference Logistics: </vt:lpstr>
      <vt:lpstr>Extending FTC Meeting Norms: </vt:lpstr>
      <vt:lpstr>Thank you! </vt:lpstr>
    </vt:vector>
  </TitlesOfParts>
  <Company>City of Tacoma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Bauman, Jenise</dc:creator>
  <cp:lastModifiedBy>Bauman, Jenise</cp:lastModifiedBy>
  <cp:revision>4</cp:revision>
  <dcterms:created xsi:type="dcterms:W3CDTF">2025-03-21T18:46:26Z</dcterms:created>
  <dcterms:modified xsi:type="dcterms:W3CDTF">2026-04-22T16:01:19Z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caad403-beaf-4d58-8868-791c33f888c7_Enabled">
    <vt:lpwstr>true</vt:lpwstr>
  </property>
  <property fmtid="{D5CDD505-2E9C-101B-9397-08002B2CF9AE}" pid="3" name="MSIP_Label_dcaad403-beaf-4d58-8868-791c33f888c7_SetDate">
    <vt:lpwstr>2026-04-13T17:49:32Z</vt:lpwstr>
  </property>
  <property fmtid="{D5CDD505-2E9C-101B-9397-08002B2CF9AE}" pid="4" name="MSIP_Label_dcaad403-beaf-4d58-8868-791c33f888c7_Method">
    <vt:lpwstr>Standard</vt:lpwstr>
  </property>
  <property fmtid="{D5CDD505-2E9C-101B-9397-08002B2CF9AE}" pid="5" name="MSIP_Label_dcaad403-beaf-4d58-8868-791c33f888c7_Name">
    <vt:lpwstr>Category 2 - Sensitive-Internal</vt:lpwstr>
  </property>
  <property fmtid="{D5CDD505-2E9C-101B-9397-08002B2CF9AE}" pid="6" name="MSIP_Label_dcaad403-beaf-4d58-8868-791c33f888c7_SiteId">
    <vt:lpwstr>8ef8e5fc-f375-40ae-ab99-e5cee9801271</vt:lpwstr>
  </property>
  <property fmtid="{D5CDD505-2E9C-101B-9397-08002B2CF9AE}" pid="7" name="MSIP_Label_dcaad403-beaf-4d58-8868-791c33f888c7_ActionId">
    <vt:lpwstr>2cd62496-7ad6-4c37-ae47-f2efe265053e</vt:lpwstr>
  </property>
  <property fmtid="{D5CDD505-2E9C-101B-9397-08002B2CF9AE}" pid="8" name="MSIP_Label_dcaad403-beaf-4d58-8868-791c33f888c7_ContentBits">
    <vt:lpwstr>0</vt:lpwstr>
  </property>
</Properties>
</file>